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8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7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4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8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17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37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9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9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34CF-47D5-4FEC-98FE-A44B47BD1C75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DBAD-F57B-4B00-BA96-1F72F4FFE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30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67744" y="2715766"/>
            <a:ext cx="4552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Helvetica" panose="020B0604020202020204" pitchFamily="2" charset="0"/>
              </a:rPr>
              <a:t>Framework – Benchmark, Análise de Mercado e de Stakeholders</a:t>
            </a:r>
          </a:p>
        </p:txBody>
      </p:sp>
    </p:spTree>
    <p:extLst>
      <p:ext uri="{BB962C8B-B14F-4D97-AF65-F5344CB8AC3E}">
        <p14:creationId xmlns:p14="http://schemas.microsoft.com/office/powerpoint/2010/main" val="27594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321F0C72-3825-4812-8B2B-6DAA56A1D9A1}"/>
              </a:ext>
            </a:extLst>
          </p:cNvPr>
          <p:cNvGrpSpPr/>
          <p:nvPr/>
        </p:nvGrpSpPr>
        <p:grpSpPr>
          <a:xfrm>
            <a:off x="1583788" y="503475"/>
            <a:ext cx="6180605" cy="3987296"/>
            <a:chOff x="1920000" y="1914813"/>
            <a:chExt cx="4850323" cy="3120600"/>
          </a:xfrm>
        </p:grpSpPr>
        <p:sp>
          <p:nvSpPr>
            <p:cNvPr id="5" name="Shape 115">
              <a:extLst>
                <a:ext uri="{FF2B5EF4-FFF2-40B4-BE49-F238E27FC236}">
                  <a16:creationId xmlns:a16="http://schemas.microsoft.com/office/drawing/2014/main" id="{93E32AB1-62BE-46A6-B18A-808812E2F909}"/>
                </a:ext>
              </a:extLst>
            </p:cNvPr>
            <p:cNvSpPr>
              <a:spLocks/>
            </p:cNvSpPr>
            <p:nvPr/>
          </p:nvSpPr>
          <p:spPr>
            <a:xfrm>
              <a:off x="1920000" y="1914813"/>
              <a:ext cx="3120600" cy="3120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pt-BR" sz="27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TAM</a:t>
              </a:r>
              <a:endParaRPr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119">
              <a:extLst>
                <a:ext uri="{FF2B5EF4-FFF2-40B4-BE49-F238E27FC236}">
                  <a16:creationId xmlns:a16="http://schemas.microsoft.com/office/drawing/2014/main" id="{A0028CE8-FBD6-4C1B-AFF8-641E106D06E5}"/>
                </a:ext>
              </a:extLst>
            </p:cNvPr>
            <p:cNvSpPr>
              <a:spLocks/>
            </p:cNvSpPr>
            <p:nvPr/>
          </p:nvSpPr>
          <p:spPr>
            <a:xfrm>
              <a:off x="3485841" y="2462655"/>
              <a:ext cx="2170800" cy="2170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81000" dist="127000" algn="tl" rotWithShape="0">
                <a:srgbClr val="000000">
                  <a:alpha val="219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pt-BR" sz="27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SAM</a:t>
              </a:r>
            </a:p>
          </p:txBody>
        </p:sp>
        <p:sp>
          <p:nvSpPr>
            <p:cNvPr id="7" name="Shape 120">
              <a:extLst>
                <a:ext uri="{FF2B5EF4-FFF2-40B4-BE49-F238E27FC236}">
                  <a16:creationId xmlns:a16="http://schemas.microsoft.com/office/drawing/2014/main" id="{2C11E9AE-4772-4B7A-9AE0-CD6C45D3565A}"/>
                </a:ext>
              </a:extLst>
            </p:cNvPr>
            <p:cNvSpPr>
              <a:spLocks/>
            </p:cNvSpPr>
            <p:nvPr/>
          </p:nvSpPr>
          <p:spPr>
            <a:xfrm>
              <a:off x="4973197" y="2683520"/>
              <a:ext cx="1797126" cy="17971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pt-BR" sz="27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SOM</a:t>
              </a:r>
              <a:endParaRPr lang="pt-BR" sz="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68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84292"/>
              </p:ext>
            </p:extLst>
          </p:nvPr>
        </p:nvGraphicFramePr>
        <p:xfrm>
          <a:off x="612798" y="195486"/>
          <a:ext cx="7992886" cy="2640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00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Competidor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Foco (Segmento,</a:t>
                      </a:r>
                      <a:r>
                        <a:rPr lang="pt-BR" sz="1200" b="1" baseline="0" dirty="0">
                          <a:latin typeface="Quicksand" pitchFamily="2" charset="0"/>
                        </a:rPr>
                        <a:t> nicho, tamanho de cliente)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Pontos</a:t>
                      </a:r>
                      <a:r>
                        <a:rPr lang="pt-BR" sz="1200" b="1" baseline="0" dirty="0">
                          <a:latin typeface="Quicksand" pitchFamily="2" charset="0"/>
                        </a:rPr>
                        <a:t> Fortes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Pontos</a:t>
                      </a:r>
                      <a:r>
                        <a:rPr lang="pt-BR" sz="1200" b="1" baseline="0" dirty="0">
                          <a:latin typeface="Quicksand" pitchFamily="2" charset="0"/>
                        </a:rPr>
                        <a:t> Fracos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Diferenciação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Informação</a:t>
                      </a:r>
                      <a:r>
                        <a:rPr lang="pt-BR" sz="1200" b="1" baseline="0" dirty="0">
                          <a:latin typeface="Quicksand" pitchFamily="2" charset="0"/>
                        </a:rPr>
                        <a:t> sobre tamanho e relevância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0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07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07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597F740-049D-49C2-9456-93032C52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42559"/>
              </p:ext>
            </p:extLst>
          </p:nvPr>
        </p:nvGraphicFramePr>
        <p:xfrm>
          <a:off x="611061" y="3507854"/>
          <a:ext cx="7992886" cy="14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1907741079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96551711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035561979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3380171009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3926772943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02546107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RESUMO</a:t>
                      </a:r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Onde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estão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gaps?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Ameaças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minha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startup: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Oportunidades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minha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startup: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16593"/>
                  </a:ext>
                </a:extLst>
              </a:tr>
            </a:tbl>
          </a:graphicData>
        </a:graphic>
      </p:graphicFrame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0575553-A5AB-4097-9A3F-009E20CC1579}"/>
              </a:ext>
            </a:extLst>
          </p:cNvPr>
          <p:cNvCxnSpPr>
            <a:cxnSpLocks/>
          </p:cNvCxnSpPr>
          <p:nvPr/>
        </p:nvCxnSpPr>
        <p:spPr>
          <a:xfrm>
            <a:off x="2554039" y="300379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FDE94CA8-DB49-43BF-9D11-BBA27232FABB}"/>
              </a:ext>
            </a:extLst>
          </p:cNvPr>
          <p:cNvCxnSpPr>
            <a:cxnSpLocks/>
          </p:cNvCxnSpPr>
          <p:nvPr/>
        </p:nvCxnSpPr>
        <p:spPr>
          <a:xfrm>
            <a:off x="3922191" y="2996505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085465AD-8280-415E-BE36-1C7E2AFA2462}"/>
              </a:ext>
            </a:extLst>
          </p:cNvPr>
          <p:cNvCxnSpPr>
            <a:cxnSpLocks/>
          </p:cNvCxnSpPr>
          <p:nvPr/>
        </p:nvCxnSpPr>
        <p:spPr>
          <a:xfrm>
            <a:off x="5218335" y="3002161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8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0917"/>
              </p:ext>
            </p:extLst>
          </p:nvPr>
        </p:nvGraphicFramePr>
        <p:xfrm>
          <a:off x="539551" y="699542"/>
          <a:ext cx="8136905" cy="381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0087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Quicksand" pitchFamily="2" charset="0"/>
                        </a:rPr>
                        <a:t>Nomes dos </a:t>
                      </a:r>
                      <a:r>
                        <a:rPr lang="pt-BR" sz="1100" b="1" dirty="0" err="1">
                          <a:latin typeface="Quicksand" pitchFamily="2" charset="0"/>
                        </a:rPr>
                        <a:t>stakeholders</a:t>
                      </a:r>
                      <a:r>
                        <a:rPr lang="pt-BR" sz="1100" b="1" dirty="0">
                          <a:latin typeface="Quicksand" pitchFamily="2" charset="0"/>
                        </a:rPr>
                        <a:t>  e seus papéis</a:t>
                      </a:r>
                    </a:p>
                  </a:txBody>
                  <a:tcPr marL="61110" marR="61110" marT="30555" marB="3055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Quicksand" pitchFamily="2" charset="0"/>
                        </a:rPr>
                        <a:t>Qual</a:t>
                      </a:r>
                      <a:r>
                        <a:rPr lang="pt-BR" sz="1100" b="1" baseline="0" dirty="0">
                          <a:latin typeface="Quicksand" pitchFamily="2" charset="0"/>
                        </a:rPr>
                        <a:t> a importância? (Alta, média, baixa)</a:t>
                      </a:r>
                      <a:endParaRPr lang="pt-BR" sz="1100" b="1" dirty="0">
                        <a:latin typeface="Quicksand" pitchFamily="2" charset="0"/>
                      </a:endParaRPr>
                    </a:p>
                  </a:txBody>
                  <a:tcPr marL="61110" marR="61110" marT="30555" marB="3055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Quicksand" pitchFamily="2" charset="0"/>
                        </a:rPr>
                        <a:t>Atual</a:t>
                      </a:r>
                      <a:r>
                        <a:rPr lang="pt-BR" sz="1100" b="1" baseline="0" dirty="0">
                          <a:latin typeface="Quicksand" pitchFamily="2" charset="0"/>
                        </a:rPr>
                        <a:t> nível de suporte (Alto, médio, baixo)</a:t>
                      </a:r>
                      <a:endParaRPr lang="pt-BR" sz="1100" b="1" dirty="0">
                        <a:latin typeface="Quicksand" pitchFamily="2" charset="0"/>
                      </a:endParaRPr>
                    </a:p>
                  </a:txBody>
                  <a:tcPr marL="61110" marR="61110" marT="30555" marB="3055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Quicksand" pitchFamily="2" charset="0"/>
                        </a:rPr>
                        <a:t>O que você quer desse </a:t>
                      </a:r>
                      <a:r>
                        <a:rPr lang="pt-BR" sz="1100" b="1" dirty="0" err="1">
                          <a:latin typeface="Quicksand" pitchFamily="2" charset="0"/>
                        </a:rPr>
                        <a:t>stakeholder</a:t>
                      </a:r>
                      <a:r>
                        <a:rPr lang="pt-BR" sz="1100" b="1" dirty="0">
                          <a:latin typeface="Quicksand" pitchFamily="2" charset="0"/>
                        </a:rPr>
                        <a:t>?</a:t>
                      </a:r>
                    </a:p>
                  </a:txBody>
                  <a:tcPr marL="61110" marR="61110" marT="30555" marB="3055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Quicksand" pitchFamily="2" charset="0"/>
                        </a:rPr>
                        <a:t>O que é importante para esse </a:t>
                      </a:r>
                      <a:r>
                        <a:rPr lang="pt-BR" sz="1100" b="1" dirty="0" err="1">
                          <a:latin typeface="Quicksand" pitchFamily="2" charset="0"/>
                        </a:rPr>
                        <a:t>stakeholder</a:t>
                      </a:r>
                      <a:r>
                        <a:rPr lang="pt-BR" sz="1100" b="1" dirty="0">
                          <a:latin typeface="Quicksand" pitchFamily="2" charset="0"/>
                        </a:rPr>
                        <a:t>?</a:t>
                      </a:r>
                    </a:p>
                  </a:txBody>
                  <a:tcPr marL="61110" marR="61110" marT="30555" marB="3055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Quicksand" pitchFamily="2" charset="0"/>
                        </a:rPr>
                        <a:t>Como o </a:t>
                      </a:r>
                      <a:r>
                        <a:rPr lang="pt-BR" sz="1100" b="1" dirty="0" err="1">
                          <a:latin typeface="Quicksand" pitchFamily="2" charset="0"/>
                        </a:rPr>
                        <a:t>stakeholder</a:t>
                      </a:r>
                      <a:r>
                        <a:rPr lang="pt-BR" sz="1100" b="1" dirty="0">
                          <a:latin typeface="Quicksand" pitchFamily="2" charset="0"/>
                        </a:rPr>
                        <a:t> poderia</a:t>
                      </a:r>
                      <a:r>
                        <a:rPr lang="pt-BR" sz="1100" b="1" baseline="0" dirty="0">
                          <a:latin typeface="Quicksand" pitchFamily="2" charset="0"/>
                        </a:rPr>
                        <a:t> bloquear seus esforços?</a:t>
                      </a:r>
                      <a:endParaRPr lang="pt-BR" sz="1100" b="1" dirty="0">
                        <a:latin typeface="Quicksand" pitchFamily="2" charset="0"/>
                      </a:endParaRPr>
                    </a:p>
                  </a:txBody>
                  <a:tcPr marL="61110" marR="61110" marT="30555" marB="3055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Quicksand" pitchFamily="2" charset="0"/>
                        </a:rPr>
                        <a:t>Qual é sua estratégia para aumentar o apoio deles?</a:t>
                      </a:r>
                    </a:p>
                  </a:txBody>
                  <a:tcPr marL="61110" marR="61110" marT="30555" marB="3055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79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779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779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1110" marR="61110" marT="30555" marB="305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41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289519" y="139861"/>
            <a:ext cx="3693468" cy="208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289519" y="2228094"/>
            <a:ext cx="3693468" cy="2086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924364" y="4634307"/>
            <a:ext cx="211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Quicksand" pitchFamily="2" charset="0"/>
              </a:rPr>
              <a:t>NÍVEL DE INTERESSE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82987" y="139861"/>
            <a:ext cx="3693468" cy="208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82987" y="2228094"/>
            <a:ext cx="3693468" cy="2086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28194" y="440458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Quicksand" pitchFamily="2" charset="0"/>
              </a:rPr>
              <a:t>Alto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48965" y="440458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Quicksand" pitchFamily="2" charset="0"/>
              </a:rPr>
              <a:t>Baixo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343850" y="934974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Quicksand" pitchFamily="2" charset="0"/>
              </a:rPr>
              <a:t>Key</a:t>
            </a:r>
          </a:p>
          <a:p>
            <a:pPr algn="ctr"/>
            <a:r>
              <a:rPr lang="pt-BR" dirty="0">
                <a:latin typeface="Quicksand" pitchFamily="2" charset="0"/>
              </a:rPr>
              <a:t>Players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174732" y="2948209"/>
            <a:ext cx="1309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Quicksand" pitchFamily="2" charset="0"/>
              </a:rPr>
              <a:t>Manter</a:t>
            </a:r>
          </a:p>
          <a:p>
            <a:pPr algn="ctr"/>
            <a:r>
              <a:rPr lang="pt-BR" dirty="0">
                <a:latin typeface="Quicksand" pitchFamily="2" charset="0"/>
              </a:rPr>
              <a:t>Informado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641566" y="2772855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Quicksand" pitchFamily="2" charset="0"/>
              </a:rPr>
              <a:t>Mínimo</a:t>
            </a:r>
          </a:p>
          <a:p>
            <a:pPr algn="ctr"/>
            <a:r>
              <a:rPr lang="pt-BR" dirty="0">
                <a:latin typeface="Quicksand" pitchFamily="2" charset="0"/>
              </a:rPr>
              <a:t>Esforço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52598" y="934975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Quicksand" pitchFamily="2" charset="0"/>
              </a:rPr>
              <a:t>Manter</a:t>
            </a:r>
          </a:p>
          <a:p>
            <a:pPr algn="ctr"/>
            <a:r>
              <a:rPr lang="pt-BR" dirty="0">
                <a:latin typeface="Quicksand" pitchFamily="2" charset="0"/>
              </a:rPr>
              <a:t>Satisfeito</a:t>
            </a: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54529" y="216199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Quicksand" pitchFamily="2" charset="0"/>
              </a:rPr>
              <a:t>NÍVEL DE PODER</a:t>
            </a:r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630089" y="146143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Quicksand" pitchFamily="2" charset="0"/>
              </a:rPr>
              <a:t>Alto</a:t>
            </a: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544330" y="329423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Quicksand" pitchFamily="2" charset="0"/>
              </a:rPr>
              <a:t>Baixo</a:t>
            </a:r>
          </a:p>
        </p:txBody>
      </p:sp>
    </p:spTree>
    <p:extLst>
      <p:ext uri="{BB962C8B-B14F-4D97-AF65-F5344CB8AC3E}">
        <p14:creationId xmlns:p14="http://schemas.microsoft.com/office/powerpoint/2010/main" val="3775624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135</Words>
  <Application>Microsoft Office PowerPoint</Application>
  <PresentationFormat>Apresentação no Ecrã (16:9)</PresentationFormat>
  <Paragraphs>41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Quicksand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Uehara</dc:creator>
  <cp:lastModifiedBy>Caue Gasparotto Bueno</cp:lastModifiedBy>
  <cp:revision>9</cp:revision>
  <dcterms:created xsi:type="dcterms:W3CDTF">2020-11-26T01:44:02Z</dcterms:created>
  <dcterms:modified xsi:type="dcterms:W3CDTF">2020-11-26T06:52:49Z</dcterms:modified>
</cp:coreProperties>
</file>