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miswwa.org/dangerous-wait-colleges-cant-meet-soaring-student-needs-mental-health-car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revail.co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1962d29c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1962d29c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163bfd2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163bfd2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163bfd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163bfd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1962d29c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1962d29c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https://namiswwa.org/dangerous-wait-colleges-cant-meet-soaring-student-needs-mental-health-care/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1962d29c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1962d29c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163bfd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163bfd2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Video Walkthrough coming up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Anonymity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Filtering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Matching 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Legitimacy of members (all .edu)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First Aid Aspect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Free of cost to user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Connects to resources at university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8163bfd26_8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8163bfd26_8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Basis (voice or video sessions with mental health specialists for $35 per 45-minute session)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Weaknesses: Cost $$$</a:t>
            </a:r>
            <a:endParaRPr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BetterHelp (private paid online counseling from licensed therapists, $35 to $70 per week)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Weaknesses: Cost, Ethical issues (privacy and safety)</a:t>
            </a:r>
            <a:endParaRPr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7 Cups of Tea (online therapy &amp; free counseling via online listeners)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Weaknesses: Broad, can be anybody, lack of screening, difficult to use, cluttered, not user-friendly</a:t>
            </a:r>
            <a:endParaRPr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iPrevail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https://www.iprevail.com</a:t>
            </a:r>
            <a:r>
              <a:rPr lang="en">
                <a:solidFill>
                  <a:schemeClr val="dk2"/>
                </a:solidFill>
              </a:rPr>
              <a:t>) ($9.99/month online peer counseling &amp; therapy)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Weaknesses: Broad, can be anybody, lack of screening, only chat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8163bfd26_8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8163bfd26_8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 consistency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163bfd2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163bfd2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Adoption? How are we going to get universities &amp; students onboard?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Leverage on-campus organizations, students, alumni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Orientation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First Aid - stats about schools that already do this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Supply/demand? 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Mandatory for residential advisors or orientation leaders or first-year seminar leaders or staff?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Peer-to-peer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For people who want to help, they can select that they have previously experienced depressive symptoms/episodes and have overcome it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Clarify: patients who are currently experiencing symptoms will be paired with peers who have experienced this in the past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EAP adopted into University system?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571499"/>
            <a:ext cx="6856200" cy="400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952697" y="571499"/>
            <a:ext cx="2193900" cy="4000500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  <a:defRPr sz="4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724851" y="-174819"/>
            <a:ext cx="3840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-514500" y="1543050"/>
            <a:ext cx="3714900" cy="21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723834" y="-171390"/>
            <a:ext cx="3840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23850" rtl="0">
              <a:spcBef>
                <a:spcPts val="900"/>
              </a:spcBef>
              <a:spcAft>
                <a:spcPts val="0"/>
              </a:spcAft>
              <a:buSzPts val="1500"/>
              <a:buChar char="⚫"/>
              <a:defRPr/>
            </a:lvl1pPr>
            <a:lvl2pPr marL="914400" lvl="1" indent="-317500" rtl="0"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2pPr>
            <a:lvl3pPr marL="1371600" lvl="2" indent="-304800" rtl="0">
              <a:spcBef>
                <a:spcPts val="200"/>
              </a:spcBef>
              <a:spcAft>
                <a:spcPts val="0"/>
              </a:spcAft>
              <a:buSzPts val="1200"/>
              <a:buChar char="⚫"/>
              <a:defRPr/>
            </a:lvl3pPr>
            <a:lvl4pPr marL="1828800" lvl="3" indent="-298450" rtl="0">
              <a:spcBef>
                <a:spcPts val="200"/>
              </a:spcBef>
              <a:spcAft>
                <a:spcPts val="0"/>
              </a:spcAft>
              <a:buSzPts val="1100"/>
              <a:buChar char="⚫"/>
              <a:defRPr/>
            </a:lvl4pPr>
            <a:lvl5pPr marL="2286000" lvl="4" indent="-298450" rtl="0">
              <a:spcBef>
                <a:spcPts val="200"/>
              </a:spcBef>
              <a:spcAft>
                <a:spcPts val="0"/>
              </a:spcAft>
              <a:buSzPts val="1100"/>
              <a:buChar char="⚫"/>
              <a:defRPr/>
            </a:lvl5pPr>
            <a:lvl6pPr marL="2743200" lvl="5" indent="-298450" rtl="0">
              <a:spcBef>
                <a:spcPts val="200"/>
              </a:spcBef>
              <a:spcAft>
                <a:spcPts val="0"/>
              </a:spcAft>
              <a:buSzPts val="1100"/>
              <a:buChar char="⚫"/>
              <a:defRPr/>
            </a:lvl6pPr>
            <a:lvl7pPr marL="3200400" lvl="6" indent="-298450" rtl="0">
              <a:spcBef>
                <a:spcPts val="200"/>
              </a:spcBef>
              <a:spcAft>
                <a:spcPts val="0"/>
              </a:spcAft>
              <a:buSzPts val="1100"/>
              <a:buChar char="⚫"/>
              <a:defRPr/>
            </a:lvl7pPr>
            <a:lvl8pPr marL="3657600" lvl="7" indent="-298450" rtl="0">
              <a:spcBef>
                <a:spcPts val="200"/>
              </a:spcBef>
              <a:spcAft>
                <a:spcPts val="0"/>
              </a:spcAft>
              <a:buSzPts val="1100"/>
              <a:buChar char="⚫"/>
              <a:defRPr/>
            </a:lvl8pPr>
            <a:lvl9pPr marL="4114800" lvl="8" indent="-298450" rtl="0">
              <a:spcBef>
                <a:spcPts val="200"/>
              </a:spcBef>
              <a:spcAft>
                <a:spcPts val="200"/>
              </a:spcAft>
              <a:buSzPts val="1100"/>
              <a:buChar char="⚫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>
  <p:cSld name="SECTION_HEADER_1"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⚫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orbel"/>
              <a:buNone/>
              <a:defRPr sz="44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2606100" cy="3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⚫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⚫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⚫"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863590" y="651510"/>
            <a:ext cx="2606100" cy="3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⚫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⚫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⚫"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2900934" y="767690"/>
            <a:ext cx="26061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2900934" y="1448202"/>
            <a:ext cx="2606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⚫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⚫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⚫"/>
              <a:defRPr sz="11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5863847" y="767690"/>
            <a:ext cx="26061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863847" y="1448202"/>
            <a:ext cx="2606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⚫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⚫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⚫"/>
              <a:defRPr sz="11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6100" cy="1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⚫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⚫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⚫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⚫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⚫"/>
              <a:defRPr sz="1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6100" cy="1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6100" cy="1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677983" y="575564"/>
            <a:ext cx="6086400" cy="3998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92024" y="2619756"/>
            <a:ext cx="2126100" cy="17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624326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569214"/>
            <a:ext cx="2582700" cy="3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  <a:defRPr sz="27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8861898" y="569214"/>
            <a:ext cx="288000" cy="3998100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⚫"/>
              <a:defRPr sz="15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sz="1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sz="1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sz="1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sz="1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sz="1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⚫"/>
              <a:defRPr sz="1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://drive.google.com/file/d/1w7ncderGT_Md2kh5BwCRwix5LcaAvKzo/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Título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802386" y="3323885"/>
            <a:ext cx="5486400" cy="685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Nome da equipe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7737625" y="124600"/>
            <a:ext cx="1310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rbel"/>
                <a:ea typeface="Corbel"/>
                <a:cs typeface="Corbel"/>
                <a:sym typeface="Corbel"/>
              </a:rPr>
              <a:t>LOGO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907700" y="450600"/>
            <a:ext cx="1705200" cy="424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3142235" y="2250008"/>
            <a:ext cx="32478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rbel"/>
                <a:ea typeface="Corbel"/>
                <a:cs typeface="Corbel"/>
                <a:sym typeface="Corbel"/>
              </a:rPr>
              <a:t>Thank You!</a:t>
            </a:r>
            <a:endParaRPr sz="3000" b="1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r="52321" b="10984"/>
          <a:stretch/>
        </p:blipFill>
        <p:spPr>
          <a:xfrm>
            <a:off x="1989450" y="168300"/>
            <a:ext cx="5165104" cy="208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l="47676"/>
          <a:stretch/>
        </p:blipFill>
        <p:spPr>
          <a:xfrm>
            <a:off x="1976175" y="2819300"/>
            <a:ext cx="5633764" cy="232420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0" y="-42600"/>
            <a:ext cx="4789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Equipe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9198"/>
          <a:stretch/>
        </p:blipFill>
        <p:spPr>
          <a:xfrm>
            <a:off x="3183725" y="72888"/>
            <a:ext cx="2776525" cy="4997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907700" y="450600"/>
            <a:ext cx="1705200" cy="424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472925" y="126650"/>
            <a:ext cx="2710800" cy="49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Persona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907700" y="450600"/>
            <a:ext cx="1705200" cy="424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671125" y="2322150"/>
            <a:ext cx="8452800" cy="49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Need Statement - Definição do problema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918313" y="450600"/>
            <a:ext cx="1705200" cy="424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453625" y="746838"/>
            <a:ext cx="1705200" cy="17052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Long Waits for a Counselor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3865000" y="746838"/>
            <a:ext cx="1705200" cy="17052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Limited Options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6276375" y="746838"/>
            <a:ext cx="1705200" cy="17052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$$$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453625" y="2691463"/>
            <a:ext cx="1705200" cy="17052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</a:rPr>
              <a:t>Real-Time Help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3865000" y="2691463"/>
            <a:ext cx="1705200" cy="17052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Choice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6276375" y="2691463"/>
            <a:ext cx="1705200" cy="17052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Access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0" y="-42600"/>
            <a:ext cx="7020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Problema e solução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918313" y="450600"/>
            <a:ext cx="1705200" cy="424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925" y="1302150"/>
            <a:ext cx="4140150" cy="19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575" y="0"/>
            <a:ext cx="1162425" cy="5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2451750" y="3298650"/>
            <a:ext cx="42405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Descrição</a:t>
            </a:r>
            <a:endParaRPr b="1" i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0050" y="0"/>
            <a:ext cx="1163950" cy="5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907700" y="450600"/>
            <a:ext cx="1705200" cy="424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20" title="DemoVid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9600" y="68775"/>
            <a:ext cx="6509592" cy="48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1770800" y="505275"/>
            <a:ext cx="33021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MVP</a:t>
            </a:r>
            <a:endParaRPr sz="3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918313" y="450600"/>
            <a:ext cx="1705200" cy="424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l="5332" t="3564" r="4585" b="10139"/>
          <a:stretch/>
        </p:blipFill>
        <p:spPr>
          <a:xfrm>
            <a:off x="1141475" y="560850"/>
            <a:ext cx="7463674" cy="402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1575" y="0"/>
            <a:ext cx="1162425" cy="5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0" y="-42600"/>
            <a:ext cx="3053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Benchmarking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907700" y="450600"/>
            <a:ext cx="1705200" cy="424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22"/>
          <p:cNvGrpSpPr/>
          <p:nvPr/>
        </p:nvGrpSpPr>
        <p:grpSpPr>
          <a:xfrm>
            <a:off x="984231" y="1342524"/>
            <a:ext cx="7815312" cy="2329595"/>
            <a:chOff x="447825" y="1714500"/>
            <a:chExt cx="8248350" cy="2458675"/>
          </a:xfrm>
        </p:grpSpPr>
        <p:sp>
          <p:nvSpPr>
            <p:cNvPr id="155" name="Google Shape;155;p22"/>
            <p:cNvSpPr/>
            <p:nvPr/>
          </p:nvSpPr>
          <p:spPr>
            <a:xfrm>
              <a:off x="580275" y="1714500"/>
              <a:ext cx="1761300" cy="1714500"/>
            </a:xfrm>
            <a:prstGeom prst="ellipse">
              <a:avLst/>
            </a:prstGeom>
            <a:solidFill>
              <a:srgbClr val="3C7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 txBox="1"/>
            <p:nvPr/>
          </p:nvSpPr>
          <p:spPr>
            <a:xfrm>
              <a:off x="806325" y="2211611"/>
              <a:ext cx="1309200" cy="9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600K</a:t>
              </a:r>
              <a:endParaRPr sz="3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2"/>
            <p:cNvSpPr txBox="1"/>
            <p:nvPr/>
          </p:nvSpPr>
          <p:spPr>
            <a:xfrm>
              <a:off x="447825" y="3600475"/>
              <a:ext cx="2026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Students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Based off of a 5% market share</a:t>
              </a:r>
              <a:endParaRPr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2"/>
            <p:cNvSpPr txBox="1"/>
            <p:nvPr/>
          </p:nvSpPr>
          <p:spPr>
            <a:xfrm>
              <a:off x="3732395" y="2043751"/>
              <a:ext cx="1403100" cy="12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$3</a:t>
              </a:r>
              <a:endParaRPr sz="6000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2"/>
            <p:cNvSpPr txBox="1"/>
            <p:nvPr/>
          </p:nvSpPr>
          <p:spPr>
            <a:xfrm>
              <a:off x="3299225" y="3429000"/>
              <a:ext cx="233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Roboto"/>
                  <a:ea typeface="Roboto"/>
                  <a:cs typeface="Roboto"/>
                  <a:sym typeface="Roboto"/>
                </a:rPr>
                <a:t>Avg. University Cost Per Enrolled Student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Similar to the pricing of an existing student health product</a:t>
              </a:r>
              <a:endParaRPr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0" name="Google Shape;160;p22"/>
            <p:cNvCxnSpPr/>
            <p:nvPr/>
          </p:nvCxnSpPr>
          <p:spPr>
            <a:xfrm rot="10800000" flipH="1">
              <a:off x="5209750" y="2571600"/>
              <a:ext cx="1184100" cy="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1" name="Google Shape;161;p22"/>
            <p:cNvSpPr txBox="1"/>
            <p:nvPr/>
          </p:nvSpPr>
          <p:spPr>
            <a:xfrm>
              <a:off x="6579375" y="2101825"/>
              <a:ext cx="2116800" cy="12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$35M</a:t>
              </a:r>
              <a:endParaRPr sz="5000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2" name="Google Shape;162;p22"/>
            <p:cNvCxnSpPr/>
            <p:nvPr/>
          </p:nvCxnSpPr>
          <p:spPr>
            <a:xfrm rot="10800000" flipH="1">
              <a:off x="2474025" y="2571600"/>
              <a:ext cx="1184100" cy="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" name="Google Shape;163;p22"/>
            <p:cNvSpPr txBox="1"/>
            <p:nvPr/>
          </p:nvSpPr>
          <p:spPr>
            <a:xfrm>
              <a:off x="6462025" y="3600475"/>
              <a:ext cx="2116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Annual Revenue</a:t>
              </a:r>
              <a:endParaRPr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0050" y="0"/>
            <a:ext cx="1163950" cy="5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0" y="-42600"/>
            <a:ext cx="4789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Modelo de Negocio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907700" y="450600"/>
            <a:ext cx="1705200" cy="424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1225525" y="1452450"/>
            <a:ext cx="2238600" cy="2322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Student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Retention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3672750" y="1494450"/>
            <a:ext cx="2238600" cy="2238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Mitigation of Adverse Events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6196525" y="1494450"/>
            <a:ext cx="2238600" cy="2238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Supplemental Resource</a:t>
            </a:r>
            <a:endParaRPr sz="175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0" y="-42600"/>
            <a:ext cx="379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Stakeholders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Apresentação no Ecrã (16:9)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Noto Sans Symbols</vt:lpstr>
      <vt:lpstr>Roboto</vt:lpstr>
      <vt:lpstr>Corbel</vt:lpstr>
      <vt:lpstr>Frame</vt:lpstr>
      <vt:lpstr>Título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cp:lastModifiedBy>Caue Gasparotto Bueno</cp:lastModifiedBy>
  <cp:revision>1</cp:revision>
  <dcterms:modified xsi:type="dcterms:W3CDTF">2021-03-11T19:48:13Z</dcterms:modified>
</cp:coreProperties>
</file>