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>
        <p:scale>
          <a:sx n="54" d="100"/>
          <a:sy n="54" d="100"/>
        </p:scale>
        <p:origin x="4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7B48-6560-F3EC-2E2C-1A146CD19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45C0C-2A06-36C7-5C75-8A66A178A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21FC-2F90-1B70-6067-400375D7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F3C2-0073-B55B-2C31-41854D3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D382-1440-A4B6-C415-5EE19416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42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6B56-3BF5-8555-8D84-E82E0251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FCF8B-0368-1CD0-FAC8-EF056630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F87-C2E1-0336-566B-B73D1F38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0AEE-3E7A-D385-A5C8-B55861E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5DD9-ECFB-FCFE-670B-6FFD8A15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14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87C6F-BF63-96C6-B5CE-3D5AE48BC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743E9-D42C-44F8-1F61-00BD7ED7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4A33-9CAF-ED5A-A5F0-33B3C2FD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47DA-4095-1DEB-7774-68C3FF75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D3DA-2E70-5AC6-D225-ADE9845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53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BBA3-42CD-537C-C920-5E02CAF3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54E3-0AE4-D7FF-13AE-1BEE85F7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0913-D3BA-0B9E-009D-9559B656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9EFC-EA67-A503-3056-948806C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CB73-0465-A7D7-411A-46D15069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81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1F75-47F6-89BF-1622-A615AE6F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70E4-8F08-CD3F-4058-4D984967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7717-C656-BA10-2B5E-42A2670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E36A-F651-E711-52B7-4ABDACFF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0258-651B-8532-DA92-E37A4603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066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8A7C-5F37-3233-B419-F68BC4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6FEE-7810-5CA9-EDD8-68FAB4C9D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FB38-1DAA-5FA5-E7CA-EAA7E0FC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A76B-DB72-7AA6-A405-F82B9669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E0306-FC39-A854-E723-933FA39F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7D6A6-840C-EE95-35D2-FEBF7E58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42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E74A-0362-4F02-30C4-F5813BAA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C1A6-E393-EA7E-1C48-7CE85081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9A4BC-2E07-5266-7EF6-4CCD5544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EDCA-2DAD-D6B2-7AA2-27FCE6A3B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81EA2-9899-4098-2D6B-EDC8A6865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51498-1C4B-F894-531B-8312AA77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6EB89-6596-75AE-45AD-381C5D38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095EC-4E91-746B-C9B4-4F296B9F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3591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5A48-F0FC-8B58-0370-C7BF4EF3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C150F-E81D-27D3-8FBE-434367A2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59ED2-B810-D948-DFD2-9E3471DD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7DB5D-94F1-7281-52F1-B9403B92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5079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9A401-216B-A1CB-8AD0-AFF72833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31667-BF7C-9437-CCC6-F05156AB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7850C-204C-984B-69A0-F420D0CF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29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46D-2F37-6C26-CEE6-3AFFB698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1120-3C4E-E267-EA8D-C3FED5EA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EE5C-0642-9C3E-CFC5-CCA4C7C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AEE5-28AF-4334-EA78-8D74DB29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57AC5-BBB9-05BF-A934-21FBC1A0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61FB-F2D5-477C-28B3-3B8294D5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365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54E-C4E2-34B4-BF5F-FE2C31C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FFF8C-206C-BBD7-E732-107A46A7E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C61C-44F8-54A9-C4A1-BBC55DA8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671B-3944-DCC2-3930-CF83FC39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6787-03D4-D3B5-DC91-A25BCAB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7A9E-1C8C-D343-9B49-AA99DB19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20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FFBE-1A0B-587B-A106-AB162BC1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EEC1-DF85-5290-865B-FB5C3B10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622C-A7BB-E2F4-6B6C-2CE4D27F6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A482-9D10-CF8B-1CD2-5E2688EA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9384-592E-A2BB-2311-ED0CD546F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321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1EE8FB-C026-C8E4-1E79-F47B43A34D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9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0C1F446-43DD-5A7E-A643-D1E8EF34FDC2}"/>
              </a:ext>
            </a:extLst>
          </p:cNvPr>
          <p:cNvSpPr/>
          <p:nvPr/>
        </p:nvSpPr>
        <p:spPr>
          <a:xfrm rot="1434994">
            <a:off x="6910777" y="-233357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0F9EE-7899-72B1-EBD8-E7C9D6A0533B}"/>
              </a:ext>
            </a:extLst>
          </p:cNvPr>
          <p:cNvSpPr txBox="1"/>
          <p:nvPr/>
        </p:nvSpPr>
        <p:spPr>
          <a:xfrm>
            <a:off x="98474" y="211015"/>
            <a:ext cx="68228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TrueClaim AI</a:t>
            </a: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Presented By </a:t>
            </a: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60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The Hacknovators</a:t>
            </a:r>
            <a:endParaRPr lang="en-KE" sz="6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516CB-7AEE-154F-7AE8-21F01D057BAE}"/>
              </a:ext>
            </a:extLst>
          </p:cNvPr>
          <p:cNvSpPr txBox="1"/>
          <p:nvPr/>
        </p:nvSpPr>
        <p:spPr>
          <a:xfrm>
            <a:off x="7784123" y="2419643"/>
            <a:ext cx="1181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oper Black" panose="0208090404030B020404" pitchFamily="18" charset="0"/>
              </a:rPr>
              <a:t>1</a:t>
            </a:r>
            <a:endParaRPr lang="en-KE" sz="9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896C6-194F-4AA6-2FE8-751ED2593414}"/>
              </a:ext>
            </a:extLst>
          </p:cNvPr>
          <p:cNvSpPr txBox="1"/>
          <p:nvPr/>
        </p:nvSpPr>
        <p:spPr>
          <a:xfrm>
            <a:off x="0" y="6747282"/>
            <a:ext cx="72729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PROBLEM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Claims Processing and Fraud Detection Using AI</a:t>
            </a:r>
            <a:endParaRPr lang="en-KE" dirty="0">
              <a:solidFill>
                <a:schemeClr val="bg1">
                  <a:lumMod val="95000"/>
                </a:schemeClr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4B0F42-D1C0-241C-C5AB-E63DC639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68260"/>
              </p:ext>
            </p:extLst>
          </p:nvPr>
        </p:nvGraphicFramePr>
        <p:xfrm>
          <a:off x="267286" y="8006242"/>
          <a:ext cx="6471140" cy="379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570">
                  <a:extLst>
                    <a:ext uri="{9D8B030D-6E8A-4147-A177-3AD203B41FA5}">
                      <a16:colId xmlns:a16="http://schemas.microsoft.com/office/drawing/2014/main" val="1224552694"/>
                    </a:ext>
                  </a:extLst>
                </a:gridCol>
                <a:gridCol w="3235570">
                  <a:extLst>
                    <a:ext uri="{9D8B030D-6E8A-4147-A177-3AD203B41FA5}">
                      <a16:colId xmlns:a16="http://schemas.microsoft.com/office/drawing/2014/main" val="547653599"/>
                    </a:ext>
                  </a:extLst>
                </a:gridCol>
              </a:tblGrid>
              <a:tr h="722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Current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Desired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55756"/>
                  </a:ext>
                </a:extLst>
              </a:tr>
              <a:tr h="30686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Too much reliance on manual data entry and verification.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Slow processing times.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Fraudulent claims often slip through undetected.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Frustrated Stakeholders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Automated document processing.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Faster claim settlement.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Free staff for higher value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Enhanced customer experience with quicker solutions.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9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97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4782A-F810-800F-F1D8-BA631C6B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18CE55-B67C-0302-4E00-E38A9E4054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DFB57D79-0F66-EBE7-A278-6C3B201AA115}"/>
              </a:ext>
            </a:extLst>
          </p:cNvPr>
          <p:cNvSpPr/>
          <p:nvPr/>
        </p:nvSpPr>
        <p:spPr>
          <a:xfrm rot="363293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EB881-097E-7655-955E-965A572F9F74}"/>
              </a:ext>
            </a:extLst>
          </p:cNvPr>
          <p:cNvSpPr txBox="1"/>
          <p:nvPr/>
        </p:nvSpPr>
        <p:spPr>
          <a:xfrm>
            <a:off x="0" y="337625"/>
            <a:ext cx="72729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PROBLEM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Claims Processing and Fraud Detection Using AI</a:t>
            </a:r>
            <a:endParaRPr lang="en-KE" dirty="0">
              <a:solidFill>
                <a:schemeClr val="bg1">
                  <a:lumMod val="95000"/>
                </a:schemeClr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EC5EBC-DC5E-F782-4429-C5A60EAA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5071"/>
              </p:ext>
            </p:extLst>
          </p:nvPr>
        </p:nvGraphicFramePr>
        <p:xfrm>
          <a:off x="267286" y="1596585"/>
          <a:ext cx="6471140" cy="379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570">
                  <a:extLst>
                    <a:ext uri="{9D8B030D-6E8A-4147-A177-3AD203B41FA5}">
                      <a16:colId xmlns:a16="http://schemas.microsoft.com/office/drawing/2014/main" val="1224552694"/>
                    </a:ext>
                  </a:extLst>
                </a:gridCol>
                <a:gridCol w="3235570">
                  <a:extLst>
                    <a:ext uri="{9D8B030D-6E8A-4147-A177-3AD203B41FA5}">
                      <a16:colId xmlns:a16="http://schemas.microsoft.com/office/drawing/2014/main" val="547653599"/>
                    </a:ext>
                  </a:extLst>
                </a:gridCol>
              </a:tblGrid>
              <a:tr h="722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Current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Desired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55756"/>
                  </a:ext>
                </a:extLst>
              </a:tr>
              <a:tr h="30686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Too much reliance on manual data entry and verification.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Slow processing times.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Fraudulent claims often slip through undetected.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Frustrated Stakeholders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Automated document processing.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Faster claim settlement.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Free staff for higher value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Enhanced customer experience with quicker solutions.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914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68DE02-F985-F8B2-AFE4-21129F8830D3}"/>
              </a:ext>
            </a:extLst>
          </p:cNvPr>
          <p:cNvSpPr txBox="1"/>
          <p:nvPr/>
        </p:nvSpPr>
        <p:spPr>
          <a:xfrm>
            <a:off x="7863840" y="2737842"/>
            <a:ext cx="1209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oper Black" panose="0208090404030B020404" pitchFamily="18" charset="0"/>
              </a:rPr>
              <a:t>2</a:t>
            </a:r>
            <a:endParaRPr lang="en-KE" sz="9600" dirty="0">
              <a:latin typeface="Cooper Black" panose="0208090404030B0204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2B4EB-4371-0067-8899-7A392D72A02A}"/>
              </a:ext>
            </a:extLst>
          </p:cNvPr>
          <p:cNvSpPr/>
          <p:nvPr/>
        </p:nvSpPr>
        <p:spPr>
          <a:xfrm>
            <a:off x="0" y="7073875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A91AA-FA79-D508-B981-3F1C37274795}"/>
              </a:ext>
            </a:extLst>
          </p:cNvPr>
          <p:cNvSpPr txBox="1"/>
          <p:nvPr/>
        </p:nvSpPr>
        <p:spPr>
          <a:xfrm>
            <a:off x="337625" y="7411500"/>
            <a:ext cx="671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oper Black" panose="0208090404030B020404" pitchFamily="18" charset="0"/>
              </a:rPr>
              <a:t>STAKEHOLDERS</a:t>
            </a:r>
            <a:endParaRPr lang="en-KE" sz="5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353F9-5569-E9AA-46A6-3FE0281207B7}"/>
              </a:ext>
            </a:extLst>
          </p:cNvPr>
          <p:cNvSpPr txBox="1"/>
          <p:nvPr/>
        </p:nvSpPr>
        <p:spPr>
          <a:xfrm>
            <a:off x="0" y="8522847"/>
            <a:ext cx="704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oper Black" panose="0208090404030B020404" pitchFamily="18" charset="0"/>
              </a:rPr>
              <a:t>People or organizations that can be affected or can benefit from this system.</a:t>
            </a:r>
            <a:endParaRPr lang="en-KE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21754-BF20-1EFA-FCD3-AE781E23B29C}"/>
              </a:ext>
            </a:extLst>
          </p:cNvPr>
          <p:cNvSpPr txBox="1"/>
          <p:nvPr/>
        </p:nvSpPr>
        <p:spPr>
          <a:xfrm>
            <a:off x="140677" y="9718045"/>
            <a:ext cx="65977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Insurers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Reinsurers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Insured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Regulators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Staff and Rating Agencies</a:t>
            </a:r>
            <a:endParaRPr lang="en-KE" sz="4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22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E9C9A-8F12-889B-6DD3-21DAEF37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1AD437-E0F0-BF62-B275-A2206801B5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82ACD28-68E5-1743-0D94-61C668F7E6B3}"/>
              </a:ext>
            </a:extLst>
          </p:cNvPr>
          <p:cNvSpPr/>
          <p:nvPr/>
        </p:nvSpPr>
        <p:spPr>
          <a:xfrm rot="637209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B941D-0EFB-2EBB-157E-A52EBB17F278}"/>
              </a:ext>
            </a:extLst>
          </p:cNvPr>
          <p:cNvSpPr txBox="1"/>
          <p:nvPr/>
        </p:nvSpPr>
        <p:spPr>
          <a:xfrm>
            <a:off x="337625" y="337625"/>
            <a:ext cx="671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oper Black" panose="0208090404030B020404" pitchFamily="18" charset="0"/>
              </a:rPr>
              <a:t>STAKEHOLDERS</a:t>
            </a:r>
            <a:endParaRPr lang="en-KE" sz="5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56FBF-5FD7-5BFD-1EB3-F52EE832CE28}"/>
              </a:ext>
            </a:extLst>
          </p:cNvPr>
          <p:cNvSpPr txBox="1"/>
          <p:nvPr/>
        </p:nvSpPr>
        <p:spPr>
          <a:xfrm>
            <a:off x="0" y="1448972"/>
            <a:ext cx="704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oper Black" panose="0208090404030B020404" pitchFamily="18" charset="0"/>
              </a:rPr>
              <a:t>People or organizations that can be affected or can benefit from this system.</a:t>
            </a:r>
            <a:endParaRPr lang="en-KE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B6BB9-905C-CF8F-3595-5530A0169955}"/>
              </a:ext>
            </a:extLst>
          </p:cNvPr>
          <p:cNvSpPr txBox="1"/>
          <p:nvPr/>
        </p:nvSpPr>
        <p:spPr>
          <a:xfrm>
            <a:off x="7920111" y="2644170"/>
            <a:ext cx="1237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Cooper Black" panose="0208090404030B020404" pitchFamily="18" charset="0"/>
              </a:rPr>
              <a:t>3</a:t>
            </a:r>
            <a:endParaRPr lang="en-KE" sz="9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AFEE5-5766-8D01-22E3-A64D93E28DC8}"/>
              </a:ext>
            </a:extLst>
          </p:cNvPr>
          <p:cNvSpPr txBox="1"/>
          <p:nvPr/>
        </p:nvSpPr>
        <p:spPr>
          <a:xfrm>
            <a:off x="140677" y="2644170"/>
            <a:ext cx="65977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Insurers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Reinsurers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Insured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latin typeface="Cooper Black" panose="0208090404030B020404" pitchFamily="18" charset="0"/>
              </a:rPr>
              <a:t>Staff </a:t>
            </a:r>
            <a:endParaRPr lang="en-KE" sz="4000" dirty="0">
              <a:latin typeface="Cooper Black" panose="0208090404030B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82CCF-A69E-72A9-658A-CE98BFF8FFEB}"/>
              </a:ext>
            </a:extLst>
          </p:cNvPr>
          <p:cNvSpPr txBox="1"/>
          <p:nvPr/>
        </p:nvSpPr>
        <p:spPr>
          <a:xfrm>
            <a:off x="416514" y="6858000"/>
            <a:ext cx="6850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oper Black" panose="0208090404030B020404" pitchFamily="18" charset="0"/>
              </a:rPr>
              <a:t>DATA SOURCES</a:t>
            </a:r>
            <a:endParaRPr lang="en-KE" sz="4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6C524-6F7D-6EE0-C624-9C6D5B613C38}"/>
              </a:ext>
            </a:extLst>
          </p:cNvPr>
          <p:cNvSpPr txBox="1"/>
          <p:nvPr/>
        </p:nvSpPr>
        <p:spPr>
          <a:xfrm>
            <a:off x="191431" y="7913077"/>
            <a:ext cx="6738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Treaty Slips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OCR Bordereau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ooper Black" panose="0208090404030B020404" pitchFamily="18" charset="0"/>
              </a:rPr>
              <a:t>Claims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ooper Black" panose="0208090404030B020404" pitchFamily="18" charset="0"/>
              </a:rPr>
              <a:t>Cash Call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SICS Treaty D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ooper Black" panose="0208090404030B020404" pitchFamily="18" charset="0"/>
              </a:rPr>
              <a:t>etails</a:t>
            </a:r>
            <a:endParaRPr lang="en-KE" sz="4000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91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B44B6-148A-17A0-9C57-77E359A74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4376A-A27D-DA43-5518-02CFB625DA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3699045-0F96-5876-A4B1-0F868DE66B19}"/>
              </a:ext>
            </a:extLst>
          </p:cNvPr>
          <p:cNvSpPr/>
          <p:nvPr/>
        </p:nvSpPr>
        <p:spPr>
          <a:xfrm rot="917554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03D96-1A6A-0FA2-9371-A1381ACAB23C}"/>
              </a:ext>
            </a:extLst>
          </p:cNvPr>
          <p:cNvSpPr txBox="1"/>
          <p:nvPr/>
        </p:nvSpPr>
        <p:spPr>
          <a:xfrm>
            <a:off x="337625" y="239151"/>
            <a:ext cx="6850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oper Black" panose="0208090404030B020404" pitchFamily="18" charset="0"/>
              </a:rPr>
              <a:t>DATA SOURCES</a:t>
            </a:r>
            <a:endParaRPr lang="en-KE" sz="4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C23EC-5D3C-8AF9-B35F-BCFB80CCE2B1}"/>
              </a:ext>
            </a:extLst>
          </p:cNvPr>
          <p:cNvSpPr txBox="1"/>
          <p:nvPr/>
        </p:nvSpPr>
        <p:spPr>
          <a:xfrm>
            <a:off x="112542" y="1294228"/>
            <a:ext cx="6738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Treaty Slips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OCR Bordereau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ooper Black" panose="0208090404030B020404" pitchFamily="18" charset="0"/>
              </a:rPr>
              <a:t>Claims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ooper Black" panose="0208090404030B020404" pitchFamily="18" charset="0"/>
              </a:rPr>
              <a:t>Cash Call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SICS Treaty D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ooper Black" panose="0208090404030B020404" pitchFamily="18" charset="0"/>
              </a:rPr>
              <a:t>etails</a:t>
            </a:r>
            <a:endParaRPr lang="en-KE" sz="4000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1B4C5-7356-44B3-0AE0-BD68047DB6B7}"/>
              </a:ext>
            </a:extLst>
          </p:cNvPr>
          <p:cNvSpPr txBox="1"/>
          <p:nvPr/>
        </p:nvSpPr>
        <p:spPr>
          <a:xfrm>
            <a:off x="8156917" y="2094447"/>
            <a:ext cx="1364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Cooper Black" panose="0208090404030B020404" pitchFamily="18" charset="0"/>
              </a:rPr>
              <a:t>4</a:t>
            </a:r>
            <a:endParaRPr lang="en-KE" sz="9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994C7-5D13-4C32-9C3D-EF1F45514BE5}"/>
              </a:ext>
            </a:extLst>
          </p:cNvPr>
          <p:cNvSpPr txBox="1"/>
          <p:nvPr/>
        </p:nvSpPr>
        <p:spPr>
          <a:xfrm>
            <a:off x="154744" y="7001362"/>
            <a:ext cx="679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WORKFLOW</a:t>
            </a:r>
            <a:endParaRPr lang="en-KE" sz="4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CCE68-4C7B-FA16-3E38-D5B8E7D017D8}"/>
              </a:ext>
            </a:extLst>
          </p:cNvPr>
          <p:cNvSpPr txBox="1"/>
          <p:nvPr/>
        </p:nvSpPr>
        <p:spPr>
          <a:xfrm>
            <a:off x="0" y="8070507"/>
            <a:ext cx="6949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In this slide, the whole process the AI will go through is explained  with aid of a flow chart included in the GitHub Repository.</a:t>
            </a:r>
            <a:endParaRPr lang="en-KE" sz="4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3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547E15-E176-416C-5A05-6570B5D1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F6FFF3-27FF-A3EA-CA28-D6BD9E5997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383F694A-0DFF-91A7-DE65-8741A4249CB9}"/>
              </a:ext>
            </a:extLst>
          </p:cNvPr>
          <p:cNvSpPr/>
          <p:nvPr/>
        </p:nvSpPr>
        <p:spPr>
          <a:xfrm rot="12059608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6149A-498D-AB10-4C46-60534E64A817}"/>
              </a:ext>
            </a:extLst>
          </p:cNvPr>
          <p:cNvSpPr txBox="1"/>
          <p:nvPr/>
        </p:nvSpPr>
        <p:spPr>
          <a:xfrm>
            <a:off x="309489" y="253218"/>
            <a:ext cx="679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WORKFLOW</a:t>
            </a:r>
            <a:endParaRPr lang="en-KE" sz="4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680FC-AABE-B001-5DDF-EFBDAA6BE9DC}"/>
              </a:ext>
            </a:extLst>
          </p:cNvPr>
          <p:cNvSpPr txBox="1"/>
          <p:nvPr/>
        </p:nvSpPr>
        <p:spPr>
          <a:xfrm>
            <a:off x="154745" y="1322363"/>
            <a:ext cx="6949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In this slide, the whole process the AI will go through is explained  with aid of a flow chart included in the GitHub Repository.</a:t>
            </a:r>
            <a:endParaRPr lang="en-KE" sz="4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0B4E-6ADB-C8CC-95FC-3A492FB53189}"/>
              </a:ext>
            </a:extLst>
          </p:cNvPr>
          <p:cNvSpPr txBox="1"/>
          <p:nvPr/>
        </p:nvSpPr>
        <p:spPr>
          <a:xfrm>
            <a:off x="7976382" y="2447778"/>
            <a:ext cx="143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oper Black" panose="0208090404030B020404" pitchFamily="18" charset="0"/>
              </a:rPr>
              <a:t>5</a:t>
            </a:r>
            <a:endParaRPr lang="en-KE" sz="9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7B78-C224-1823-3AB2-A6E955858019}"/>
              </a:ext>
            </a:extLst>
          </p:cNvPr>
          <p:cNvSpPr txBox="1"/>
          <p:nvPr/>
        </p:nvSpPr>
        <p:spPr>
          <a:xfrm>
            <a:off x="140678" y="7030949"/>
            <a:ext cx="6963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oper Black" panose="0208090404030B020404" pitchFamily="18" charset="0"/>
              </a:rPr>
              <a:t>WHAT ARE SOME OF THE BENEFITS?</a:t>
            </a:r>
            <a:endParaRPr lang="en-KE" sz="4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20169-25B3-6B18-D49D-9B0A3CBA978A}"/>
              </a:ext>
            </a:extLst>
          </p:cNvPr>
          <p:cNvSpPr txBox="1"/>
          <p:nvPr/>
        </p:nvSpPr>
        <p:spPr>
          <a:xfrm>
            <a:off x="140678" y="8817546"/>
            <a:ext cx="6794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Real-time settlements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Lower loss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Better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Resource Optimization</a:t>
            </a:r>
          </a:p>
          <a:p>
            <a:endParaRPr lang="en-KE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6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9ABB2-EB73-7713-482A-53234E147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F8ED7A-A519-CD30-BAFD-46A0987922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400">
                <a:srgbClr val="000000">
                  <a:alpha val="80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50B6F9E-FB3F-C60B-D1D8-8FD8721F36B7}"/>
              </a:ext>
            </a:extLst>
          </p:cNvPr>
          <p:cNvSpPr/>
          <p:nvPr/>
        </p:nvSpPr>
        <p:spPr>
          <a:xfrm rot="14723377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EBB24-5B27-4B83-4362-25B43A4B43F3}"/>
              </a:ext>
            </a:extLst>
          </p:cNvPr>
          <p:cNvSpPr txBox="1"/>
          <p:nvPr/>
        </p:nvSpPr>
        <p:spPr>
          <a:xfrm>
            <a:off x="8074856" y="2757268"/>
            <a:ext cx="1617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Cooper Black" panose="0208090404030B020404" pitchFamily="18" charset="0"/>
              </a:rPr>
              <a:t>6</a:t>
            </a:r>
            <a:endParaRPr lang="en-KE" sz="9600" dirty="0"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711C9-702B-F2EA-EDBD-CD35DF4C92DD}"/>
              </a:ext>
            </a:extLst>
          </p:cNvPr>
          <p:cNvSpPr txBox="1"/>
          <p:nvPr/>
        </p:nvSpPr>
        <p:spPr>
          <a:xfrm>
            <a:off x="239151" y="239151"/>
            <a:ext cx="6963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oper Black" panose="0208090404030B020404" pitchFamily="18" charset="0"/>
              </a:rPr>
              <a:t>WHAT ARE SOME OF THE BENEFITS?</a:t>
            </a:r>
            <a:endParaRPr lang="en-KE" sz="4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C904A-604D-4C31-7A71-5B71C24F2F36}"/>
              </a:ext>
            </a:extLst>
          </p:cNvPr>
          <p:cNvSpPr txBox="1"/>
          <p:nvPr/>
        </p:nvSpPr>
        <p:spPr>
          <a:xfrm>
            <a:off x="239151" y="2025748"/>
            <a:ext cx="6794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Real-time settlements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Lower loss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Better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Resource Optimization</a:t>
            </a:r>
          </a:p>
          <a:p>
            <a:endParaRPr lang="en-KE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53936-3EA1-A49F-FAF3-FDAA47E2E76B}"/>
              </a:ext>
            </a:extLst>
          </p:cNvPr>
          <p:cNvSpPr txBox="1"/>
          <p:nvPr/>
        </p:nvSpPr>
        <p:spPr>
          <a:xfrm>
            <a:off x="239151" y="6858000"/>
            <a:ext cx="682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oper Black" panose="0208090404030B020404" pitchFamily="18" charset="0"/>
              </a:rPr>
              <a:t>TOOLS USED</a:t>
            </a:r>
            <a:endParaRPr lang="en-KE" sz="5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35D69-AC25-F027-122C-76B9A5B62087}"/>
              </a:ext>
            </a:extLst>
          </p:cNvPr>
          <p:cNvSpPr txBox="1"/>
          <p:nvPr/>
        </p:nvSpPr>
        <p:spPr>
          <a:xfrm>
            <a:off x="28136" y="7781330"/>
            <a:ext cx="68228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Mermaid Live Server and Editor for coding and drawing the workflow.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Chat GPT &amp; Cloud AI for more insight on various terms used in Reinsurance.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Microsoft Visual Code as the IDE for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Lang Chain for developing an AI agent.</a:t>
            </a:r>
            <a:endParaRPr lang="en-KE" sz="32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3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10942-A1AD-7EC2-1FFF-BD41D92F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EAE30E-3580-D016-A790-98B9FBEA83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3AA0CE4-1F54-9AC6-43A0-91582DFF13FE}"/>
              </a:ext>
            </a:extLst>
          </p:cNvPr>
          <p:cNvSpPr/>
          <p:nvPr/>
        </p:nvSpPr>
        <p:spPr>
          <a:xfrm rot="17420742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7ABA7-7910-DFFF-F1CE-DBE3316AA84D}"/>
              </a:ext>
            </a:extLst>
          </p:cNvPr>
          <p:cNvSpPr txBox="1"/>
          <p:nvPr/>
        </p:nvSpPr>
        <p:spPr>
          <a:xfrm>
            <a:off x="351692" y="309489"/>
            <a:ext cx="682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oper Black" panose="0208090404030B020404" pitchFamily="18" charset="0"/>
              </a:rPr>
              <a:t>TOOLS USED</a:t>
            </a:r>
            <a:endParaRPr lang="en-KE" sz="5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2F019-F71A-93C2-4BB7-A5CBD39B6F9B}"/>
              </a:ext>
            </a:extLst>
          </p:cNvPr>
          <p:cNvSpPr txBox="1"/>
          <p:nvPr/>
        </p:nvSpPr>
        <p:spPr>
          <a:xfrm>
            <a:off x="140677" y="1232819"/>
            <a:ext cx="68228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Mermaid Live Server and Editor for coding and drawing the workflow.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Chat GPT &amp; Cloud AI for more insight on various terms used in Reinsurance.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Microsoft Visual Code as the IDE for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Lang Chain for developing an AI agent.</a:t>
            </a:r>
            <a:endParaRPr lang="en-KE" sz="32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740E4-60E2-AB62-82F2-A20B44EC2E93}"/>
              </a:ext>
            </a:extLst>
          </p:cNvPr>
          <p:cNvSpPr txBox="1"/>
          <p:nvPr/>
        </p:nvSpPr>
        <p:spPr>
          <a:xfrm>
            <a:off x="8030307" y="2392711"/>
            <a:ext cx="1336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oper Black" panose="0208090404030B020404" pitchFamily="18" charset="0"/>
              </a:rPr>
              <a:t>7</a:t>
            </a:r>
            <a:endParaRPr lang="en-KE" sz="9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EE4FB-F865-2D21-6041-BD8A30B2959D}"/>
              </a:ext>
            </a:extLst>
          </p:cNvPr>
          <p:cNvSpPr txBox="1"/>
          <p:nvPr/>
        </p:nvSpPr>
        <p:spPr>
          <a:xfrm>
            <a:off x="506437" y="6733376"/>
            <a:ext cx="6654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ooper Black" panose="0208090404030B020404" pitchFamily="18" charset="0"/>
              </a:rPr>
              <a:t>CONCLUSION</a:t>
            </a:r>
            <a:endParaRPr lang="en-KE" sz="6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CB89E-CC58-8B8F-9B9C-82915B84E02A}"/>
              </a:ext>
            </a:extLst>
          </p:cNvPr>
          <p:cNvSpPr txBox="1"/>
          <p:nvPr/>
        </p:nvSpPr>
        <p:spPr>
          <a:xfrm>
            <a:off x="140677" y="7749039"/>
            <a:ext cx="6766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It has been an honor to be here, and given this opportunity to participate in this hackathon. We have learnt a lot from each other and it was exciting interacting with people in the field.</a:t>
            </a:r>
          </a:p>
          <a:p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We are grateful to Kenya RE and University of Nairobi for organizing the event.</a:t>
            </a:r>
            <a:b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It has been a blast!</a:t>
            </a:r>
          </a:p>
          <a:p>
            <a:endParaRPr lang="en-US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The Hacknovators.</a:t>
            </a:r>
            <a:endParaRPr lang="en-KE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7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800F8-1D70-E3B2-66FA-07EF0326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0CBA95-ED93-B289-E51C-0918A7797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2BA51E0-6759-B81E-FCD4-92FE4D6AB8E4}"/>
              </a:ext>
            </a:extLst>
          </p:cNvPr>
          <p:cNvSpPr/>
          <p:nvPr/>
        </p:nvSpPr>
        <p:spPr>
          <a:xfrm rot="2003438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176E9-33AC-9936-EA79-A993C72E4265}"/>
              </a:ext>
            </a:extLst>
          </p:cNvPr>
          <p:cNvSpPr txBox="1"/>
          <p:nvPr/>
        </p:nvSpPr>
        <p:spPr>
          <a:xfrm>
            <a:off x="492369" y="182880"/>
            <a:ext cx="6654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ooper Black" panose="0208090404030B020404" pitchFamily="18" charset="0"/>
              </a:rPr>
              <a:t>CONCLUSION</a:t>
            </a:r>
            <a:endParaRPr lang="en-KE" sz="6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C0E10-923E-ED98-F98D-A86F0B8FD28E}"/>
              </a:ext>
            </a:extLst>
          </p:cNvPr>
          <p:cNvSpPr txBox="1"/>
          <p:nvPr/>
        </p:nvSpPr>
        <p:spPr>
          <a:xfrm>
            <a:off x="126609" y="1198543"/>
            <a:ext cx="6766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It has been an honor to be here, and given this opportunity to participate in this hackathon. We have learnt a lot from each other and it was exciting interacting with people in the field.</a:t>
            </a:r>
          </a:p>
          <a:p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We are grateful to Kenya RE and University of Nairobi for organizing the event.</a:t>
            </a:r>
            <a:b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It has been a blast!</a:t>
            </a:r>
          </a:p>
          <a:p>
            <a:endParaRPr lang="en-US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The Hacknovators.</a:t>
            </a:r>
            <a:endParaRPr lang="en-KE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8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504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Victor Kyeyune</dc:creator>
  <cp:lastModifiedBy>Nathan Victor Kyeyune</cp:lastModifiedBy>
  <cp:revision>45</cp:revision>
  <dcterms:created xsi:type="dcterms:W3CDTF">2025-09-25T07:46:35Z</dcterms:created>
  <dcterms:modified xsi:type="dcterms:W3CDTF">2025-09-25T18:21:54Z</dcterms:modified>
</cp:coreProperties>
</file>