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E7B48-6560-F3EC-2E2C-1A146CD19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45C0C-2A06-36C7-5C75-8A66A178A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C21FC-2F90-1B70-6067-400375D7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BF3C2-0073-B55B-2C31-41854D3E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2D382-1440-A4B6-C415-5EE19416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6421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6B56-3BF5-8555-8D84-E82E0251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FCF8B-0368-1CD0-FAC8-EF0566308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63F87-C2E1-0336-566B-B73D1F388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40AEE-3E7A-D385-A5C8-B55861EF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55DD9-ECFB-FCFE-670B-6FFD8A15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0143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87C6F-BF63-96C6-B5CE-3D5AE48BC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743E9-D42C-44F8-1F61-00BD7ED71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D4A33-9CAF-ED5A-A5F0-33B3C2FD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647DA-4095-1DEB-7774-68C3FF75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FD3DA-2E70-5AC6-D225-ADE9845E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7535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BBA3-42CD-537C-C920-5E02CAF3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D54E3-0AE4-D7FF-13AE-1BEE85F76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20913-D3BA-0B9E-009D-9559B6567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89EFC-EA67-A503-3056-948806CA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2CB73-0465-A7D7-411A-46D15069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281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1F75-47F6-89BF-1622-A615AE6F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D70E4-8F08-CD3F-4058-4D9849674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27717-C656-BA10-2B5E-42A2670E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9E36A-F651-E711-52B7-4ABDACFF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10258-651B-8532-DA92-E37A4603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0663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8A7C-5F37-3233-B419-F68BC4EA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66FEE-7810-5CA9-EDD8-68FAB4C9D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9FB38-1DAA-5FA5-E7CA-EAA7E0FC4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4A76B-DB72-7AA6-A405-F82B96691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E0306-FC39-A854-E723-933FA39F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7D6A6-840C-EE95-35D2-FEBF7E58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6423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FE74A-0362-4F02-30C4-F5813BAA5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AC1A6-E393-EA7E-1C48-7CE850816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9A4BC-2E07-5266-7EF6-4CCD55445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AEDCA-2DAD-D6B2-7AA2-27FCE6A3B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81EA2-9899-4098-2D6B-EDC8A6865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351498-1C4B-F894-531B-8312AA77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B6EB89-6596-75AE-45AD-381C5D38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8095EC-4E91-746B-C9B4-4F296B9F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3591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5A48-F0FC-8B58-0370-C7BF4EF3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CC150F-E81D-27D3-8FBE-434367A2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59ED2-B810-D948-DFD2-9E3471DD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7DB5D-94F1-7281-52F1-B9403B92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5079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29A401-216B-A1CB-8AD0-AFF728330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31667-BF7C-9437-CCC6-F05156ABA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7850C-204C-984B-69A0-F420D0CF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299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C46D-2F37-6C26-CEE6-3AFFB698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1120-3C4E-E267-EA8D-C3FED5EA1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3EE5C-0642-9C3E-CFC5-CCA4C7C7F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4AEE5-28AF-4334-EA78-8D74DB29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57AC5-BBB9-05BF-A934-21FBC1A0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261FB-F2D5-477C-28B3-3B8294D5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3656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054E-C4E2-34B4-BF5F-FE2C31C88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7FFF8C-206C-BBD7-E732-107A46A7E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CC61C-44F8-54A9-C4A1-BBC55DA89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5671B-3944-DCC2-3930-CF83FC39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06787-03D4-D3B5-DC91-A25BCAB8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67A9E-1C8C-D343-9B49-AA99DB19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7208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4CFFBE-1A0B-587B-A106-AB162BC10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6EEC1-DF85-5290-865B-FB5C3B103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5622C-A7BB-E2F4-6B6C-2CE4D27F6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AA482-9D10-CF8B-1CD2-5E2688EAF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D9384-592E-A2BB-2311-ED0CD546F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9321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1EE8FB-C026-C8E4-1E79-F47B43A34D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97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 dirty="0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00C1F446-43DD-5A7E-A643-D1E8EF34FDC2}"/>
              </a:ext>
            </a:extLst>
          </p:cNvPr>
          <p:cNvSpPr/>
          <p:nvPr/>
        </p:nvSpPr>
        <p:spPr>
          <a:xfrm rot="1434994">
            <a:off x="6910777" y="-233357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0F9EE-7899-72B1-EBD8-E7C9D6A0533B}"/>
              </a:ext>
            </a:extLst>
          </p:cNvPr>
          <p:cNvSpPr txBox="1"/>
          <p:nvPr/>
        </p:nvSpPr>
        <p:spPr>
          <a:xfrm>
            <a:off x="98474" y="211015"/>
            <a:ext cx="6822831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>
                <a:solidFill>
                  <a:schemeClr val="bg1">
                    <a:lumMod val="75000"/>
                  </a:schemeClr>
                </a:solidFill>
                <a:latin typeface="Cooper Black" panose="0208090404030B020404" pitchFamily="18" charset="0"/>
              </a:rPr>
              <a:t>TrueClaim</a:t>
            </a:r>
            <a:r>
              <a:rPr lang="en-US" sz="6600" dirty="0">
                <a:solidFill>
                  <a:schemeClr val="bg1">
                    <a:lumMod val="75000"/>
                  </a:schemeClr>
                </a:solidFill>
                <a:latin typeface="Cooper Black" panose="0208090404030B020404" pitchFamily="18" charset="0"/>
              </a:rPr>
              <a:t> AI</a:t>
            </a:r>
          </a:p>
          <a:p>
            <a:pPr algn="ctr"/>
            <a:endParaRPr lang="en-US" sz="4000" dirty="0">
              <a:solidFill>
                <a:schemeClr val="bg1">
                  <a:lumMod val="75000"/>
                </a:schemeClr>
              </a:solidFill>
              <a:latin typeface="Cooper Black" panose="0208090404030B020404" pitchFamily="18" charset="0"/>
            </a:endParaRPr>
          </a:p>
          <a:p>
            <a:pPr algn="ctr"/>
            <a:endParaRPr lang="en-US" sz="4000" dirty="0">
              <a:solidFill>
                <a:schemeClr val="bg1">
                  <a:lumMod val="75000"/>
                </a:schemeClr>
              </a:solidFill>
              <a:latin typeface="Cooper Black" panose="0208090404030B020404" pitchFamily="18" charset="0"/>
            </a:endParaRPr>
          </a:p>
          <a:p>
            <a:pPr algn="ctr"/>
            <a:endParaRPr lang="en-US" sz="4000" dirty="0">
              <a:solidFill>
                <a:schemeClr val="bg1">
                  <a:lumMod val="75000"/>
                </a:schemeClr>
              </a:solidFill>
              <a:latin typeface="Cooper Black" panose="0208090404030B020404" pitchFamily="18" charset="0"/>
            </a:endParaRPr>
          </a:p>
          <a:p>
            <a:pPr algn="ctr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ooper Black" panose="0208090404030B020404" pitchFamily="18" charset="0"/>
              </a:rPr>
              <a:t>Presented By </a:t>
            </a:r>
          </a:p>
          <a:p>
            <a:pPr algn="ctr"/>
            <a:endParaRPr lang="en-US" sz="4000" dirty="0">
              <a:solidFill>
                <a:schemeClr val="bg1">
                  <a:lumMod val="75000"/>
                </a:schemeClr>
              </a:solidFill>
              <a:latin typeface="Cooper Black" panose="0208090404030B020404" pitchFamily="18" charset="0"/>
            </a:endParaRPr>
          </a:p>
          <a:p>
            <a:pPr algn="ctr"/>
            <a:endParaRPr lang="en-US" sz="4000" dirty="0">
              <a:solidFill>
                <a:schemeClr val="bg1">
                  <a:lumMod val="75000"/>
                </a:schemeClr>
              </a:solidFill>
              <a:latin typeface="Cooper Black" panose="0208090404030B020404" pitchFamily="18" charset="0"/>
            </a:endParaRPr>
          </a:p>
          <a:p>
            <a:pPr algn="ctr"/>
            <a:r>
              <a:rPr lang="en-US" sz="6000" dirty="0">
                <a:solidFill>
                  <a:schemeClr val="bg1">
                    <a:lumMod val="75000"/>
                  </a:schemeClr>
                </a:solidFill>
                <a:latin typeface="Cooper Black" panose="0208090404030B020404" pitchFamily="18" charset="0"/>
              </a:rPr>
              <a:t>The </a:t>
            </a:r>
            <a:r>
              <a:rPr lang="en-US" sz="6000" dirty="0" err="1">
                <a:solidFill>
                  <a:schemeClr val="bg1">
                    <a:lumMod val="75000"/>
                  </a:schemeClr>
                </a:solidFill>
                <a:latin typeface="Cooper Black" panose="0208090404030B020404" pitchFamily="18" charset="0"/>
              </a:rPr>
              <a:t>Hacknovators</a:t>
            </a:r>
            <a:endParaRPr lang="en-KE" sz="6000" dirty="0">
              <a:solidFill>
                <a:schemeClr val="bg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D516CB-7AEE-154F-7AE8-21F01D057BAE}"/>
              </a:ext>
            </a:extLst>
          </p:cNvPr>
          <p:cNvSpPr txBox="1"/>
          <p:nvPr/>
        </p:nvSpPr>
        <p:spPr>
          <a:xfrm>
            <a:off x="7784123" y="2419643"/>
            <a:ext cx="11816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oper Black" panose="0208090404030B020404" pitchFamily="18" charset="0"/>
              </a:rPr>
              <a:t>1</a:t>
            </a:r>
            <a:endParaRPr lang="en-KE" sz="96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97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C4782A-F810-800F-F1D8-BA631C6B9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18CE55-B67C-0302-4E00-E38A9E40543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KE" dirty="0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DFB57D79-0F66-EBE7-A278-6C3B201AA115}"/>
              </a:ext>
            </a:extLst>
          </p:cNvPr>
          <p:cNvSpPr/>
          <p:nvPr/>
        </p:nvSpPr>
        <p:spPr>
          <a:xfrm rot="3632933">
            <a:off x="6910776" y="-258503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AEB881-097E-7655-955E-965A572F9F74}"/>
              </a:ext>
            </a:extLst>
          </p:cNvPr>
          <p:cNvSpPr txBox="1"/>
          <p:nvPr/>
        </p:nvSpPr>
        <p:spPr>
          <a:xfrm>
            <a:off x="0" y="337625"/>
            <a:ext cx="727299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Cooper Black" panose="0208090404030B020404" pitchFamily="18" charset="0"/>
              </a:rPr>
              <a:t>PROBLEM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oper Black" panose="0208090404030B020404" pitchFamily="18" charset="0"/>
              </a:rPr>
              <a:t>Claims Processing and Fraud Detection Using AI</a:t>
            </a:r>
            <a:endParaRPr lang="en-KE" dirty="0">
              <a:solidFill>
                <a:schemeClr val="bg1">
                  <a:lumMod val="95000"/>
                </a:schemeClr>
              </a:solidFill>
              <a:latin typeface="Cooper Black" panose="0208090404030B0204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EC5EBC-DC5E-F782-4429-C5A60EAAA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95071"/>
              </p:ext>
            </p:extLst>
          </p:nvPr>
        </p:nvGraphicFramePr>
        <p:xfrm>
          <a:off x="267286" y="1596585"/>
          <a:ext cx="6471140" cy="3791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570">
                  <a:extLst>
                    <a:ext uri="{9D8B030D-6E8A-4147-A177-3AD203B41FA5}">
                      <a16:colId xmlns:a16="http://schemas.microsoft.com/office/drawing/2014/main" val="1224552694"/>
                    </a:ext>
                  </a:extLst>
                </a:gridCol>
                <a:gridCol w="3235570">
                  <a:extLst>
                    <a:ext uri="{9D8B030D-6E8A-4147-A177-3AD203B41FA5}">
                      <a16:colId xmlns:a16="http://schemas.microsoft.com/office/drawing/2014/main" val="547653599"/>
                    </a:ext>
                  </a:extLst>
                </a:gridCol>
              </a:tblGrid>
              <a:tr h="7226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oper Black" panose="0208090404030B020404" pitchFamily="18" charset="0"/>
                        </a:rPr>
                        <a:t>Current State</a:t>
                      </a:r>
                      <a:endParaRPr lang="en-KE" dirty="0">
                        <a:latin typeface="Cooper Black" panose="0208090404030B020404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oper Black" panose="0208090404030B020404" pitchFamily="18" charset="0"/>
                        </a:rPr>
                        <a:t>Desired State</a:t>
                      </a:r>
                      <a:endParaRPr lang="en-KE" dirty="0">
                        <a:latin typeface="Cooper Black" panose="0208090404030B020404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455756"/>
                  </a:ext>
                </a:extLst>
              </a:tr>
              <a:tr h="306866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Too much reliance on manual data entry and verification.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Slow processing times.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Fraudulent claims often slip through undetected.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Frustrated Stakeholders</a:t>
                      </a:r>
                      <a:endParaRPr lang="en-KE" dirty="0">
                        <a:solidFill>
                          <a:schemeClr val="bg1"/>
                        </a:solidFill>
                        <a:latin typeface="Cooper Black" panose="0208090404030B020404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Automated document processing.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Faster claim settlement.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Free staff for higher value tasks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Enhanced customer experience with quicker solutions.</a:t>
                      </a:r>
                      <a:endParaRPr lang="en-KE" dirty="0">
                        <a:solidFill>
                          <a:schemeClr val="bg1"/>
                        </a:solidFill>
                        <a:latin typeface="Cooper Black" panose="0208090404030B020404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69142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268DE02-F985-F8B2-AFE4-21129F8830D3}"/>
              </a:ext>
            </a:extLst>
          </p:cNvPr>
          <p:cNvSpPr txBox="1"/>
          <p:nvPr/>
        </p:nvSpPr>
        <p:spPr>
          <a:xfrm>
            <a:off x="7863840" y="2737842"/>
            <a:ext cx="12098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oper Black" panose="0208090404030B020404" pitchFamily="18" charset="0"/>
              </a:rPr>
              <a:t>2</a:t>
            </a:r>
            <a:endParaRPr lang="en-KE" sz="96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42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CE9C9A-8F12-889B-6DD3-21DAEF374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91AD437-E0F0-BF62-B275-A2206801B5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882ACD28-68E5-1743-0D94-61C668F7E6B3}"/>
              </a:ext>
            </a:extLst>
          </p:cNvPr>
          <p:cNvSpPr/>
          <p:nvPr/>
        </p:nvSpPr>
        <p:spPr>
          <a:xfrm rot="6372090">
            <a:off x="6910776" y="-258503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0B941D-0EFB-2EBB-157E-A52EBB17F278}"/>
              </a:ext>
            </a:extLst>
          </p:cNvPr>
          <p:cNvSpPr txBox="1"/>
          <p:nvPr/>
        </p:nvSpPr>
        <p:spPr>
          <a:xfrm>
            <a:off x="337625" y="337625"/>
            <a:ext cx="6710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ooper Black" panose="0208090404030B020404" pitchFamily="18" charset="0"/>
              </a:rPr>
              <a:t>STAKEHOLDERS</a:t>
            </a:r>
            <a:endParaRPr lang="en-KE" sz="54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56FBF-5FD7-5BFD-1EB3-F52EE832CE28}"/>
              </a:ext>
            </a:extLst>
          </p:cNvPr>
          <p:cNvSpPr txBox="1"/>
          <p:nvPr/>
        </p:nvSpPr>
        <p:spPr>
          <a:xfrm>
            <a:off x="0" y="1448972"/>
            <a:ext cx="7047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oper Black" panose="0208090404030B020404" pitchFamily="18" charset="0"/>
              </a:rPr>
              <a:t>People or organizations that can be affected or can benefit from this system.</a:t>
            </a:r>
            <a:endParaRPr lang="en-KE" sz="20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7B6BB9-905C-CF8F-3595-5530A0169955}"/>
              </a:ext>
            </a:extLst>
          </p:cNvPr>
          <p:cNvSpPr txBox="1"/>
          <p:nvPr/>
        </p:nvSpPr>
        <p:spPr>
          <a:xfrm>
            <a:off x="7920111" y="2644170"/>
            <a:ext cx="12379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Cooper Black" panose="0208090404030B020404" pitchFamily="18" charset="0"/>
              </a:rPr>
              <a:t>3</a:t>
            </a:r>
            <a:endParaRPr lang="en-KE" sz="9600" dirty="0">
              <a:latin typeface="Cooper Black" panose="0208090404030B0204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AFEE5-5766-8D01-22E3-A64D93E28DC8}"/>
              </a:ext>
            </a:extLst>
          </p:cNvPr>
          <p:cNvSpPr txBox="1"/>
          <p:nvPr/>
        </p:nvSpPr>
        <p:spPr>
          <a:xfrm>
            <a:off x="140677" y="2644170"/>
            <a:ext cx="65977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Cooper Black" panose="0208090404030B020404" pitchFamily="18" charset="0"/>
              </a:rPr>
              <a:t>Insurers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Cooper Black" panose="0208090404030B020404" pitchFamily="18" charset="0"/>
              </a:rPr>
              <a:t>Reinsurers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Cooper Black" panose="0208090404030B020404" pitchFamily="18" charset="0"/>
              </a:rPr>
              <a:t>Insured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Cooper Black" panose="0208090404030B020404" pitchFamily="18" charset="0"/>
              </a:rPr>
              <a:t>Regulators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Cooper Black" panose="0208090404030B020404" pitchFamily="18" charset="0"/>
              </a:rPr>
              <a:t>Staff and Rating Agencies</a:t>
            </a:r>
            <a:endParaRPr lang="en-KE" sz="40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79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FB44B6-148A-17A0-9C57-77E359A74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74376A-A27D-DA43-5518-02CFB625DA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23699045-0F96-5876-A4B1-0F868DE66B19}"/>
              </a:ext>
            </a:extLst>
          </p:cNvPr>
          <p:cNvSpPr/>
          <p:nvPr/>
        </p:nvSpPr>
        <p:spPr>
          <a:xfrm rot="9175540">
            <a:off x="6910776" y="-258503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703D96-1A6A-0FA2-9371-A1381ACAB23C}"/>
              </a:ext>
            </a:extLst>
          </p:cNvPr>
          <p:cNvSpPr txBox="1"/>
          <p:nvPr/>
        </p:nvSpPr>
        <p:spPr>
          <a:xfrm>
            <a:off x="337625" y="239151"/>
            <a:ext cx="68509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ooper Black" panose="0208090404030B020404" pitchFamily="18" charset="0"/>
              </a:rPr>
              <a:t>DATA SOURCES</a:t>
            </a:r>
            <a:endParaRPr lang="en-KE" sz="44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C23EC-5D3C-8AF9-B35F-BCFB80CCE2B1}"/>
              </a:ext>
            </a:extLst>
          </p:cNvPr>
          <p:cNvSpPr txBox="1"/>
          <p:nvPr/>
        </p:nvSpPr>
        <p:spPr>
          <a:xfrm>
            <a:off x="112542" y="1294228"/>
            <a:ext cx="67384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Cooper Black" panose="0208090404030B020404" pitchFamily="18" charset="0"/>
              </a:rPr>
              <a:t>Treaty Slips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Cooper Black" panose="0208090404030B020404" pitchFamily="18" charset="0"/>
              </a:rPr>
              <a:t>OCR Bordereau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Cooper Black" panose="0208090404030B020404" pitchFamily="18" charset="0"/>
              </a:rPr>
              <a:t>Claims 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Cooper Black" panose="0208090404030B020404" pitchFamily="18" charset="0"/>
              </a:rPr>
              <a:t>Cash Call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Cooper Black" panose="0208090404030B020404" pitchFamily="18" charset="0"/>
              </a:rPr>
              <a:t>SICS Treaty Details</a:t>
            </a:r>
            <a:endParaRPr lang="en-KE" sz="40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D1B4C5-7356-44B3-0AE0-BD68047DB6B7}"/>
              </a:ext>
            </a:extLst>
          </p:cNvPr>
          <p:cNvSpPr txBox="1"/>
          <p:nvPr/>
        </p:nvSpPr>
        <p:spPr>
          <a:xfrm>
            <a:off x="8156917" y="2094447"/>
            <a:ext cx="13645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Cooper Black" panose="0208090404030B020404" pitchFamily="18" charset="0"/>
              </a:rPr>
              <a:t>4</a:t>
            </a:r>
            <a:endParaRPr lang="en-KE" sz="96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33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547E15-E176-416C-5A05-6570B5D14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F6FFF3-27FF-A3EA-CA28-D6BD9E5997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383F694A-0DFF-91A7-DE65-8741A4249CB9}"/>
              </a:ext>
            </a:extLst>
          </p:cNvPr>
          <p:cNvSpPr/>
          <p:nvPr/>
        </p:nvSpPr>
        <p:spPr>
          <a:xfrm rot="12059608">
            <a:off x="6910776" y="-258503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36149A-498D-AB10-4C46-60534E64A817}"/>
              </a:ext>
            </a:extLst>
          </p:cNvPr>
          <p:cNvSpPr txBox="1"/>
          <p:nvPr/>
        </p:nvSpPr>
        <p:spPr>
          <a:xfrm>
            <a:off x="309489" y="253218"/>
            <a:ext cx="679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ooper Black" panose="0208090404030B020404" pitchFamily="18" charset="0"/>
              </a:rPr>
              <a:t>WORKFLOW</a:t>
            </a:r>
            <a:endParaRPr lang="en-KE" sz="40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2680FC-AABE-B001-5DDF-EFBDAA6BE9DC}"/>
              </a:ext>
            </a:extLst>
          </p:cNvPr>
          <p:cNvSpPr txBox="1"/>
          <p:nvPr/>
        </p:nvSpPr>
        <p:spPr>
          <a:xfrm>
            <a:off x="154745" y="1322363"/>
            <a:ext cx="69494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oper Black" panose="0208090404030B020404" pitchFamily="18" charset="0"/>
              </a:rPr>
              <a:t>In this slide, the whole process the AI will go through is explained  with aid of a flow chart included in the GitHub Repository.</a:t>
            </a:r>
            <a:endParaRPr lang="en-KE" sz="40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60B4E-6ADB-C8CC-95FC-3A492FB53189}"/>
              </a:ext>
            </a:extLst>
          </p:cNvPr>
          <p:cNvSpPr txBox="1"/>
          <p:nvPr/>
        </p:nvSpPr>
        <p:spPr>
          <a:xfrm>
            <a:off x="7976382" y="2447778"/>
            <a:ext cx="1434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Cooper Black" panose="0208090404030B020404" pitchFamily="18" charset="0"/>
              </a:rPr>
              <a:t>5</a:t>
            </a:r>
            <a:endParaRPr lang="en-KE" sz="96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56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49ABB2-EB73-7713-482A-53234E147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EF8ED7A-A519-CD30-BAFD-46A0987922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51400">
                <a:srgbClr val="000000">
                  <a:alpha val="80000"/>
                </a:srgb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 dirty="0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250B6F9E-FB3F-C60B-D1D8-8FD8721F36B7}"/>
              </a:ext>
            </a:extLst>
          </p:cNvPr>
          <p:cNvSpPr/>
          <p:nvPr/>
        </p:nvSpPr>
        <p:spPr>
          <a:xfrm rot="14723377">
            <a:off x="6910776" y="-258503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CEBB24-5B27-4B83-4362-25B43A4B43F3}"/>
              </a:ext>
            </a:extLst>
          </p:cNvPr>
          <p:cNvSpPr txBox="1"/>
          <p:nvPr/>
        </p:nvSpPr>
        <p:spPr>
          <a:xfrm>
            <a:off x="8074856" y="2757268"/>
            <a:ext cx="16177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Cooper Black" panose="0208090404030B020404" pitchFamily="18" charset="0"/>
              </a:rPr>
              <a:t>6</a:t>
            </a:r>
            <a:endParaRPr lang="en-KE" sz="9600" dirty="0">
              <a:latin typeface="Cooper Black" panose="0208090404030B0204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711C9-702B-F2EA-EDBD-CD35DF4C92DD}"/>
              </a:ext>
            </a:extLst>
          </p:cNvPr>
          <p:cNvSpPr txBox="1"/>
          <p:nvPr/>
        </p:nvSpPr>
        <p:spPr>
          <a:xfrm>
            <a:off x="239151" y="239151"/>
            <a:ext cx="6963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ooper Black" panose="0208090404030B020404" pitchFamily="18" charset="0"/>
              </a:rPr>
              <a:t>WHAT ARE SOME OF THE BENEFITS?</a:t>
            </a:r>
            <a:endParaRPr lang="en-KE" sz="48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C904A-604D-4C31-7A71-5B71C24F2F36}"/>
              </a:ext>
            </a:extLst>
          </p:cNvPr>
          <p:cNvSpPr txBox="1"/>
          <p:nvPr/>
        </p:nvSpPr>
        <p:spPr>
          <a:xfrm>
            <a:off x="239151" y="2025748"/>
            <a:ext cx="67946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oper Black" panose="0208090404030B020404" pitchFamily="18" charset="0"/>
              </a:rPr>
              <a:t>Real-time settlements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oper Black" panose="0208090404030B020404" pitchFamily="18" charset="0"/>
              </a:rPr>
              <a:t>Lower loss ratios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oper Black" panose="0208090404030B020404" pitchFamily="18" charset="0"/>
              </a:rPr>
              <a:t>Better Customer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oper Black" panose="0208090404030B020404" pitchFamily="18" charset="0"/>
              </a:rPr>
              <a:t>Resource Optimization</a:t>
            </a:r>
          </a:p>
          <a:p>
            <a:endParaRPr lang="en-KE" sz="36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23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C10942-A1AD-7EC2-1FFF-BD41D92F0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7EAE30E-3580-D016-A790-98B9FBEA83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53000">
                <a:srgbClr val="000000">
                  <a:alpha val="80000"/>
                </a:srgbClr>
              </a:gs>
              <a:gs pos="100000">
                <a:schemeClr val="tx1">
                  <a:alpha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83AA0CE4-1F54-9AC6-43A0-91582DFF13FE}"/>
              </a:ext>
            </a:extLst>
          </p:cNvPr>
          <p:cNvSpPr/>
          <p:nvPr/>
        </p:nvSpPr>
        <p:spPr>
          <a:xfrm rot="17420742">
            <a:off x="6910776" y="-258503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17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E800F8-1D70-E3B2-66FA-07EF0326B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A0CBA95-ED93-B289-E51C-0918A77973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53000">
                <a:srgbClr val="000000">
                  <a:alpha val="80000"/>
                </a:srgbClr>
              </a:gs>
              <a:gs pos="100000">
                <a:schemeClr val="tx1">
                  <a:alpha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02BA51E0-6759-B81E-FCD4-92FE4D6AB8E4}"/>
              </a:ext>
            </a:extLst>
          </p:cNvPr>
          <p:cNvSpPr/>
          <p:nvPr/>
        </p:nvSpPr>
        <p:spPr>
          <a:xfrm rot="20034383">
            <a:off x="6910776" y="-258503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288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150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Victor Kyeyune</dc:creator>
  <cp:lastModifiedBy>Nathan Victor Kyeyune</cp:lastModifiedBy>
  <cp:revision>32</cp:revision>
  <dcterms:created xsi:type="dcterms:W3CDTF">2025-09-25T07:46:35Z</dcterms:created>
  <dcterms:modified xsi:type="dcterms:W3CDTF">2025-09-25T17:27:01Z</dcterms:modified>
</cp:coreProperties>
</file>