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7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78.xml" ContentType="application/vnd.openxmlformats-officedocument.presentationml.notesSlide+xml"/>
  <Override PartName="/ppt/tags/tag26.xml" ContentType="application/vnd.openxmlformats-officedocument.presentationml.tags+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677" r:id="rId2"/>
    <p:sldMasterId id="2147483694" r:id="rId3"/>
  </p:sldMasterIdLst>
  <p:notesMasterIdLst>
    <p:notesMasterId r:id="rId84"/>
  </p:notesMasterIdLst>
  <p:handoutMasterIdLst>
    <p:handoutMasterId r:id="rId85"/>
  </p:handoutMasterIdLst>
  <p:sldIdLst>
    <p:sldId id="258" r:id="rId4"/>
    <p:sldId id="263" r:id="rId5"/>
    <p:sldId id="395" r:id="rId6"/>
    <p:sldId id="337" r:id="rId7"/>
    <p:sldId id="309" r:id="rId8"/>
    <p:sldId id="371" r:id="rId9"/>
    <p:sldId id="308" r:id="rId10"/>
    <p:sldId id="363" r:id="rId11"/>
    <p:sldId id="406" r:id="rId12"/>
    <p:sldId id="412" r:id="rId13"/>
    <p:sldId id="417" r:id="rId14"/>
    <p:sldId id="335" r:id="rId15"/>
    <p:sldId id="387" r:id="rId16"/>
    <p:sldId id="399" r:id="rId17"/>
    <p:sldId id="407" r:id="rId18"/>
    <p:sldId id="400" r:id="rId19"/>
    <p:sldId id="411" r:id="rId20"/>
    <p:sldId id="426" r:id="rId21"/>
    <p:sldId id="350" r:id="rId22"/>
    <p:sldId id="388" r:id="rId23"/>
    <p:sldId id="408" r:id="rId24"/>
    <p:sldId id="401" r:id="rId25"/>
    <p:sldId id="409" r:id="rId26"/>
    <p:sldId id="402" r:id="rId27"/>
    <p:sldId id="410" r:id="rId28"/>
    <p:sldId id="413" r:id="rId29"/>
    <p:sldId id="396" r:id="rId30"/>
    <p:sldId id="403" r:id="rId31"/>
    <p:sldId id="398" r:id="rId32"/>
    <p:sldId id="414" r:id="rId33"/>
    <p:sldId id="404" r:id="rId34"/>
    <p:sldId id="415" r:id="rId35"/>
    <p:sldId id="416" r:id="rId36"/>
    <p:sldId id="418" r:id="rId37"/>
    <p:sldId id="370" r:id="rId38"/>
    <p:sldId id="327" r:id="rId39"/>
    <p:sldId id="328" r:id="rId40"/>
    <p:sldId id="379" r:id="rId41"/>
    <p:sldId id="425" r:id="rId42"/>
    <p:sldId id="424" r:id="rId43"/>
    <p:sldId id="368" r:id="rId44"/>
    <p:sldId id="394" r:id="rId45"/>
    <p:sldId id="419" r:id="rId46"/>
    <p:sldId id="386" r:id="rId47"/>
    <p:sldId id="330" r:id="rId48"/>
    <p:sldId id="361" r:id="rId49"/>
    <p:sldId id="365" r:id="rId50"/>
    <p:sldId id="366" r:id="rId51"/>
    <p:sldId id="356" r:id="rId52"/>
    <p:sldId id="385" r:id="rId53"/>
    <p:sldId id="381" r:id="rId54"/>
    <p:sldId id="383" r:id="rId55"/>
    <p:sldId id="384" r:id="rId56"/>
    <p:sldId id="373" r:id="rId57"/>
    <p:sldId id="372" r:id="rId58"/>
    <p:sldId id="357" r:id="rId59"/>
    <p:sldId id="374" r:id="rId60"/>
    <p:sldId id="390" r:id="rId61"/>
    <p:sldId id="389" r:id="rId62"/>
    <p:sldId id="391" r:id="rId63"/>
    <p:sldId id="392" r:id="rId64"/>
    <p:sldId id="393" r:id="rId65"/>
    <p:sldId id="421" r:id="rId66"/>
    <p:sldId id="422" r:id="rId67"/>
    <p:sldId id="375" r:id="rId68"/>
    <p:sldId id="369" r:id="rId69"/>
    <p:sldId id="351" r:id="rId70"/>
    <p:sldId id="423" r:id="rId71"/>
    <p:sldId id="332" r:id="rId72"/>
    <p:sldId id="333" r:id="rId73"/>
    <p:sldId id="420" r:id="rId74"/>
    <p:sldId id="340" r:id="rId75"/>
    <p:sldId id="341" r:id="rId76"/>
    <p:sldId id="342" r:id="rId77"/>
    <p:sldId id="343" r:id="rId78"/>
    <p:sldId id="344" r:id="rId79"/>
    <p:sldId id="345" r:id="rId80"/>
    <p:sldId id="346" r:id="rId81"/>
    <p:sldId id="347" r:id="rId82"/>
    <p:sldId id="349" r:id="rId83"/>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0000"/>
    <a:srgbClr val="FEDCD6"/>
    <a:srgbClr val="FFCC99"/>
    <a:srgbClr val="CCFF99"/>
    <a:srgbClr val="FFCCFF"/>
    <a:srgbClr val="66FF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232" autoAdjust="0"/>
    <p:restoredTop sz="86421" autoAdjust="0"/>
  </p:normalViewPr>
  <p:slideViewPr>
    <p:cSldViewPr>
      <p:cViewPr>
        <p:scale>
          <a:sx n="100" d="100"/>
          <a:sy n="100" d="100"/>
        </p:scale>
        <p:origin x="1656" y="324"/>
      </p:cViewPr>
      <p:guideLst>
        <p:guide orient="horz" pos="2160"/>
        <p:guide pos="3840"/>
      </p:guideLst>
    </p:cSldViewPr>
  </p:slideViewPr>
  <p:outlineViewPr>
    <p:cViewPr>
      <p:scale>
        <a:sx n="33" d="100"/>
        <a:sy n="33" d="100"/>
      </p:scale>
      <p:origin x="258" y="439728"/>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8" d="100"/>
          <a:sy n="88" d="100"/>
        </p:scale>
        <p:origin x="-382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49.xml"/><Relationship Id="rId3" Type="http://schemas.openxmlformats.org/officeDocument/2006/relationships/slide" Target="slides/slide38.xml"/><Relationship Id="rId7" Type="http://schemas.openxmlformats.org/officeDocument/2006/relationships/slide" Target="slides/slide47.xml"/><Relationship Id="rId2" Type="http://schemas.openxmlformats.org/officeDocument/2006/relationships/slide" Target="slides/slide35.xml"/><Relationship Id="rId1" Type="http://schemas.openxmlformats.org/officeDocument/2006/relationships/slide" Target="slides/slide8.xml"/><Relationship Id="rId6" Type="http://schemas.openxmlformats.org/officeDocument/2006/relationships/slide" Target="slides/slide44.xml"/><Relationship Id="rId5" Type="http://schemas.openxmlformats.org/officeDocument/2006/relationships/slide" Target="slides/slide41.xml"/><Relationship Id="rId4" Type="http://schemas.openxmlformats.org/officeDocument/2006/relationships/slide" Target="slides/slide39.xml"/><Relationship Id="rId9"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448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defRPr sz="1200"/>
            </a:lvl1pPr>
          </a:lstStyle>
          <a:p>
            <a:pPr>
              <a:defRPr/>
            </a:pPr>
            <a:endParaRPr lang="en-US"/>
          </a:p>
        </p:txBody>
      </p:sp>
      <p:sp>
        <p:nvSpPr>
          <p:cNvPr id="37891" name="Rectangle 3"/>
          <p:cNvSpPr>
            <a:spLocks noGrp="1" noChangeArrowheads="1"/>
          </p:cNvSpPr>
          <p:nvPr>
            <p:ph type="dt" sz="quarter" idx="1"/>
          </p:nvPr>
        </p:nvSpPr>
        <p:spPr bwMode="auto">
          <a:xfrm>
            <a:off x="3900488" y="0"/>
            <a:ext cx="294481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lgn="r">
              <a:defRPr sz="1200"/>
            </a:lvl1pPr>
          </a:lstStyle>
          <a:p>
            <a:pPr>
              <a:defRPr/>
            </a:pPr>
            <a:endParaRPr lang="en-US"/>
          </a:p>
        </p:txBody>
      </p:sp>
      <p:sp>
        <p:nvSpPr>
          <p:cNvPr id="37892" name="Rectangle 4"/>
          <p:cNvSpPr>
            <a:spLocks noGrp="1" noChangeArrowheads="1"/>
          </p:cNvSpPr>
          <p:nvPr>
            <p:ph type="ftr" sz="quarter" idx="2"/>
          </p:nvPr>
        </p:nvSpPr>
        <p:spPr bwMode="auto">
          <a:xfrm>
            <a:off x="0" y="8678863"/>
            <a:ext cx="29448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defRPr sz="1200"/>
            </a:lvl1pPr>
          </a:lstStyle>
          <a:p>
            <a:pPr>
              <a:defRPr/>
            </a:pPr>
            <a:endParaRPr lang="en-US"/>
          </a:p>
        </p:txBody>
      </p:sp>
      <p:sp>
        <p:nvSpPr>
          <p:cNvPr id="37893" name="Rectangle 5"/>
          <p:cNvSpPr>
            <a:spLocks noGrp="1" noChangeArrowheads="1"/>
          </p:cNvSpPr>
          <p:nvPr>
            <p:ph type="sldNum" sz="quarter" idx="3"/>
          </p:nvPr>
        </p:nvSpPr>
        <p:spPr bwMode="auto">
          <a:xfrm>
            <a:off x="3900488" y="8678863"/>
            <a:ext cx="294481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lgn="r">
              <a:defRPr sz="1200"/>
            </a:lvl1pPr>
          </a:lstStyle>
          <a:p>
            <a:pPr>
              <a:defRPr/>
            </a:pPr>
            <a:fld id="{67BB99CD-67B5-44CA-8883-7AA6F55E85F2}" type="slidenum">
              <a:rPr lang="en-US"/>
              <a:pPr>
                <a:defRPr/>
              </a:pPr>
              <a:t>‹#›</a:t>
            </a:fld>
            <a:endParaRPr lang="en-US"/>
          </a:p>
        </p:txBody>
      </p:sp>
    </p:spTree>
    <p:extLst>
      <p:ext uri="{BB962C8B-B14F-4D97-AF65-F5344CB8AC3E}">
        <p14:creationId xmlns:p14="http://schemas.microsoft.com/office/powerpoint/2010/main" val="2377912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48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900488" y="0"/>
            <a:ext cx="294481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433388" y="698500"/>
            <a:ext cx="6056312" cy="34083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884238" y="4338638"/>
            <a:ext cx="5076825" cy="410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78863"/>
            <a:ext cx="29448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900488" y="8678863"/>
            <a:ext cx="294481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lgn="r">
              <a:defRPr sz="1200"/>
            </a:lvl1pPr>
          </a:lstStyle>
          <a:p>
            <a:pPr>
              <a:defRPr/>
            </a:pPr>
            <a:fld id="{DB0F4A08-B38C-4C8D-A219-621B1EE2CEB5}" type="slidenum">
              <a:rPr lang="en-US"/>
              <a:pPr>
                <a:defRPr/>
              </a:pPr>
              <a:t>‹#›</a:t>
            </a:fld>
            <a:endParaRPr lang="en-US"/>
          </a:p>
        </p:txBody>
      </p:sp>
    </p:spTree>
    <p:extLst>
      <p:ext uri="{BB962C8B-B14F-4D97-AF65-F5344CB8AC3E}">
        <p14:creationId xmlns:p14="http://schemas.microsoft.com/office/powerpoint/2010/main" val="41952117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3976558-D536-42CE-93B3-6389F6714115}" type="slidenum">
              <a:rPr lang="en-US" sz="1200" smtClean="0"/>
              <a:pPr/>
              <a:t>1</a:t>
            </a:fld>
            <a:endParaRPr lang="en-US" sz="1200" smtClean="0"/>
          </a:p>
        </p:txBody>
      </p:sp>
      <p:sp>
        <p:nvSpPr>
          <p:cNvPr id="30723" name="Rectangle 2"/>
          <p:cNvSpPr>
            <a:spLocks noGrp="1" noRot="1" noChangeAspect="1" noChangeArrowheads="1" noTextEdit="1"/>
          </p:cNvSpPr>
          <p:nvPr>
            <p:ph type="sldImg"/>
          </p:nvPr>
        </p:nvSpPr>
        <p:spPr>
          <a:xfrm>
            <a:off x="433388" y="698500"/>
            <a:ext cx="6056312" cy="3408363"/>
          </a:xfrm>
          <a:ln/>
        </p:spPr>
      </p:sp>
      <p:sp>
        <p:nvSpPr>
          <p:cNvPr id="30724"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4174285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10</a:t>
            </a:fld>
            <a:endParaRPr lang="en-US"/>
          </a:p>
        </p:txBody>
      </p:sp>
    </p:spTree>
    <p:extLst>
      <p:ext uri="{BB962C8B-B14F-4D97-AF65-F5344CB8AC3E}">
        <p14:creationId xmlns:p14="http://schemas.microsoft.com/office/powerpoint/2010/main" val="362932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11</a:t>
            </a:fld>
            <a:endParaRPr lang="en-US"/>
          </a:p>
        </p:txBody>
      </p:sp>
    </p:spTree>
    <p:extLst>
      <p:ext uri="{BB962C8B-B14F-4D97-AF65-F5344CB8AC3E}">
        <p14:creationId xmlns:p14="http://schemas.microsoft.com/office/powerpoint/2010/main" val="1286184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The CPU performs certain processing automatically in hardware to respond to an exception request. Since this is not in software, it executes quite</a:t>
            </a:r>
            <a:r>
              <a:rPr lang="en-US" baseline="0" dirty="0" smtClean="0"/>
              <a:t> quickly. </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12</a:t>
            </a:fld>
            <a:endParaRPr lang="en-US"/>
          </a:p>
        </p:txBody>
      </p:sp>
    </p:spTree>
    <p:extLst>
      <p:ext uri="{BB962C8B-B14F-4D97-AF65-F5344CB8AC3E}">
        <p14:creationId xmlns:p14="http://schemas.microsoft.com/office/powerpoint/2010/main" val="127047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13</a:t>
            </a:fld>
            <a:endParaRPr lang="en-US"/>
          </a:p>
        </p:txBody>
      </p:sp>
    </p:spTree>
    <p:extLst>
      <p:ext uri="{BB962C8B-B14F-4D97-AF65-F5344CB8AC3E}">
        <p14:creationId xmlns:p14="http://schemas.microsoft.com/office/powerpoint/2010/main" val="3261019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14</a:t>
            </a:fld>
            <a:endParaRPr lang="en-US"/>
          </a:p>
        </p:txBody>
      </p:sp>
    </p:spTree>
    <p:extLst>
      <p:ext uri="{BB962C8B-B14F-4D97-AF65-F5344CB8AC3E}">
        <p14:creationId xmlns:p14="http://schemas.microsoft.com/office/powerpoint/2010/main" val="2819829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Here we use the debugger</a:t>
            </a:r>
            <a:r>
              <a:rPr lang="en-US" baseline="0" dirty="0" smtClean="0"/>
              <a:t> to examine the processor state, including memory and registers. Some register values are covered over with yellow rectangles here because they haven’t happened yet: Step 2 just pushes the context onto the stack.</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15</a:t>
            </a:fld>
            <a:endParaRPr lang="en-US"/>
          </a:p>
        </p:txBody>
      </p:sp>
    </p:spTree>
    <p:extLst>
      <p:ext uri="{BB962C8B-B14F-4D97-AF65-F5344CB8AC3E}">
        <p14:creationId xmlns:p14="http://schemas.microsoft.com/office/powerpoint/2010/main" val="1296135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The exception handler executes in Handler/Privileged mode, so it uses the main stack pointer (MSP).</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16</a:t>
            </a:fld>
            <a:endParaRPr lang="en-US"/>
          </a:p>
        </p:txBody>
      </p:sp>
    </p:spTree>
    <p:extLst>
      <p:ext uri="{BB962C8B-B14F-4D97-AF65-F5344CB8AC3E}">
        <p14:creationId xmlns:p14="http://schemas.microsoft.com/office/powerpoint/2010/main" val="1737195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Now we see that the mode has</a:t>
            </a:r>
            <a:r>
              <a:rPr lang="en-US" baseline="0" dirty="0" smtClean="0"/>
              <a:t> changed to handler.</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17</a:t>
            </a:fld>
            <a:endParaRPr lang="en-US"/>
          </a:p>
        </p:txBody>
      </p:sp>
    </p:spTree>
    <p:extLst>
      <p:ext uri="{BB962C8B-B14F-4D97-AF65-F5344CB8AC3E}">
        <p14:creationId xmlns:p14="http://schemas.microsoft.com/office/powerpoint/2010/main" val="1296135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Now IPSR has been updated with the number of the exception.</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18</a:t>
            </a:fld>
            <a:endParaRPr lang="en-US"/>
          </a:p>
        </p:txBody>
      </p:sp>
    </p:spTree>
    <p:extLst>
      <p:ext uri="{BB962C8B-B14F-4D97-AF65-F5344CB8AC3E}">
        <p14:creationId xmlns:p14="http://schemas.microsoft.com/office/powerpoint/2010/main" val="1296135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D0CA5B6-DF47-40FE-83C0-389C14BBD5B4}" type="slidenum">
              <a:rPr lang="en-US" sz="1300" smtClean="0"/>
              <a:pPr/>
              <a:t>19</a:t>
            </a:fld>
            <a:endParaRPr lang="en-US" sz="1300" smtClean="0"/>
          </a:p>
        </p:txBody>
      </p:sp>
      <p:sp>
        <p:nvSpPr>
          <p:cNvPr id="53251" name="Rectangle 2"/>
          <p:cNvSpPr>
            <a:spLocks noGrp="1" noRot="1" noChangeAspect="1" noChangeArrowheads="1" noTextEdit="1"/>
          </p:cNvSpPr>
          <p:nvPr>
            <p:ph type="sldImg"/>
          </p:nvPr>
        </p:nvSpPr>
        <p:spPr>
          <a:xfrm>
            <a:off x="433388" y="698500"/>
            <a:ext cx="6056312" cy="3408363"/>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Next the PC will be loaded with t</a:t>
            </a:r>
            <a:r>
              <a:rPr lang="en-US" baseline="0" dirty="0" smtClean="0"/>
              <a:t>he starting address of the right exception handler. This diagram shows the program as laid out in memory. At the bottom of the figure is the vector table, which holds the starting address of each exception handler.</a:t>
            </a:r>
            <a:endParaRPr lang="en-US" dirty="0" smtClean="0"/>
          </a:p>
        </p:txBody>
      </p:sp>
    </p:spTree>
    <p:extLst>
      <p:ext uri="{BB962C8B-B14F-4D97-AF65-F5344CB8AC3E}">
        <p14:creationId xmlns:p14="http://schemas.microsoft.com/office/powerpoint/2010/main" val="2438283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433388" y="698500"/>
            <a:ext cx="6056312" cy="3408363"/>
          </a:xfrm>
          <a:ln/>
        </p:spPr>
      </p:sp>
      <p:sp>
        <p:nvSpPr>
          <p:cNvPr id="31747" name="Notes Placeholder 2"/>
          <p:cNvSpPr>
            <a:spLocks noGrp="1"/>
          </p:cNvSpPr>
          <p:nvPr>
            <p:ph type="body" idx="1"/>
          </p:nvPr>
        </p:nvSpPr>
        <p:spPr>
          <a:noFill/>
        </p:spPr>
        <p:txBody>
          <a:bodyPr/>
          <a:lstStyle/>
          <a:p>
            <a:r>
              <a:rPr lang="en-US" dirty="0" smtClean="0"/>
              <a:t>Exceptions and interrupts are critical</a:t>
            </a:r>
            <a:r>
              <a:rPr lang="en-US" baseline="0" dirty="0" smtClean="0"/>
              <a:t> tools for making an embedded system responsive while supporting concurrent operation of hardware and software. They provide a simple task-scheduling and communication mechanism which is quite fast.</a:t>
            </a:r>
            <a:endParaRPr lang="en-US" dirty="0" smtClean="0"/>
          </a:p>
        </p:txBody>
      </p:sp>
      <p:sp>
        <p:nvSpPr>
          <p:cNvPr id="31748"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E86F46-080D-4750-BCA2-F86C3E9459A8}" type="slidenum">
              <a:rPr lang="en-US" sz="1200" smtClean="0"/>
              <a:pPr/>
              <a:t>2</a:t>
            </a:fld>
            <a:endParaRPr lang="en-US" sz="1200" smtClean="0"/>
          </a:p>
        </p:txBody>
      </p:sp>
    </p:spTree>
    <p:extLst>
      <p:ext uri="{BB962C8B-B14F-4D97-AF65-F5344CB8AC3E}">
        <p14:creationId xmlns:p14="http://schemas.microsoft.com/office/powerpoint/2010/main" val="5002150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Here</a:t>
            </a:r>
            <a:r>
              <a:rPr lang="en-US" baseline="0" dirty="0" smtClean="0"/>
              <a:t> we can see the addresses stored in the vector table. Note that the table and the disassembly window are in opposite order.</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20</a:t>
            </a:fld>
            <a:endParaRPr lang="en-US"/>
          </a:p>
        </p:txBody>
      </p:sp>
    </p:spTree>
    <p:extLst>
      <p:ext uri="{BB962C8B-B14F-4D97-AF65-F5344CB8AC3E}">
        <p14:creationId xmlns:p14="http://schemas.microsoft.com/office/powerpoint/2010/main" val="2970968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We can now see that the PC has now been loaded with the handler address.</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21</a:t>
            </a:fld>
            <a:endParaRPr lang="en-US"/>
          </a:p>
        </p:txBody>
      </p:sp>
    </p:spTree>
    <p:extLst>
      <p:ext uri="{BB962C8B-B14F-4D97-AF65-F5344CB8AC3E}">
        <p14:creationId xmlns:p14="http://schemas.microsoft.com/office/powerpoint/2010/main" val="1296135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22</a:t>
            </a:fld>
            <a:endParaRPr lang="en-US"/>
          </a:p>
        </p:txBody>
      </p:sp>
    </p:spTree>
    <p:extLst>
      <p:ext uri="{BB962C8B-B14F-4D97-AF65-F5344CB8AC3E}">
        <p14:creationId xmlns:p14="http://schemas.microsoft.com/office/powerpoint/2010/main" val="221438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Now the LR is updated with the exception return code.</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23</a:t>
            </a:fld>
            <a:endParaRPr lang="en-US"/>
          </a:p>
        </p:txBody>
      </p:sp>
    </p:spTree>
    <p:extLst>
      <p:ext uri="{BB962C8B-B14F-4D97-AF65-F5344CB8AC3E}">
        <p14:creationId xmlns:p14="http://schemas.microsoft.com/office/powerpoint/2010/main" val="1296135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And finally our handler</a:t>
            </a:r>
            <a:r>
              <a:rPr lang="en-US" baseline="0" dirty="0" smtClean="0"/>
              <a:t> code starts running. The first thing this code does is to save some additional registers. Other handlers may not do this.</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24</a:t>
            </a:fld>
            <a:endParaRPr lang="en-US"/>
          </a:p>
        </p:txBody>
      </p:sp>
    </p:spTree>
    <p:extLst>
      <p:ext uri="{BB962C8B-B14F-4D97-AF65-F5344CB8AC3E}">
        <p14:creationId xmlns:p14="http://schemas.microsoft.com/office/powerpoint/2010/main" val="2842035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25</a:t>
            </a:fld>
            <a:endParaRPr lang="en-US"/>
          </a:p>
        </p:txBody>
      </p:sp>
    </p:spTree>
    <p:extLst>
      <p:ext uri="{BB962C8B-B14F-4D97-AF65-F5344CB8AC3E}">
        <p14:creationId xmlns:p14="http://schemas.microsoft.com/office/powerpoint/2010/main" val="1296135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We can continue stepping through the execution of the handler until it</a:t>
            </a:r>
            <a:r>
              <a:rPr lang="en-US" baseline="0" dirty="0" smtClean="0"/>
              <a:t> is ready to exit.</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26</a:t>
            </a:fld>
            <a:endParaRPr lang="en-US"/>
          </a:p>
        </p:txBody>
      </p:sp>
    </p:spTree>
    <p:extLst>
      <p:ext uri="{BB962C8B-B14F-4D97-AF65-F5344CB8AC3E}">
        <p14:creationId xmlns:p14="http://schemas.microsoft.com/office/powerpoint/2010/main" val="3925511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27</a:t>
            </a:fld>
            <a:endParaRPr lang="en-US"/>
          </a:p>
        </p:txBody>
      </p:sp>
    </p:spTree>
    <p:extLst>
      <p:ext uri="{BB962C8B-B14F-4D97-AF65-F5344CB8AC3E}">
        <p14:creationId xmlns:p14="http://schemas.microsoft.com/office/powerpoint/2010/main" val="1286184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28</a:t>
            </a:fld>
            <a:endParaRPr lang="en-US"/>
          </a:p>
        </p:txBody>
      </p:sp>
    </p:spTree>
    <p:extLst>
      <p:ext uri="{BB962C8B-B14F-4D97-AF65-F5344CB8AC3E}">
        <p14:creationId xmlns:p14="http://schemas.microsoft.com/office/powerpoint/2010/main" val="2723927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29</a:t>
            </a:fld>
            <a:endParaRPr lang="en-US"/>
          </a:p>
        </p:txBody>
      </p:sp>
    </p:spTree>
    <p:extLst>
      <p:ext uri="{BB962C8B-B14F-4D97-AF65-F5344CB8AC3E}">
        <p14:creationId xmlns:p14="http://schemas.microsoft.com/office/powerpoint/2010/main" val="1396175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a:t>
            </a:fld>
            <a:endParaRPr lang="en-US"/>
          </a:p>
        </p:txBody>
      </p:sp>
    </p:spTree>
    <p:extLst>
      <p:ext uri="{BB962C8B-B14F-4D97-AF65-F5344CB8AC3E}">
        <p14:creationId xmlns:p14="http://schemas.microsoft.com/office/powerpoint/2010/main" val="1286184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30</a:t>
            </a:fld>
            <a:endParaRPr lang="en-US"/>
          </a:p>
        </p:txBody>
      </p:sp>
    </p:spTree>
    <p:extLst>
      <p:ext uri="{BB962C8B-B14F-4D97-AF65-F5344CB8AC3E}">
        <p14:creationId xmlns:p14="http://schemas.microsoft.com/office/powerpoint/2010/main" val="3158481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31</a:t>
            </a:fld>
            <a:endParaRPr lang="en-US"/>
          </a:p>
        </p:txBody>
      </p:sp>
    </p:spTree>
    <p:extLst>
      <p:ext uri="{BB962C8B-B14F-4D97-AF65-F5344CB8AC3E}">
        <p14:creationId xmlns:p14="http://schemas.microsoft.com/office/powerpoint/2010/main" val="1094930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32</a:t>
            </a:fld>
            <a:endParaRPr lang="en-US"/>
          </a:p>
        </p:txBody>
      </p:sp>
    </p:spTree>
    <p:extLst>
      <p:ext uri="{BB962C8B-B14F-4D97-AF65-F5344CB8AC3E}">
        <p14:creationId xmlns:p14="http://schemas.microsoft.com/office/powerpoint/2010/main" val="3644682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33</a:t>
            </a:fld>
            <a:endParaRPr lang="en-US"/>
          </a:p>
        </p:txBody>
      </p:sp>
    </p:spTree>
    <p:extLst>
      <p:ext uri="{BB962C8B-B14F-4D97-AF65-F5344CB8AC3E}">
        <p14:creationId xmlns:p14="http://schemas.microsoft.com/office/powerpoint/2010/main" val="31624817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34</a:t>
            </a:fld>
            <a:endParaRPr lang="en-US"/>
          </a:p>
        </p:txBody>
      </p:sp>
    </p:spTree>
    <p:extLst>
      <p:ext uri="{BB962C8B-B14F-4D97-AF65-F5344CB8AC3E}">
        <p14:creationId xmlns:p14="http://schemas.microsoft.com/office/powerpoint/2010/main" val="12861844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F87A6E1-01ED-4FE3-9987-63DDD9427428}" type="slidenum">
              <a:rPr lang="en-US" sz="1300" smtClean="0"/>
              <a:pPr/>
              <a:t>35</a:t>
            </a:fld>
            <a:endParaRPr lang="en-US" sz="1300" smtClean="0"/>
          </a:p>
        </p:txBody>
      </p:sp>
      <p:sp>
        <p:nvSpPr>
          <p:cNvPr id="49155" name="Rectangle 2"/>
          <p:cNvSpPr>
            <a:spLocks noGrp="1" noRot="1" noChangeAspect="1" noChangeArrowheads="1" noTextEdit="1"/>
          </p:cNvSpPr>
          <p:nvPr>
            <p:ph type="sldImg"/>
          </p:nvPr>
        </p:nvSpPr>
        <p:spPr>
          <a:xfrm>
            <a:off x="433388" y="698500"/>
            <a:ext cx="6056312" cy="3408363"/>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377204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36</a:t>
            </a:fld>
            <a:endParaRPr lang="en-US"/>
          </a:p>
        </p:txBody>
      </p:sp>
    </p:spTree>
    <p:extLst>
      <p:ext uri="{BB962C8B-B14F-4D97-AF65-F5344CB8AC3E}">
        <p14:creationId xmlns:p14="http://schemas.microsoft.com/office/powerpoint/2010/main" val="39195197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The MCU has many different types of interrupt sources – some are listed here.</a:t>
            </a:r>
            <a:r>
              <a:rPr lang="en-US" baseline="0" dirty="0" smtClean="0"/>
              <a:t> Full details are in the manual.</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37</a:t>
            </a:fld>
            <a:endParaRPr lang="en-US"/>
          </a:p>
        </p:txBody>
      </p:sp>
    </p:spTree>
    <p:extLst>
      <p:ext uri="{BB962C8B-B14F-4D97-AF65-F5344CB8AC3E}">
        <p14:creationId xmlns:p14="http://schemas.microsoft.com/office/powerpoint/2010/main" val="7333559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4197722-70AB-4F08-8522-E9FF752FB082}" type="slidenum">
              <a:rPr lang="en-US" sz="1300" smtClean="0"/>
              <a:pPr/>
              <a:t>38</a:t>
            </a:fld>
            <a:endParaRPr lang="en-US" sz="1300" smtClean="0"/>
          </a:p>
        </p:txBody>
      </p:sp>
      <p:sp>
        <p:nvSpPr>
          <p:cNvPr id="60419" name="Rectangle 2"/>
          <p:cNvSpPr>
            <a:spLocks noGrp="1" noRot="1" noChangeAspect="1" noChangeArrowheads="1" noTextEdit="1"/>
          </p:cNvSpPr>
          <p:nvPr>
            <p:ph type="sldImg"/>
          </p:nvPr>
        </p:nvSpPr>
        <p:spPr>
          <a:xfrm>
            <a:off x="433388" y="698500"/>
            <a:ext cx="6056312" cy="3408363"/>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a:t>
            </a:r>
            <a:r>
              <a:rPr lang="en-US" baseline="0" dirty="0" smtClean="0"/>
              <a:t> NVIC allows us to prioritize some interrupts over others, providing better control of system response.</a:t>
            </a:r>
            <a:endParaRPr lang="en-US" dirty="0" smtClean="0"/>
          </a:p>
        </p:txBody>
      </p:sp>
    </p:spTree>
    <p:extLst>
      <p:ext uri="{BB962C8B-B14F-4D97-AF65-F5344CB8AC3E}">
        <p14:creationId xmlns:p14="http://schemas.microsoft.com/office/powerpoint/2010/main" val="3407752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4197722-70AB-4F08-8522-E9FF752FB082}" type="slidenum">
              <a:rPr lang="en-US" sz="1300" smtClean="0"/>
              <a:pPr/>
              <a:t>39</a:t>
            </a:fld>
            <a:endParaRPr lang="en-US" sz="1300" smtClean="0"/>
          </a:p>
        </p:txBody>
      </p:sp>
      <p:sp>
        <p:nvSpPr>
          <p:cNvPr id="60419" name="Rectangle 2"/>
          <p:cNvSpPr>
            <a:spLocks noGrp="1" noRot="1" noChangeAspect="1" noChangeArrowheads="1" noTextEdit="1"/>
          </p:cNvSpPr>
          <p:nvPr>
            <p:ph type="sldImg"/>
          </p:nvPr>
        </p:nvSpPr>
        <p:spPr>
          <a:xfrm>
            <a:off x="433388" y="698500"/>
            <a:ext cx="6056312" cy="3408363"/>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95882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33388" y="698500"/>
            <a:ext cx="6056312" cy="3408363"/>
          </a:xfrm>
          <a:ln/>
        </p:spPr>
      </p:sp>
      <p:sp>
        <p:nvSpPr>
          <p:cNvPr id="32771" name="Notes Placeholder 2"/>
          <p:cNvSpPr>
            <a:spLocks noGrp="1"/>
          </p:cNvSpPr>
          <p:nvPr>
            <p:ph type="body" idx="1"/>
          </p:nvPr>
        </p:nvSpPr>
        <p:spPr>
          <a:noFill/>
        </p:spPr>
        <p:txBody>
          <a:bodyPr/>
          <a:lstStyle/>
          <a:p>
            <a:r>
              <a:rPr lang="en-US" dirty="0" smtClean="0"/>
              <a:t>Here is an example of an embedded system which we</a:t>
            </a:r>
            <a:r>
              <a:rPr lang="en-US" baseline="0" dirty="0" smtClean="0"/>
              <a:t> </a:t>
            </a:r>
            <a:r>
              <a:rPr lang="en-US" dirty="0" smtClean="0"/>
              <a:t>build using an interrupt. We want</a:t>
            </a:r>
            <a:r>
              <a:rPr lang="en-US" baseline="0" dirty="0" smtClean="0"/>
              <a:t> the color of the light to change when the switch is pressed.</a:t>
            </a:r>
            <a:endParaRPr lang="en-US" dirty="0" smtClean="0"/>
          </a:p>
        </p:txBody>
      </p:sp>
      <p:sp>
        <p:nvSpPr>
          <p:cNvPr id="32772"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299FF01-7522-4BC9-B2F6-AACDA799881D}" type="slidenum">
              <a:rPr lang="en-US" sz="1200" smtClean="0"/>
              <a:pPr/>
              <a:t>4</a:t>
            </a:fld>
            <a:endParaRPr lang="en-US" sz="1200" smtClean="0"/>
          </a:p>
        </p:txBody>
      </p:sp>
    </p:spTree>
    <p:extLst>
      <p:ext uri="{BB962C8B-B14F-4D97-AF65-F5344CB8AC3E}">
        <p14:creationId xmlns:p14="http://schemas.microsoft.com/office/powerpoint/2010/main" val="39926677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40</a:t>
            </a:fld>
            <a:endParaRPr lang="en-US"/>
          </a:p>
        </p:txBody>
      </p:sp>
    </p:spTree>
    <p:extLst>
      <p:ext uri="{BB962C8B-B14F-4D97-AF65-F5344CB8AC3E}">
        <p14:creationId xmlns:p14="http://schemas.microsoft.com/office/powerpoint/2010/main" val="26618958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7748D96-DC04-4737-84F5-F58A5A70D759}" type="slidenum">
              <a:rPr lang="en-US" sz="1300" smtClean="0"/>
              <a:pPr/>
              <a:t>41</a:t>
            </a:fld>
            <a:endParaRPr lang="en-US" sz="1300" smtClean="0"/>
          </a:p>
        </p:txBody>
      </p:sp>
      <p:sp>
        <p:nvSpPr>
          <p:cNvPr id="56323" name="Rectangle 2"/>
          <p:cNvSpPr>
            <a:spLocks noGrp="1" noRot="1" noChangeAspect="1" noChangeArrowheads="1" noTextEdit="1"/>
          </p:cNvSpPr>
          <p:nvPr>
            <p:ph type="sldImg"/>
          </p:nvPr>
        </p:nvSpPr>
        <p:spPr>
          <a:xfrm>
            <a:off x="433388" y="698500"/>
            <a:ext cx="6056312" cy="3408363"/>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418642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42</a:t>
            </a:fld>
            <a:endParaRPr lang="en-US"/>
          </a:p>
        </p:txBody>
      </p:sp>
    </p:spTree>
    <p:extLst>
      <p:ext uri="{BB962C8B-B14F-4D97-AF65-F5344CB8AC3E}">
        <p14:creationId xmlns:p14="http://schemas.microsoft.com/office/powerpoint/2010/main" val="19782985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43</a:t>
            </a:fld>
            <a:endParaRPr lang="en-US"/>
          </a:p>
        </p:txBody>
      </p:sp>
    </p:spTree>
    <p:extLst>
      <p:ext uri="{BB962C8B-B14F-4D97-AF65-F5344CB8AC3E}">
        <p14:creationId xmlns:p14="http://schemas.microsoft.com/office/powerpoint/2010/main" val="12861844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3A2E7D4-1C78-4E90-8A26-0192A504C56C}" type="slidenum">
              <a:rPr lang="en-US" sz="1300" smtClean="0"/>
              <a:pPr/>
              <a:t>44</a:t>
            </a:fld>
            <a:endParaRPr lang="en-US" sz="1300" smtClean="0"/>
          </a:p>
        </p:txBody>
      </p:sp>
      <p:sp>
        <p:nvSpPr>
          <p:cNvPr id="70659" name="Rectangle 2"/>
          <p:cNvSpPr>
            <a:spLocks noGrp="1" noRot="1" noChangeAspect="1" noChangeArrowheads="1" noTextEdit="1"/>
          </p:cNvSpPr>
          <p:nvPr>
            <p:ph type="sldImg"/>
          </p:nvPr>
        </p:nvSpPr>
        <p:spPr>
          <a:xfrm>
            <a:off x="433388" y="698500"/>
            <a:ext cx="6056312" cy="3408363"/>
          </a:xfrm>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474405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433388" y="698500"/>
            <a:ext cx="6056312" cy="3408363"/>
          </a:xfrm>
          <a:ln/>
        </p:spPr>
      </p:sp>
      <p:sp>
        <p:nvSpPr>
          <p:cNvPr id="33795" name="Notes Placeholder 2"/>
          <p:cNvSpPr>
            <a:spLocks noGrp="1"/>
          </p:cNvSpPr>
          <p:nvPr>
            <p:ph type="body" idx="1"/>
          </p:nvPr>
        </p:nvSpPr>
        <p:spPr>
          <a:noFill/>
        </p:spPr>
        <p:txBody>
          <a:bodyPr/>
          <a:lstStyle/>
          <a:p>
            <a:endParaRPr lang="en-US" smtClean="0"/>
          </a:p>
        </p:txBody>
      </p:sp>
      <p:sp>
        <p:nvSpPr>
          <p:cNvPr id="33796"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05ED1D-0F9A-41C7-9972-181A9233C86F}" type="slidenum">
              <a:rPr lang="en-US" sz="1200" smtClean="0"/>
              <a:pPr/>
              <a:t>45</a:t>
            </a:fld>
            <a:endParaRPr lang="en-US" sz="1200" smtClean="0"/>
          </a:p>
        </p:txBody>
      </p:sp>
    </p:spTree>
    <p:extLst>
      <p:ext uri="{BB962C8B-B14F-4D97-AF65-F5344CB8AC3E}">
        <p14:creationId xmlns:p14="http://schemas.microsoft.com/office/powerpoint/2010/main" val="42848046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433388" y="698500"/>
            <a:ext cx="6056312" cy="3408363"/>
          </a:xfrm>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9A6924D-3504-4455-93B8-D5FEB500B26D}" type="slidenum">
              <a:rPr lang="en-US" sz="1300" smtClean="0"/>
              <a:pPr/>
              <a:t>46</a:t>
            </a:fld>
            <a:endParaRPr lang="en-US" sz="1300" smtClean="0"/>
          </a:p>
        </p:txBody>
      </p:sp>
    </p:spTree>
    <p:extLst>
      <p:ext uri="{BB962C8B-B14F-4D97-AF65-F5344CB8AC3E}">
        <p14:creationId xmlns:p14="http://schemas.microsoft.com/office/powerpoint/2010/main" val="35506425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7DF35B6-1959-44F1-88AE-9ECD27EB667A}" type="slidenum">
              <a:rPr lang="en-US" sz="1300" smtClean="0"/>
              <a:pPr/>
              <a:t>47</a:t>
            </a:fld>
            <a:endParaRPr lang="en-US" sz="1300" smtClean="0"/>
          </a:p>
        </p:txBody>
      </p:sp>
      <p:sp>
        <p:nvSpPr>
          <p:cNvPr id="72707" name="Rectangle 2"/>
          <p:cNvSpPr>
            <a:spLocks noGrp="1" noRot="1" noChangeAspect="1" noChangeArrowheads="1" noTextEdit="1"/>
          </p:cNvSpPr>
          <p:nvPr>
            <p:ph type="sldImg"/>
          </p:nvPr>
        </p:nvSpPr>
        <p:spPr>
          <a:xfrm>
            <a:off x="433388" y="698500"/>
            <a:ext cx="6056312" cy="3408363"/>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0499766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433388" y="698500"/>
            <a:ext cx="6056312" cy="3408363"/>
          </a:xfrm>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AACF3E5-1165-4B71-9EA7-92521D8B937C}" type="slidenum">
              <a:rPr lang="en-US" sz="1300" smtClean="0"/>
              <a:pPr/>
              <a:t>48</a:t>
            </a:fld>
            <a:endParaRPr lang="en-US" sz="1300" smtClean="0"/>
          </a:p>
        </p:txBody>
      </p:sp>
    </p:spTree>
    <p:extLst>
      <p:ext uri="{BB962C8B-B14F-4D97-AF65-F5344CB8AC3E}">
        <p14:creationId xmlns:p14="http://schemas.microsoft.com/office/powerpoint/2010/main" val="23530012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6FDE2A6-E155-431C-B930-742AA404F393}" type="slidenum">
              <a:rPr lang="en-US" sz="1300" smtClean="0"/>
              <a:pPr/>
              <a:t>49</a:t>
            </a:fld>
            <a:endParaRPr lang="en-US" sz="1300" smtClean="0"/>
          </a:p>
        </p:txBody>
      </p:sp>
      <p:sp>
        <p:nvSpPr>
          <p:cNvPr id="63491" name="Rectangle 2"/>
          <p:cNvSpPr>
            <a:spLocks noGrp="1" noRot="1" noChangeAspect="1" noChangeArrowheads="1" noTextEdit="1"/>
          </p:cNvSpPr>
          <p:nvPr>
            <p:ph type="sldImg"/>
          </p:nvPr>
        </p:nvSpPr>
        <p:spPr>
          <a:xfrm>
            <a:off x="433388" y="698500"/>
            <a:ext cx="6056312" cy="3408363"/>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4042272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5C91D82-99B5-4E52-9503-784ADD2F01C6}" type="slidenum">
              <a:rPr lang="en-US" smtClean="0"/>
              <a:pPr>
                <a:defRPr/>
              </a:pPr>
              <a:t>5</a:t>
            </a:fld>
            <a:endParaRPr lang="en-US"/>
          </a:p>
        </p:txBody>
      </p:sp>
    </p:spTree>
    <p:extLst>
      <p:ext uri="{BB962C8B-B14F-4D97-AF65-F5344CB8AC3E}">
        <p14:creationId xmlns:p14="http://schemas.microsoft.com/office/powerpoint/2010/main" val="29781047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50</a:t>
            </a:fld>
            <a:endParaRPr lang="en-US"/>
          </a:p>
        </p:txBody>
      </p:sp>
    </p:spTree>
    <p:extLst>
      <p:ext uri="{BB962C8B-B14F-4D97-AF65-F5344CB8AC3E}">
        <p14:creationId xmlns:p14="http://schemas.microsoft.com/office/powerpoint/2010/main" val="29106070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433388" y="698500"/>
            <a:ext cx="6056312" cy="3408363"/>
          </a:xfrm>
          <a:ln/>
        </p:spPr>
      </p:sp>
      <p:sp>
        <p:nvSpPr>
          <p:cNvPr id="48131" name="Notes Placeholder 2"/>
          <p:cNvSpPr>
            <a:spLocks noGrp="1"/>
          </p:cNvSpPr>
          <p:nvPr>
            <p:ph type="body" idx="1"/>
          </p:nvPr>
        </p:nvSpPr>
        <p:spPr>
          <a:noFill/>
        </p:spPr>
        <p:txBody>
          <a:bodyPr/>
          <a:lstStyle/>
          <a:p>
            <a:r>
              <a:rPr lang="en-US" dirty="0" smtClean="0"/>
              <a:t>The PCR allows us to configure a pin on the MCU to trigger an interrupt under a particular condition.</a:t>
            </a:r>
          </a:p>
        </p:txBody>
      </p:sp>
      <p:sp>
        <p:nvSpPr>
          <p:cNvPr id="48132"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06C9AAC-24AB-47F0-B91B-57CBAD17B09C}" type="slidenum">
              <a:rPr lang="en-US" sz="1200" smtClean="0"/>
              <a:pPr/>
              <a:t>51</a:t>
            </a:fld>
            <a:endParaRPr lang="en-US" sz="1200" smtClean="0"/>
          </a:p>
        </p:txBody>
      </p:sp>
    </p:spTree>
    <p:extLst>
      <p:ext uri="{BB962C8B-B14F-4D97-AF65-F5344CB8AC3E}">
        <p14:creationId xmlns:p14="http://schemas.microsoft.com/office/powerpoint/2010/main" val="6027023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433388" y="698500"/>
            <a:ext cx="6056312" cy="3408363"/>
          </a:xfrm>
          <a:ln/>
        </p:spPr>
      </p:sp>
      <p:sp>
        <p:nvSpPr>
          <p:cNvPr id="49155" name="Notes Placeholder 2"/>
          <p:cNvSpPr>
            <a:spLocks noGrp="1"/>
          </p:cNvSpPr>
          <p:nvPr>
            <p:ph type="body" idx="1"/>
          </p:nvPr>
        </p:nvSpPr>
        <p:spPr>
          <a:noFill/>
        </p:spPr>
        <p:txBody>
          <a:bodyPr/>
          <a:lstStyle/>
          <a:p>
            <a:r>
              <a:rPr lang="en-US" dirty="0" smtClean="0"/>
              <a:t>CMSIS provides data</a:t>
            </a:r>
            <a:r>
              <a:rPr lang="en-US" baseline="0" dirty="0" smtClean="0"/>
              <a:t> structures for accessing the PCR. We will use this later in an example.</a:t>
            </a:r>
            <a:endParaRPr lang="en-US" dirty="0" smtClean="0"/>
          </a:p>
        </p:txBody>
      </p:sp>
      <p:sp>
        <p:nvSpPr>
          <p:cNvPr id="49156"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649D3C8-2453-450D-832C-F7F650B4074C}" type="slidenum">
              <a:rPr lang="en-US" sz="1200" smtClean="0"/>
              <a:pPr/>
              <a:t>52</a:t>
            </a:fld>
            <a:endParaRPr lang="en-US" sz="1200" smtClean="0"/>
          </a:p>
        </p:txBody>
      </p:sp>
    </p:spTree>
    <p:extLst>
      <p:ext uri="{BB962C8B-B14F-4D97-AF65-F5344CB8AC3E}">
        <p14:creationId xmlns:p14="http://schemas.microsoft.com/office/powerpoint/2010/main" val="25882046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433388" y="698500"/>
            <a:ext cx="6056312" cy="3408363"/>
          </a:xfrm>
          <a:ln/>
        </p:spPr>
      </p:sp>
      <p:sp>
        <p:nvSpPr>
          <p:cNvPr id="50179" name="Notes Placeholder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CMSIS provides symbolic names and macros </a:t>
            </a:r>
            <a:r>
              <a:rPr lang="en-US" baseline="0" dirty="0" smtClean="0"/>
              <a:t>for accessing the port’s PCR. We will use this later in an example.</a:t>
            </a:r>
            <a:endParaRPr lang="en-US" dirty="0" smtClean="0"/>
          </a:p>
          <a:p>
            <a:endParaRPr lang="en-US" dirty="0" smtClean="0"/>
          </a:p>
        </p:txBody>
      </p:sp>
      <p:sp>
        <p:nvSpPr>
          <p:cNvPr id="50180"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6A58C04-25D5-4A92-856C-200D5C2F27D6}" type="slidenum">
              <a:rPr lang="en-US" sz="1200" smtClean="0"/>
              <a:pPr/>
              <a:t>53</a:t>
            </a:fld>
            <a:endParaRPr lang="en-US" sz="1200" smtClean="0"/>
          </a:p>
        </p:txBody>
      </p:sp>
    </p:spTree>
    <p:extLst>
      <p:ext uri="{BB962C8B-B14F-4D97-AF65-F5344CB8AC3E}">
        <p14:creationId xmlns:p14="http://schemas.microsoft.com/office/powerpoint/2010/main" val="15964164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54</a:t>
            </a:fld>
            <a:endParaRPr lang="en-US"/>
          </a:p>
        </p:txBody>
      </p:sp>
    </p:spTree>
    <p:extLst>
      <p:ext uri="{BB962C8B-B14F-4D97-AF65-F5344CB8AC3E}">
        <p14:creationId xmlns:p14="http://schemas.microsoft.com/office/powerpoint/2010/main" val="26579443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55</a:t>
            </a:fld>
            <a:endParaRPr lang="en-US"/>
          </a:p>
        </p:txBody>
      </p:sp>
    </p:spTree>
    <p:extLst>
      <p:ext uri="{BB962C8B-B14F-4D97-AF65-F5344CB8AC3E}">
        <p14:creationId xmlns:p14="http://schemas.microsoft.com/office/powerpoint/2010/main" val="30351092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876E845-4E2F-4544-AA86-0898A2F5B3D8}" type="slidenum">
              <a:rPr lang="en-US" sz="1300" smtClean="0"/>
              <a:pPr/>
              <a:t>56</a:t>
            </a:fld>
            <a:endParaRPr lang="en-US" sz="1300" smtClean="0"/>
          </a:p>
        </p:txBody>
      </p:sp>
      <p:sp>
        <p:nvSpPr>
          <p:cNvPr id="64515" name="Rectangle 2"/>
          <p:cNvSpPr>
            <a:spLocks noGrp="1" noRot="1" noChangeAspect="1" noChangeArrowheads="1" noTextEdit="1"/>
          </p:cNvSpPr>
          <p:nvPr>
            <p:ph type="sldImg"/>
          </p:nvPr>
        </p:nvSpPr>
        <p:spPr>
          <a:xfrm>
            <a:off x="433388" y="698500"/>
            <a:ext cx="6056312" cy="3408363"/>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0988343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57</a:t>
            </a:fld>
            <a:endParaRPr lang="en-US"/>
          </a:p>
        </p:txBody>
      </p:sp>
    </p:spTree>
    <p:extLst>
      <p:ext uri="{BB962C8B-B14F-4D97-AF65-F5344CB8AC3E}">
        <p14:creationId xmlns:p14="http://schemas.microsoft.com/office/powerpoint/2010/main" val="4662279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58</a:t>
            </a:fld>
            <a:endParaRPr lang="en-US"/>
          </a:p>
        </p:txBody>
      </p:sp>
    </p:spTree>
    <p:extLst>
      <p:ext uri="{BB962C8B-B14F-4D97-AF65-F5344CB8AC3E}">
        <p14:creationId xmlns:p14="http://schemas.microsoft.com/office/powerpoint/2010/main" val="37298056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59</a:t>
            </a:fld>
            <a:endParaRPr lang="en-US"/>
          </a:p>
        </p:txBody>
      </p:sp>
    </p:spTree>
    <p:extLst>
      <p:ext uri="{BB962C8B-B14F-4D97-AF65-F5344CB8AC3E}">
        <p14:creationId xmlns:p14="http://schemas.microsoft.com/office/powerpoint/2010/main" val="299645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B7A5F33-06A7-47DF-853E-79B770EBC07F}" type="slidenum">
              <a:rPr lang="en-US" sz="1300" smtClean="0"/>
              <a:pPr/>
              <a:t>6</a:t>
            </a:fld>
            <a:endParaRPr lang="en-US" sz="1300" smtClean="0"/>
          </a:p>
        </p:txBody>
      </p:sp>
      <p:sp>
        <p:nvSpPr>
          <p:cNvPr id="50179" name="Rectangle 2"/>
          <p:cNvSpPr>
            <a:spLocks noGrp="1" noRot="1" noChangeAspect="1" noChangeArrowheads="1" noTextEdit="1"/>
          </p:cNvSpPr>
          <p:nvPr>
            <p:ph type="sldImg"/>
          </p:nvPr>
        </p:nvSpPr>
        <p:spPr>
          <a:xfrm>
            <a:off x="433388" y="698500"/>
            <a:ext cx="6056312" cy="3408363"/>
          </a:xfrm>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0911029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60</a:t>
            </a:fld>
            <a:endParaRPr lang="en-US"/>
          </a:p>
        </p:txBody>
      </p:sp>
    </p:spTree>
    <p:extLst>
      <p:ext uri="{BB962C8B-B14F-4D97-AF65-F5344CB8AC3E}">
        <p14:creationId xmlns:p14="http://schemas.microsoft.com/office/powerpoint/2010/main" val="4180534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61</a:t>
            </a:fld>
            <a:endParaRPr lang="en-US"/>
          </a:p>
        </p:txBody>
      </p:sp>
    </p:spTree>
    <p:extLst>
      <p:ext uri="{BB962C8B-B14F-4D97-AF65-F5344CB8AC3E}">
        <p14:creationId xmlns:p14="http://schemas.microsoft.com/office/powerpoint/2010/main" val="26863528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62</a:t>
            </a:fld>
            <a:endParaRPr lang="en-US"/>
          </a:p>
        </p:txBody>
      </p:sp>
    </p:spTree>
    <p:extLst>
      <p:ext uri="{BB962C8B-B14F-4D97-AF65-F5344CB8AC3E}">
        <p14:creationId xmlns:p14="http://schemas.microsoft.com/office/powerpoint/2010/main" val="27331119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63</a:t>
            </a:fld>
            <a:endParaRPr lang="en-US"/>
          </a:p>
        </p:txBody>
      </p:sp>
    </p:spTree>
    <p:extLst>
      <p:ext uri="{BB962C8B-B14F-4D97-AF65-F5344CB8AC3E}">
        <p14:creationId xmlns:p14="http://schemas.microsoft.com/office/powerpoint/2010/main" val="12861844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We</a:t>
            </a:r>
            <a:r>
              <a:rPr lang="en-US" baseline="0" dirty="0" smtClean="0"/>
              <a:t> often need to see the timing activity of the program. This can be critical to understanding why a system works or doesn’t work.</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64</a:t>
            </a:fld>
            <a:endParaRPr lang="en-US"/>
          </a:p>
        </p:txBody>
      </p:sp>
    </p:spTree>
    <p:extLst>
      <p:ext uri="{BB962C8B-B14F-4D97-AF65-F5344CB8AC3E}">
        <p14:creationId xmlns:p14="http://schemas.microsoft.com/office/powerpoint/2010/main" val="13883370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Timing</a:t>
            </a:r>
            <a:r>
              <a:rPr lang="en-US" baseline="0" dirty="0" smtClean="0"/>
              <a:t> analysis lets us see the “Big Picture” timing, how external events relate to processor activities. For example, here we see how long the switch was pressed, and what the MCU did in response.</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65</a:t>
            </a:fld>
            <a:endParaRPr lang="en-US"/>
          </a:p>
        </p:txBody>
      </p:sp>
    </p:spTree>
    <p:extLst>
      <p:ext uri="{BB962C8B-B14F-4D97-AF65-F5344CB8AC3E}">
        <p14:creationId xmlns:p14="http://schemas.microsoft.com/office/powerpoint/2010/main" val="37066813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2E37533-344D-4CEE-B01D-70736FA6C7B3}" type="slidenum">
              <a:rPr lang="en-US" sz="1300" smtClean="0"/>
              <a:pPr/>
              <a:t>66</a:t>
            </a:fld>
            <a:endParaRPr lang="en-US" sz="1300" smtClean="0"/>
          </a:p>
        </p:txBody>
      </p:sp>
      <p:sp>
        <p:nvSpPr>
          <p:cNvPr id="57347" name="Rectangle 2"/>
          <p:cNvSpPr>
            <a:spLocks noGrp="1" noRot="1" noChangeAspect="1" noChangeArrowheads="1" noTextEdit="1"/>
          </p:cNvSpPr>
          <p:nvPr>
            <p:ph type="sldImg"/>
          </p:nvPr>
        </p:nvSpPr>
        <p:spPr>
          <a:xfrm>
            <a:off x="433388" y="698500"/>
            <a:ext cx="6056312" cy="3408363"/>
          </a:xfrm>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7519553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332EB48-B1EB-4CA5-BBCC-F34706F7555A}" type="slidenum">
              <a:rPr lang="en-US" sz="1300" smtClean="0"/>
              <a:pPr/>
              <a:t>67</a:t>
            </a:fld>
            <a:endParaRPr lang="en-US" sz="1300" smtClean="0"/>
          </a:p>
        </p:txBody>
      </p:sp>
      <p:sp>
        <p:nvSpPr>
          <p:cNvPr id="58371" name="Rectangle 2"/>
          <p:cNvSpPr>
            <a:spLocks noGrp="1" noRot="1" noChangeAspect="1" noChangeArrowheads="1" noTextEdit="1"/>
          </p:cNvSpPr>
          <p:nvPr>
            <p:ph type="sldImg"/>
          </p:nvPr>
        </p:nvSpPr>
        <p:spPr>
          <a:xfrm>
            <a:off x="433388" y="698500"/>
            <a:ext cx="6056312" cy="3408363"/>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7913401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68</a:t>
            </a:fld>
            <a:endParaRPr lang="en-US"/>
          </a:p>
        </p:txBody>
      </p:sp>
    </p:spTree>
    <p:extLst>
      <p:ext uri="{BB962C8B-B14F-4D97-AF65-F5344CB8AC3E}">
        <p14:creationId xmlns:p14="http://schemas.microsoft.com/office/powerpoint/2010/main" val="128618449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69</a:t>
            </a:fld>
            <a:endParaRPr lang="en-US"/>
          </a:p>
        </p:txBody>
      </p:sp>
    </p:spTree>
    <p:extLst>
      <p:ext uri="{BB962C8B-B14F-4D97-AF65-F5344CB8AC3E}">
        <p14:creationId xmlns:p14="http://schemas.microsoft.com/office/powerpoint/2010/main" val="3813572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5C91D82-99B5-4E52-9503-784ADD2F01C6}" type="slidenum">
              <a:rPr lang="en-US" smtClean="0"/>
              <a:pPr>
                <a:defRPr/>
              </a:pPr>
              <a:t>7</a:t>
            </a:fld>
            <a:endParaRPr lang="en-US"/>
          </a:p>
        </p:txBody>
      </p:sp>
    </p:spTree>
    <p:extLst>
      <p:ext uri="{BB962C8B-B14F-4D97-AF65-F5344CB8AC3E}">
        <p14:creationId xmlns:p14="http://schemas.microsoft.com/office/powerpoint/2010/main" val="211439091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70</a:t>
            </a:fld>
            <a:endParaRPr lang="en-US"/>
          </a:p>
        </p:txBody>
      </p:sp>
    </p:spTree>
    <p:extLst>
      <p:ext uri="{BB962C8B-B14F-4D97-AF65-F5344CB8AC3E}">
        <p14:creationId xmlns:p14="http://schemas.microsoft.com/office/powerpoint/2010/main" val="234752891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71</a:t>
            </a:fld>
            <a:endParaRPr lang="en-US"/>
          </a:p>
        </p:txBody>
      </p:sp>
    </p:spTree>
    <p:extLst>
      <p:ext uri="{BB962C8B-B14F-4D97-AF65-F5344CB8AC3E}">
        <p14:creationId xmlns:p14="http://schemas.microsoft.com/office/powerpoint/2010/main" val="12861844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433388" y="698500"/>
            <a:ext cx="6056312" cy="3408363"/>
          </a:xfrm>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8F2A6B6-92A1-4C12-932F-18F20C317DC5}" type="slidenum">
              <a:rPr lang="en-US" sz="1300" smtClean="0"/>
              <a:pPr/>
              <a:t>72</a:t>
            </a:fld>
            <a:endParaRPr lang="en-US" sz="1300" smtClean="0"/>
          </a:p>
        </p:txBody>
      </p:sp>
    </p:spTree>
    <p:extLst>
      <p:ext uri="{BB962C8B-B14F-4D97-AF65-F5344CB8AC3E}">
        <p14:creationId xmlns:p14="http://schemas.microsoft.com/office/powerpoint/2010/main" val="25514704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25A623E-3345-4A65-887F-B18666FB9F65}" type="slidenum">
              <a:rPr lang="en-US" sz="1300" smtClean="0"/>
              <a:pPr/>
              <a:t>73</a:t>
            </a:fld>
            <a:endParaRPr lang="en-US" sz="1300" smtClean="0"/>
          </a:p>
        </p:txBody>
      </p:sp>
      <p:sp>
        <p:nvSpPr>
          <p:cNvPr id="77827" name="Rectangle 2"/>
          <p:cNvSpPr>
            <a:spLocks noGrp="1" noRot="1" noChangeAspect="1" noChangeArrowheads="1" noTextEdit="1"/>
          </p:cNvSpPr>
          <p:nvPr>
            <p:ph type="sldImg"/>
          </p:nvPr>
        </p:nvSpPr>
        <p:spPr>
          <a:xfrm>
            <a:off x="433388" y="698500"/>
            <a:ext cx="6056312" cy="3408363"/>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7705092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A7F097B-6810-4341-AA8B-BB832BA88583}" type="slidenum">
              <a:rPr lang="en-US" sz="1300" smtClean="0"/>
              <a:pPr/>
              <a:t>74</a:t>
            </a:fld>
            <a:endParaRPr lang="en-US" sz="1300" smtClean="0"/>
          </a:p>
        </p:txBody>
      </p:sp>
      <p:sp>
        <p:nvSpPr>
          <p:cNvPr id="78851" name="Rectangle 2"/>
          <p:cNvSpPr>
            <a:spLocks noGrp="1" noRot="1" noChangeAspect="1" noChangeArrowheads="1" noTextEdit="1"/>
          </p:cNvSpPr>
          <p:nvPr>
            <p:ph type="sldImg"/>
          </p:nvPr>
        </p:nvSpPr>
        <p:spPr>
          <a:xfrm>
            <a:off x="433388" y="698500"/>
            <a:ext cx="6056312" cy="3408363"/>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1978550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794DCE4-AC5D-4D74-BEAC-CB1352309C52}" type="slidenum">
              <a:rPr lang="en-US" sz="1300" smtClean="0"/>
              <a:pPr/>
              <a:t>75</a:t>
            </a:fld>
            <a:endParaRPr lang="en-US" sz="1300" smtClean="0"/>
          </a:p>
        </p:txBody>
      </p:sp>
      <p:sp>
        <p:nvSpPr>
          <p:cNvPr id="79875" name="Rectangle 2"/>
          <p:cNvSpPr>
            <a:spLocks noGrp="1" noRot="1" noChangeAspect="1" noChangeArrowheads="1" noTextEdit="1"/>
          </p:cNvSpPr>
          <p:nvPr>
            <p:ph type="sldImg"/>
          </p:nvPr>
        </p:nvSpPr>
        <p:spPr>
          <a:xfrm>
            <a:off x="433388" y="698500"/>
            <a:ext cx="6056312" cy="3408363"/>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478069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33EF016-1946-47A6-9750-58638ECC1C7C}" type="slidenum">
              <a:rPr lang="en-US" sz="1300" smtClean="0"/>
              <a:pPr/>
              <a:t>76</a:t>
            </a:fld>
            <a:endParaRPr lang="en-US" sz="1300" smtClean="0"/>
          </a:p>
        </p:txBody>
      </p:sp>
      <p:sp>
        <p:nvSpPr>
          <p:cNvPr id="80899" name="Rectangle 2"/>
          <p:cNvSpPr>
            <a:spLocks noGrp="1" noRot="1" noChangeAspect="1" noChangeArrowheads="1" noTextEdit="1"/>
          </p:cNvSpPr>
          <p:nvPr>
            <p:ph type="sldImg"/>
          </p:nvPr>
        </p:nvSpPr>
        <p:spPr>
          <a:xfrm>
            <a:off x="433388" y="698500"/>
            <a:ext cx="6056312" cy="3408363"/>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6468609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433388" y="698500"/>
            <a:ext cx="6056312" cy="3408363"/>
          </a:xfrm>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EAE173A-14CE-4BC8-BBF0-AD715FDA7AA8}" type="slidenum">
              <a:rPr lang="en-US" sz="1300" smtClean="0"/>
              <a:pPr/>
              <a:t>77</a:t>
            </a:fld>
            <a:endParaRPr lang="en-US" sz="1300" smtClean="0"/>
          </a:p>
        </p:txBody>
      </p:sp>
    </p:spTree>
    <p:extLst>
      <p:ext uri="{BB962C8B-B14F-4D97-AF65-F5344CB8AC3E}">
        <p14:creationId xmlns:p14="http://schemas.microsoft.com/office/powerpoint/2010/main" val="337422042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23CCCC0-B871-43CF-AC10-78EC2D1BE99C}" type="slidenum">
              <a:rPr lang="en-US" sz="1300" smtClean="0"/>
              <a:pPr/>
              <a:t>78</a:t>
            </a:fld>
            <a:endParaRPr lang="en-US" sz="1300" smtClean="0"/>
          </a:p>
        </p:txBody>
      </p:sp>
      <p:sp>
        <p:nvSpPr>
          <p:cNvPr id="82947" name="Rectangle 2"/>
          <p:cNvSpPr>
            <a:spLocks noGrp="1" noChangeArrowheads="1"/>
          </p:cNvSpPr>
          <p:nvPr>
            <p:ph type="body"/>
          </p:nvPr>
        </p:nvSpPr>
        <p:spPr>
          <a:xfrm>
            <a:off x="913947" y="4343797"/>
            <a:ext cx="5028974" cy="1846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457200"/>
            <a:endParaRPr lang="en-US" smtClean="0"/>
          </a:p>
        </p:txBody>
      </p:sp>
      <p:sp>
        <p:nvSpPr>
          <p:cNvPr id="82948" name="Rectangle 3"/>
          <p:cNvSpPr>
            <a:spLocks noGrp="1" noRot="1" noChangeAspect="1" noChangeArrowheads="1" noTextEdit="1"/>
          </p:cNvSpPr>
          <p:nvPr>
            <p:ph type="sldImg" idx="1"/>
          </p:nvPr>
        </p:nvSpPr>
        <p:spPr>
          <a:xfrm>
            <a:off x="392113" y="692150"/>
            <a:ext cx="6070600" cy="3416300"/>
          </a:xfrm>
          <a:solidFill>
            <a:srgbClr val="FFFFFF"/>
          </a:solidFill>
          <a:ln/>
        </p:spPr>
      </p:sp>
    </p:spTree>
    <p:extLst>
      <p:ext uri="{BB962C8B-B14F-4D97-AF65-F5344CB8AC3E}">
        <p14:creationId xmlns:p14="http://schemas.microsoft.com/office/powerpoint/2010/main" val="36010013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433388" y="698500"/>
            <a:ext cx="6056312" cy="3408363"/>
          </a:xfrm>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B638F6C-68D9-4D0D-8193-639A3CED4D95}" type="slidenum">
              <a:rPr lang="en-US" sz="1300" smtClean="0"/>
              <a:pPr/>
              <a:t>79</a:t>
            </a:fld>
            <a:endParaRPr lang="en-US" sz="1300" smtClean="0"/>
          </a:p>
        </p:txBody>
      </p:sp>
    </p:spTree>
    <p:extLst>
      <p:ext uri="{BB962C8B-B14F-4D97-AF65-F5344CB8AC3E}">
        <p14:creationId xmlns:p14="http://schemas.microsoft.com/office/powerpoint/2010/main" val="2069052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3A2E7D4-1C78-4E90-8A26-0192A504C56C}" type="slidenum">
              <a:rPr lang="en-US" sz="1300" smtClean="0"/>
              <a:pPr/>
              <a:t>8</a:t>
            </a:fld>
            <a:endParaRPr lang="en-US" sz="1300" smtClean="0"/>
          </a:p>
        </p:txBody>
      </p:sp>
      <p:sp>
        <p:nvSpPr>
          <p:cNvPr id="70659" name="Rectangle 2"/>
          <p:cNvSpPr>
            <a:spLocks noGrp="1" noRot="1" noChangeAspect="1" noChangeArrowheads="1" noTextEdit="1"/>
          </p:cNvSpPr>
          <p:nvPr>
            <p:ph type="sldImg"/>
          </p:nvPr>
        </p:nvSpPr>
        <p:spPr>
          <a:xfrm>
            <a:off x="433388" y="698500"/>
            <a:ext cx="6056312" cy="3408363"/>
          </a:xfrm>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212421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33388" y="698500"/>
            <a:ext cx="6056312" cy="3408363"/>
          </a:xfrm>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60CECC4-F050-48A0-B6EC-5EC057769A7C}" type="slidenum">
              <a:rPr lang="en-US" sz="1300" smtClean="0"/>
              <a:pPr/>
              <a:t>80</a:t>
            </a:fld>
            <a:endParaRPr lang="en-US" sz="1300" smtClean="0"/>
          </a:p>
        </p:txBody>
      </p:sp>
    </p:spTree>
    <p:extLst>
      <p:ext uri="{BB962C8B-B14F-4D97-AF65-F5344CB8AC3E}">
        <p14:creationId xmlns:p14="http://schemas.microsoft.com/office/powerpoint/2010/main" val="1541344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smtClean="0"/>
              <a:t>Here is an example of an</a:t>
            </a:r>
            <a:r>
              <a:rPr lang="en-US" baseline="0" dirty="0" smtClean="0"/>
              <a:t> exception handler for an interrupt request.</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9</a:t>
            </a:fld>
            <a:endParaRPr lang="en-US"/>
          </a:p>
        </p:txBody>
      </p:sp>
    </p:spTree>
    <p:extLst>
      <p:ext uri="{BB962C8B-B14F-4D97-AF65-F5344CB8AC3E}">
        <p14:creationId xmlns:p14="http://schemas.microsoft.com/office/powerpoint/2010/main" val="107549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2"/>
          <p:cNvSpPr>
            <a:spLocks noChangeShapeType="1"/>
          </p:cNvSpPr>
          <p:nvPr/>
        </p:nvSpPr>
        <p:spPr bwMode="gray">
          <a:xfrm>
            <a:off x="0" y="6364288"/>
            <a:ext cx="12192000" cy="0"/>
          </a:xfrm>
          <a:prstGeom prst="line">
            <a:avLst/>
          </a:prstGeom>
          <a:noFill/>
          <a:ln w="19050">
            <a:solidFill>
              <a:schemeClr val="bg2"/>
            </a:solidFill>
            <a:round/>
            <a:headEnd/>
            <a:tailEnd/>
          </a:ln>
          <a:effectLst/>
        </p:spPr>
        <p:txBody>
          <a:bodyPr lIns="80167" tIns="40084" rIns="80167" bIns="40084" anchor="ctr"/>
          <a:lstStyle/>
          <a:p>
            <a:pPr>
              <a:defRPr/>
            </a:pPr>
            <a:endParaRPr lang="en-GB" sz="2400">
              <a:latin typeface="Arial" pitchFamily="34" charset="0"/>
            </a:endParaRPr>
          </a:p>
        </p:txBody>
      </p:sp>
      <p:sp>
        <p:nvSpPr>
          <p:cNvPr id="4" name="Rectangle 4"/>
          <p:cNvSpPr>
            <a:spLocks noChangeArrowheads="1"/>
          </p:cNvSpPr>
          <p:nvPr/>
        </p:nvSpPr>
        <p:spPr bwMode="invGray">
          <a:xfrm>
            <a:off x="9795933" y="6537326"/>
            <a:ext cx="349452" cy="265617"/>
          </a:xfrm>
          <a:prstGeom prst="rect">
            <a:avLst/>
          </a:prstGeom>
          <a:noFill/>
          <a:ln w="38100" algn="ctr">
            <a:noFill/>
            <a:miter lim="800000"/>
            <a:headEnd/>
            <a:tailEnd/>
          </a:ln>
          <a:effectLst/>
        </p:spPr>
        <p:txBody>
          <a:bodyPr wrap="none" lIns="80167" tIns="40084" rIns="80167" bIns="40084">
            <a:spAutoFit/>
          </a:bodyPr>
          <a:lstStyle/>
          <a:p>
            <a:pPr defTabSz="801688">
              <a:defRPr/>
            </a:pPr>
            <a:fld id="{907B36F5-0D9A-4D83-AE4B-C8B5FD6D4AF1}" type="slidenum">
              <a:rPr lang="en-GB" sz="1200">
                <a:solidFill>
                  <a:srgbClr val="FFFFFF"/>
                </a:solidFill>
                <a:latin typeface="Arial" pitchFamily="34" charset="0"/>
              </a:rPr>
              <a:pPr defTabSz="801688">
                <a:defRPr/>
              </a:pPr>
              <a:t>‹#›</a:t>
            </a:fld>
            <a:endParaRPr lang="en-GB" sz="1200">
              <a:solidFill>
                <a:srgbClr val="FFFFFF"/>
              </a:solidFill>
              <a:latin typeface="Arial" pitchFamily="34" charset="0"/>
            </a:endParaRPr>
          </a:p>
        </p:txBody>
      </p:sp>
      <p:sp>
        <p:nvSpPr>
          <p:cNvPr id="831491" name="Rectangle 3"/>
          <p:cNvSpPr>
            <a:spLocks noGrp="1" noChangeArrowheads="1"/>
          </p:cNvSpPr>
          <p:nvPr>
            <p:ph type="ctrTitle"/>
          </p:nvPr>
        </p:nvSpPr>
        <p:spPr bwMode="gray">
          <a:xfrm>
            <a:off x="1238252" y="2017714"/>
            <a:ext cx="9783233" cy="1411287"/>
          </a:xfrm>
          <a:solidFill>
            <a:schemeClr val="bg1"/>
          </a:solidFill>
        </p:spPr>
        <p:txBody>
          <a:bodyPr lIns="0" tIns="0" rIns="0" bIns="0" anchor="t"/>
          <a:lstStyle>
            <a:lvl1pPr algn="ctr">
              <a:defRPr sz="4600"/>
            </a:lvl1pPr>
          </a:lstStyle>
          <a:p>
            <a:r>
              <a:rPr lang="en-US" smtClean="0"/>
              <a:t>Click to edit Master title style</a:t>
            </a:r>
            <a:endParaRPr lang="en-GB"/>
          </a:p>
        </p:txBody>
      </p:sp>
      <p:sp>
        <p:nvSpPr>
          <p:cNvPr id="5" name="Text Box 7"/>
          <p:cNvSpPr txBox="1">
            <a:spLocks noChangeArrowheads="1"/>
          </p:cNvSpPr>
          <p:nvPr/>
        </p:nvSpPr>
        <p:spPr bwMode="invGray">
          <a:xfrm>
            <a:off x="406400" y="6400801"/>
            <a:ext cx="3048000" cy="430887"/>
          </a:xfrm>
          <a:prstGeom prst="rect">
            <a:avLst/>
          </a:prstGeom>
          <a:noFill/>
          <a:ln w="38100">
            <a:noFill/>
            <a:miter lim="800000"/>
            <a:headEnd/>
            <a:tailEnd/>
          </a:ln>
          <a:effectLst/>
        </p:spPr>
        <p:txBody>
          <a:bodyPr wrap="square" anchor="ctr">
            <a:spAutoFit/>
          </a:bodyPr>
          <a:lstStyle/>
          <a:p>
            <a:pPr algn="l" fontAlgn="base">
              <a:lnSpc>
                <a:spcPct val="100000"/>
              </a:lnSpc>
              <a:buClrTx/>
              <a:buSzTx/>
              <a:buFontTx/>
              <a:buNone/>
              <a:defRPr/>
            </a:pPr>
            <a:r>
              <a:rPr lang="en-GB" sz="1100" dirty="0" smtClean="0">
                <a:solidFill>
                  <a:schemeClr val="bg1"/>
                </a:solidFill>
                <a:latin typeface="Arial" pitchFamily="34" charset="0"/>
              </a:rPr>
              <a:t>ARM University</a:t>
            </a:r>
            <a:r>
              <a:rPr lang="en-GB" sz="1100" baseline="0" dirty="0" smtClean="0">
                <a:solidFill>
                  <a:schemeClr val="bg1"/>
                </a:solidFill>
                <a:latin typeface="Arial" pitchFamily="34" charset="0"/>
              </a:rPr>
              <a:t> Program</a:t>
            </a:r>
            <a:endParaRPr lang="en-GB" sz="1100" dirty="0" smtClean="0">
              <a:solidFill>
                <a:schemeClr val="bg1"/>
              </a:solidFill>
              <a:latin typeface="Arial" pitchFamily="34" charset="0"/>
            </a:endParaRPr>
          </a:p>
          <a:p>
            <a:pPr algn="l" fontAlgn="base">
              <a:lnSpc>
                <a:spcPct val="100000"/>
              </a:lnSpc>
              <a:buClrTx/>
              <a:buSzTx/>
              <a:buFontTx/>
              <a:buNone/>
              <a:defRPr/>
            </a:pPr>
            <a:r>
              <a:rPr lang="en-GB" sz="1100" dirty="0" smtClean="0">
                <a:solidFill>
                  <a:schemeClr val="bg1"/>
                </a:solidFill>
                <a:latin typeface="Arial" pitchFamily="34" charset="0"/>
                <a:cs typeface="Calibri"/>
              </a:rPr>
              <a:t>Copyright © ARM Ltd 2013</a:t>
            </a:r>
            <a:endParaRPr lang="en-GB" sz="1100" dirty="0">
              <a:solidFill>
                <a:schemeClr val="bg1"/>
              </a:solidFill>
              <a:latin typeface="Arial" pitchFamily="34" charset="0"/>
            </a:endParaRPr>
          </a:p>
        </p:txBody>
      </p:sp>
    </p:spTree>
  </p:cSld>
  <p:clrMapOvr>
    <a:masterClrMapping/>
  </p:clrMapOvr>
  <p:transition>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3851" y="12701"/>
            <a:ext cx="2978149" cy="63166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79400" y="12701"/>
            <a:ext cx="8731251" cy="6316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9400" y="12700"/>
            <a:ext cx="11912600" cy="839788"/>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311151" y="906463"/>
            <a:ext cx="5837767"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352117" y="906463"/>
            <a:ext cx="5839883"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79400" y="12700"/>
            <a:ext cx="11912600" cy="839788"/>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311151" y="906463"/>
            <a:ext cx="5837767"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52117" y="906463"/>
            <a:ext cx="5839883"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77285" y="0"/>
            <a:ext cx="11914716" cy="83820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311152" y="906463"/>
            <a:ext cx="11880849" cy="5473700"/>
          </a:xfrm>
        </p:spPr>
        <p:txBody>
          <a:bodyPr/>
          <a:lstStyle/>
          <a:p>
            <a:pPr lvl="0"/>
            <a:r>
              <a:rPr lang="en-US" noProof="0" smtClean="0"/>
              <a:t>Click icon to add chart</a:t>
            </a:r>
            <a:endParaRPr lang="en-GB" noProof="0" dirty="0"/>
          </a:p>
        </p:txBody>
      </p:sp>
      <p:sp>
        <p:nvSpPr>
          <p:cNvPr id="4" name="Rectangle 6"/>
          <p:cNvSpPr>
            <a:spLocks noGrp="1" noChangeArrowheads="1"/>
          </p:cNvSpPr>
          <p:nvPr>
            <p:ph type="sldNum" sz="quarter" idx="10"/>
          </p:nvPr>
        </p:nvSpPr>
        <p:spPr>
          <a:xfrm>
            <a:off x="9654118" y="6599239"/>
            <a:ext cx="569383" cy="238125"/>
          </a:xfrm>
          <a:prstGeom prst="rect">
            <a:avLst/>
          </a:prstGeom>
        </p:spPr>
        <p:txBody>
          <a:bodyPr/>
          <a:lstStyle>
            <a:lvl1pPr algn="ctr">
              <a:spcBef>
                <a:spcPct val="25000"/>
              </a:spcBef>
              <a:buSzPct val="125000"/>
              <a:buFont typeface="Wingdings" pitchFamily="2" charset="2"/>
              <a:buNone/>
              <a:defRPr>
                <a:ea typeface="ＭＳ Ｐゴシック" pitchFamily="34" charset="-128"/>
              </a:defRPr>
            </a:lvl1pPr>
          </a:lstStyle>
          <a:p>
            <a:pPr>
              <a:defRPr/>
            </a:pPr>
            <a:fld id="{08618860-3153-46CC-A4A1-37526655B866}" type="slidenum">
              <a:rPr lang="en-GB"/>
              <a:pPr>
                <a:defRPr/>
              </a:pPr>
              <a:t>‹#›</a:t>
            </a:fld>
            <a:endParaRPr lang="en-GB"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1D8BD707-D9CF-40AE-B4C6-C98DA3205C09}" type="datetimeFigureOut">
              <a:rPr lang="en-US" smtClean="0"/>
              <a:pPr/>
              <a:t>8/31/2016</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9400" y="12700"/>
            <a:ext cx="11912600" cy="8397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11152" y="906463"/>
            <a:ext cx="11880849" cy="5422900"/>
          </a:xfrm>
        </p:spPr>
        <p:txBody>
          <a:bodyPr/>
          <a:lstStyle/>
          <a:p>
            <a:r>
              <a:rPr lang="en-US" smtClean="0"/>
              <a:t>Click icon to add table</a:t>
            </a:r>
            <a:endParaRPr lang="en-US"/>
          </a:p>
        </p:txBody>
      </p:sp>
    </p:spTree>
  </p:cSld>
  <p:clrMapOvr>
    <a:masterClrMapping/>
  </p:clrMapOvr>
  <p:transition spd="med">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Line 2"/>
          <p:cNvSpPr>
            <a:spLocks noChangeShapeType="1"/>
          </p:cNvSpPr>
          <p:nvPr/>
        </p:nvSpPr>
        <p:spPr bwMode="gray">
          <a:xfrm>
            <a:off x="0" y="6364288"/>
            <a:ext cx="12192000" cy="0"/>
          </a:xfrm>
          <a:prstGeom prst="line">
            <a:avLst/>
          </a:prstGeom>
          <a:noFill/>
          <a:ln w="19050">
            <a:solidFill>
              <a:schemeClr val="bg2"/>
            </a:solidFill>
            <a:round/>
            <a:headEnd/>
            <a:tailEnd/>
          </a:ln>
          <a:effectLst/>
        </p:spPr>
        <p:txBody>
          <a:bodyPr lIns="80167" tIns="40084" rIns="80167" bIns="40084" anchor="ctr"/>
          <a:lstStyle/>
          <a:p>
            <a:pPr>
              <a:defRPr/>
            </a:pPr>
            <a:endParaRPr lang="en-GB" sz="2400">
              <a:latin typeface="Arial" pitchFamily="34" charset="0"/>
            </a:endParaRPr>
          </a:p>
        </p:txBody>
      </p:sp>
      <p:sp>
        <p:nvSpPr>
          <p:cNvPr id="4" name="Rectangle 4"/>
          <p:cNvSpPr>
            <a:spLocks noChangeArrowheads="1"/>
          </p:cNvSpPr>
          <p:nvPr/>
        </p:nvSpPr>
        <p:spPr bwMode="invGray">
          <a:xfrm>
            <a:off x="9795933" y="6537326"/>
            <a:ext cx="349452" cy="265617"/>
          </a:xfrm>
          <a:prstGeom prst="rect">
            <a:avLst/>
          </a:prstGeom>
          <a:noFill/>
          <a:ln w="38100" algn="ctr">
            <a:noFill/>
            <a:miter lim="800000"/>
            <a:headEnd/>
            <a:tailEnd/>
          </a:ln>
          <a:effectLst/>
        </p:spPr>
        <p:txBody>
          <a:bodyPr wrap="none" lIns="80167" tIns="40084" rIns="80167" bIns="40084">
            <a:spAutoFit/>
          </a:bodyPr>
          <a:lstStyle/>
          <a:p>
            <a:pPr defTabSz="801688">
              <a:defRPr/>
            </a:pPr>
            <a:fld id="{907B36F5-0D9A-4D83-AE4B-C8B5FD6D4AF1}" type="slidenum">
              <a:rPr lang="en-GB" sz="1200">
                <a:solidFill>
                  <a:srgbClr val="FFFFFF"/>
                </a:solidFill>
                <a:latin typeface="Arial" pitchFamily="34" charset="0"/>
              </a:rPr>
              <a:pPr defTabSz="801688">
                <a:defRPr/>
              </a:pPr>
              <a:t>‹#›</a:t>
            </a:fld>
            <a:endParaRPr lang="en-GB" sz="1200">
              <a:solidFill>
                <a:srgbClr val="FFFFFF"/>
              </a:solidFill>
              <a:latin typeface="Arial" pitchFamily="34" charset="0"/>
            </a:endParaRPr>
          </a:p>
        </p:txBody>
      </p:sp>
      <p:sp>
        <p:nvSpPr>
          <p:cNvPr id="831491" name="Rectangle 3"/>
          <p:cNvSpPr>
            <a:spLocks noGrp="1" noChangeArrowheads="1"/>
          </p:cNvSpPr>
          <p:nvPr>
            <p:ph type="ctrTitle"/>
          </p:nvPr>
        </p:nvSpPr>
        <p:spPr bwMode="gray">
          <a:xfrm>
            <a:off x="1238252" y="2017714"/>
            <a:ext cx="9783233" cy="1411287"/>
          </a:xfrm>
          <a:solidFill>
            <a:schemeClr val="bg1"/>
          </a:solidFill>
        </p:spPr>
        <p:txBody>
          <a:bodyPr lIns="0" tIns="0" rIns="0" bIns="0" anchor="t"/>
          <a:lstStyle>
            <a:lvl1pPr algn="ctr">
              <a:defRPr sz="4600"/>
            </a:lvl1pPr>
          </a:lstStyle>
          <a:p>
            <a:r>
              <a:rPr lang="en-US" smtClean="0"/>
              <a:t>Click to edit Master title style</a:t>
            </a:r>
            <a:endParaRPr lang="en-GB"/>
          </a:p>
        </p:txBody>
      </p:sp>
      <p:sp>
        <p:nvSpPr>
          <p:cNvPr id="5" name="Text Box 7"/>
          <p:cNvSpPr txBox="1">
            <a:spLocks noChangeArrowheads="1"/>
          </p:cNvSpPr>
          <p:nvPr/>
        </p:nvSpPr>
        <p:spPr bwMode="invGray">
          <a:xfrm>
            <a:off x="406400" y="6400801"/>
            <a:ext cx="3048000" cy="430887"/>
          </a:xfrm>
          <a:prstGeom prst="rect">
            <a:avLst/>
          </a:prstGeom>
          <a:noFill/>
          <a:ln w="38100">
            <a:noFill/>
            <a:miter lim="800000"/>
            <a:headEnd/>
            <a:tailEnd/>
          </a:ln>
          <a:effectLst/>
        </p:spPr>
        <p:txBody>
          <a:bodyPr wrap="square" anchor="ctr">
            <a:spAutoFit/>
          </a:bodyPr>
          <a:lstStyle/>
          <a:p>
            <a:pPr algn="l" fontAlgn="base">
              <a:lnSpc>
                <a:spcPct val="100000"/>
              </a:lnSpc>
              <a:buClrTx/>
              <a:buSzTx/>
              <a:buFontTx/>
              <a:buNone/>
              <a:defRPr/>
            </a:pPr>
            <a:r>
              <a:rPr lang="en-GB" sz="1100" dirty="0" smtClean="0">
                <a:solidFill>
                  <a:schemeClr val="bg1"/>
                </a:solidFill>
                <a:latin typeface="Arial" pitchFamily="34" charset="0"/>
              </a:rPr>
              <a:t>ARM University</a:t>
            </a:r>
            <a:r>
              <a:rPr lang="en-GB" sz="1100" baseline="0" dirty="0" smtClean="0">
                <a:solidFill>
                  <a:schemeClr val="bg1"/>
                </a:solidFill>
                <a:latin typeface="Arial" pitchFamily="34" charset="0"/>
              </a:rPr>
              <a:t> Program</a:t>
            </a:r>
            <a:endParaRPr lang="en-GB" sz="1100" dirty="0" smtClean="0">
              <a:solidFill>
                <a:schemeClr val="bg1"/>
              </a:solidFill>
              <a:latin typeface="Arial" pitchFamily="34" charset="0"/>
            </a:endParaRPr>
          </a:p>
          <a:p>
            <a:pPr algn="l" fontAlgn="base">
              <a:lnSpc>
                <a:spcPct val="100000"/>
              </a:lnSpc>
              <a:buClrTx/>
              <a:buSzTx/>
              <a:buFontTx/>
              <a:buNone/>
              <a:defRPr/>
            </a:pPr>
            <a:r>
              <a:rPr lang="en-GB" sz="1100" dirty="0" smtClean="0">
                <a:solidFill>
                  <a:schemeClr val="bg1"/>
                </a:solidFill>
                <a:latin typeface="Arial" pitchFamily="34" charset="0"/>
                <a:cs typeface="Calibri"/>
              </a:rPr>
              <a:t>Copyright © ARM Ltd 2013</a:t>
            </a:r>
            <a:endParaRPr lang="en-GB" sz="1100" dirty="0">
              <a:solidFill>
                <a:schemeClr val="bg1"/>
              </a:solidFill>
              <a:latin typeface="Arial" pitchFamily="34" charset="0"/>
            </a:endParaRPr>
          </a:p>
        </p:txBody>
      </p:sp>
    </p:spTree>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11151" y="906463"/>
            <a:ext cx="5837767"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352117" y="906463"/>
            <a:ext cx="5839883"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pull dir="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pull dir="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3851" y="12701"/>
            <a:ext cx="2978149" cy="63166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79400" y="12701"/>
            <a:ext cx="8731251" cy="6316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9400" y="12700"/>
            <a:ext cx="11912600" cy="839788"/>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311151" y="906463"/>
            <a:ext cx="5837767"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352117" y="906463"/>
            <a:ext cx="5839883"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79400" y="12700"/>
            <a:ext cx="11912600" cy="839788"/>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311151" y="906463"/>
            <a:ext cx="5837767"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52117" y="906463"/>
            <a:ext cx="5839883"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pull dir="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77285" y="0"/>
            <a:ext cx="11914716" cy="83820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311152" y="906463"/>
            <a:ext cx="11880849" cy="5473700"/>
          </a:xfrm>
        </p:spPr>
        <p:txBody>
          <a:bodyPr/>
          <a:lstStyle/>
          <a:p>
            <a:pPr lvl="0"/>
            <a:r>
              <a:rPr lang="en-US" noProof="0" smtClean="0"/>
              <a:t>Click icon to add chart</a:t>
            </a:r>
            <a:endParaRPr lang="en-GB" noProof="0" dirty="0"/>
          </a:p>
        </p:txBody>
      </p:sp>
      <p:sp>
        <p:nvSpPr>
          <p:cNvPr id="4" name="Rectangle 6"/>
          <p:cNvSpPr>
            <a:spLocks noGrp="1" noChangeArrowheads="1"/>
          </p:cNvSpPr>
          <p:nvPr>
            <p:ph type="sldNum" sz="quarter" idx="10"/>
          </p:nvPr>
        </p:nvSpPr>
        <p:spPr>
          <a:xfrm>
            <a:off x="9654118" y="6599239"/>
            <a:ext cx="569383" cy="238125"/>
          </a:xfrm>
          <a:prstGeom prst="rect">
            <a:avLst/>
          </a:prstGeom>
        </p:spPr>
        <p:txBody>
          <a:bodyPr/>
          <a:lstStyle>
            <a:lvl1pPr algn="ctr">
              <a:spcBef>
                <a:spcPct val="25000"/>
              </a:spcBef>
              <a:buSzPct val="125000"/>
              <a:buFont typeface="Wingdings" pitchFamily="2" charset="2"/>
              <a:buNone/>
              <a:defRPr>
                <a:ea typeface="ＭＳ Ｐゴシック" pitchFamily="34" charset="-128"/>
              </a:defRPr>
            </a:lvl1pPr>
          </a:lstStyle>
          <a:p>
            <a:pPr>
              <a:defRPr/>
            </a:pPr>
            <a:fld id="{08618860-3153-46CC-A4A1-37526655B866}" type="slidenum">
              <a:rPr lang="en-GB" smtClean="0"/>
              <a:pPr>
                <a:defRPr/>
              </a:pPr>
              <a:t>‹#›</a:t>
            </a:fld>
            <a:endParaRPr lang="en-GB" dirty="0"/>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1D8BD707-D9CF-40AE-B4C6-C98DA3205C09}" type="datetimeFigureOut">
              <a:rPr lang="en-US" smtClean="0"/>
              <a:pPr/>
              <a:t>8/31/2016</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9400" y="12700"/>
            <a:ext cx="11912600" cy="8397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11152" y="906463"/>
            <a:ext cx="11880849" cy="5422900"/>
          </a:xfrm>
        </p:spPr>
        <p:txBody>
          <a:bodyPr/>
          <a:lstStyle/>
          <a:p>
            <a:r>
              <a:rPr lang="en-US" smtClean="0"/>
              <a:t>Click icon to add table</a:t>
            </a:r>
            <a:endParaRPr lang="en-US"/>
          </a:p>
        </p:txBody>
      </p:sp>
    </p:spTree>
  </p:cSld>
  <p:clrMapOvr>
    <a:masterClrMapping/>
  </p:clrMapOvr>
  <p:transition spd="med">
    <p:pull dir="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0639" y="6495780"/>
            <a:ext cx="3735768" cy="226497"/>
          </a:xfrm>
          <a:prstGeom prst="rect">
            <a:avLst/>
          </a:prstGeom>
        </p:spPr>
      </p:pic>
      <p:sp>
        <p:nvSpPr>
          <p:cNvPr id="5" name="Title 4"/>
          <p:cNvSpPr>
            <a:spLocks noGrp="1"/>
          </p:cNvSpPr>
          <p:nvPr>
            <p:ph type="ctrTitle" hasCustomPrompt="1"/>
          </p:nvPr>
        </p:nvSpPr>
        <p:spPr>
          <a:xfrm>
            <a:off x="900235" y="1440000"/>
            <a:ext cx="11040000" cy="1920000"/>
          </a:xfrm>
        </p:spPr>
        <p:txBody>
          <a:bodyPr lIns="0" tIns="0" rIns="0" bIns="0">
            <a:normAutofit/>
          </a:bodyPr>
          <a:lstStyle>
            <a:lvl1pPr algn="r">
              <a:defRPr sz="3601" b="0">
                <a:solidFill>
                  <a:schemeClr val="accent1"/>
                </a:solidFill>
                <a:effectLst/>
              </a:defRPr>
            </a:lvl1pPr>
          </a:lstStyle>
          <a:p>
            <a:r>
              <a:rPr kumimoji="0" lang="en-GB" dirty="0" smtClean="0"/>
              <a:t>Click to Edit Title</a:t>
            </a:r>
            <a:endParaRPr kumimoji="0" lang="en-US" dirty="0"/>
          </a:p>
        </p:txBody>
      </p:sp>
      <p:sp>
        <p:nvSpPr>
          <p:cNvPr id="20" name="Subtitle 19"/>
          <p:cNvSpPr>
            <a:spLocks noGrp="1"/>
          </p:cNvSpPr>
          <p:nvPr>
            <p:ph type="subTitle" idx="1" hasCustomPrompt="1"/>
          </p:nvPr>
        </p:nvSpPr>
        <p:spPr>
          <a:xfrm>
            <a:off x="900235" y="3600000"/>
            <a:ext cx="11040000" cy="960000"/>
          </a:xfrm>
        </p:spPr>
        <p:txBody>
          <a:bodyPr lIns="0" tIns="0" rIns="0"/>
          <a:lstStyle>
            <a:lvl1pPr marL="27443" indent="0" algn="r">
              <a:spcBef>
                <a:spcPts val="0"/>
              </a:spcBef>
              <a:buNone/>
              <a:defRPr sz="2401">
                <a:solidFill>
                  <a:schemeClr val="tx1"/>
                </a:solidFill>
              </a:defRPr>
            </a:lvl1pPr>
            <a:lvl2pPr marL="343037" indent="0" algn="ctr">
              <a:buNone/>
            </a:lvl2pPr>
            <a:lvl3pPr marL="686074" indent="0" algn="ctr">
              <a:buNone/>
            </a:lvl3pPr>
            <a:lvl4pPr marL="1029111" indent="0" algn="ctr">
              <a:buNone/>
            </a:lvl4pPr>
            <a:lvl5pPr marL="1372149" indent="0" algn="ctr">
              <a:buNone/>
            </a:lvl5pPr>
            <a:lvl6pPr marL="1715186" indent="0" algn="ctr">
              <a:buNone/>
            </a:lvl6pPr>
            <a:lvl7pPr marL="2058223" indent="0" algn="ctr">
              <a:buNone/>
            </a:lvl7pPr>
            <a:lvl8pPr marL="2401260" indent="0" algn="ctr">
              <a:buNone/>
            </a:lvl8pPr>
            <a:lvl9pPr marL="2744297" indent="0" algn="ctr">
              <a:buNone/>
            </a:lvl9pPr>
          </a:lstStyle>
          <a:p>
            <a:r>
              <a:rPr kumimoji="0" lang="en-GB" dirty="0" smtClean="0"/>
              <a:t>Click to edit subtitle</a:t>
            </a:r>
            <a:endParaRPr kumimoji="0" lang="en-US" dirty="0"/>
          </a:p>
        </p:txBody>
      </p:sp>
    </p:spTree>
    <p:extLst>
      <p:ext uri="{BB962C8B-B14F-4D97-AF65-F5344CB8AC3E}">
        <p14:creationId xmlns:p14="http://schemas.microsoft.com/office/powerpoint/2010/main" val="165471279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11158659"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4" name="TextBox 13"/>
          <p:cNvSpPr txBox="1"/>
          <p:nvPr/>
        </p:nvSpPr>
        <p:spPr>
          <a:xfrm>
            <a:off x="302458" y="1197429"/>
            <a:ext cx="914639" cy="914400"/>
          </a:xfrm>
          <a:prstGeom prst="rect">
            <a:avLst/>
          </a:prstGeom>
        </p:spPr>
        <p:txBody>
          <a:bodyPr vert="horz" wrap="none" lIns="0" tIns="0" rIns="0" bIns="0" rtlCol="0" anchor="t">
            <a:normAutofit/>
          </a:bodyPr>
          <a:lstStyle/>
          <a:p>
            <a:endParaRPr lang="en-US" sz="1801" dirty="0" smtClean="0"/>
          </a:p>
        </p:txBody>
      </p:sp>
    </p:spTree>
    <p:extLst>
      <p:ext uri="{BB962C8B-B14F-4D97-AF65-F5344CB8AC3E}">
        <p14:creationId xmlns:p14="http://schemas.microsoft.com/office/powerpoint/2010/main" val="138719934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80001" y="1440000"/>
            <a:ext cx="5275712"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7782" y="1440000"/>
            <a:ext cx="5562551"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Tree>
    <p:extLst>
      <p:ext uri="{BB962C8B-B14F-4D97-AF65-F5344CB8AC3E}">
        <p14:creationId xmlns:p14="http://schemas.microsoft.com/office/powerpoint/2010/main" val="39518437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5275712"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7782" y="1440000"/>
            <a:ext cx="5562551"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740" y="920442"/>
            <a:ext cx="11162907" cy="396000"/>
          </a:xfrm>
        </p:spPr>
        <p:txBody>
          <a:bodyPr/>
          <a:lstStyle>
            <a:lvl1pPr marL="0" indent="0">
              <a:buNone/>
              <a:defRPr sz="1801">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458" y="1197429"/>
            <a:ext cx="914639" cy="914400"/>
          </a:xfrm>
          <a:prstGeom prst="rect">
            <a:avLst/>
          </a:prstGeom>
        </p:spPr>
        <p:txBody>
          <a:bodyPr vert="horz" wrap="none" lIns="0" tIns="0" rIns="0" bIns="0" rtlCol="0" anchor="t">
            <a:normAutofit/>
          </a:bodyPr>
          <a:lstStyle/>
          <a:p>
            <a:endParaRPr lang="en-US" sz="1801" dirty="0" smtClean="0"/>
          </a:p>
        </p:txBody>
      </p:sp>
    </p:spTree>
    <p:extLst>
      <p:ext uri="{BB962C8B-B14F-4D97-AF65-F5344CB8AC3E}">
        <p14:creationId xmlns:p14="http://schemas.microsoft.com/office/powerpoint/2010/main" val="34641919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11158659"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740" y="920442"/>
            <a:ext cx="11162907" cy="396000"/>
          </a:xfrm>
        </p:spPr>
        <p:txBody>
          <a:bodyPr/>
          <a:lstStyle>
            <a:lvl1pPr marL="0" indent="0">
              <a:buNone/>
              <a:defRPr sz="1801">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458" y="1197429"/>
            <a:ext cx="914639" cy="914400"/>
          </a:xfrm>
          <a:prstGeom prst="rect">
            <a:avLst/>
          </a:prstGeom>
        </p:spPr>
        <p:txBody>
          <a:bodyPr vert="horz" wrap="none" lIns="0" tIns="0" rIns="0" bIns="0" rtlCol="0" anchor="t">
            <a:normAutofit/>
          </a:bodyPr>
          <a:lstStyle/>
          <a:p>
            <a:endParaRPr lang="en-US" sz="1801" dirty="0" smtClean="0"/>
          </a:p>
        </p:txBody>
      </p:sp>
    </p:spTree>
    <p:extLst>
      <p:ext uri="{BB962C8B-B14F-4D97-AF65-F5344CB8AC3E}">
        <p14:creationId xmlns:p14="http://schemas.microsoft.com/office/powerpoint/2010/main" val="44975860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80002" y="1440000"/>
            <a:ext cx="11160332"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7" name="Rectangle 6"/>
          <p:cNvSpPr/>
          <p:nvPr/>
        </p:nvSpPr>
        <p:spPr bwMode="auto">
          <a:xfrm>
            <a:off x="0" y="1524004"/>
            <a:ext cx="12192000"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smtClean="0">
              <a:ln>
                <a:noFill/>
              </a:ln>
              <a:solidFill>
                <a:srgbClr val="000000"/>
              </a:solidFill>
              <a:effectLst/>
              <a:latin typeface="Arial" charset="0"/>
              <a:ea typeface="MS PGothic" pitchFamily="34" charset="-128"/>
            </a:endParaRPr>
          </a:p>
        </p:txBody>
      </p:sp>
      <p:sp>
        <p:nvSpPr>
          <p:cNvPr id="8" name="Rectangle 7"/>
          <p:cNvSpPr/>
          <p:nvPr/>
        </p:nvSpPr>
        <p:spPr bwMode="auto">
          <a:xfrm>
            <a:off x="3989325" y="1023286"/>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r>
              <a:rPr kumimoji="0" lang="en-US" sz="750" b="1" i="0" u="none" strike="noStrike" cap="none" normalizeH="0" baseline="0" dirty="0" smtClean="0">
                <a:ln>
                  <a:noFill/>
                </a:ln>
                <a:solidFill>
                  <a:srgbClr val="FFFFFF"/>
                </a:solidFill>
                <a:effectLst/>
                <a:latin typeface="Arial" charset="0"/>
                <a:ea typeface="MS PGothic" pitchFamily="34" charset="-128"/>
              </a:rPr>
              <a:t>Approximate</a:t>
            </a:r>
            <a:r>
              <a:rPr kumimoji="0" lang="en-US" sz="750" b="1" i="0" u="none" strike="noStrike" cap="none" normalizeH="0" dirty="0" smtClean="0">
                <a:ln>
                  <a:noFill/>
                </a:ln>
                <a:solidFill>
                  <a:srgbClr val="FFFFFF"/>
                </a:solidFill>
                <a:effectLst/>
                <a:latin typeface="Arial" charset="0"/>
                <a:ea typeface="MS PGothic" pitchFamily="34" charset="-128"/>
              </a:rPr>
              <a:t> clearance</a:t>
            </a:r>
            <a:endParaRPr kumimoji="0" lang="en-US" sz="750" b="1" i="0" u="none" strike="noStrike" cap="none" normalizeH="0" baseline="0" dirty="0" smtClean="0">
              <a:ln>
                <a:noFill/>
              </a:ln>
              <a:solidFill>
                <a:srgbClr val="FFFFFF"/>
              </a:solidFill>
              <a:effectLst/>
              <a:latin typeface="Arial" charset="0"/>
              <a:ea typeface="MS PGothic" pitchFamily="34" charset="-128"/>
            </a:endParaRPr>
          </a:p>
        </p:txBody>
      </p:sp>
      <p:sp>
        <p:nvSpPr>
          <p:cNvPr id="9" name="Rectangle 8"/>
          <p:cNvSpPr/>
          <p:nvPr/>
        </p:nvSpPr>
        <p:spPr bwMode="auto">
          <a:xfrm>
            <a:off x="3989325" y="6105411"/>
            <a:ext cx="4083712"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algn="ctr" defTabSz="686074" fontAlgn="base">
              <a:spcBef>
                <a:spcPct val="0"/>
              </a:spcBef>
              <a:spcAft>
                <a:spcPct val="0"/>
              </a:spcAft>
            </a:pPr>
            <a:r>
              <a:rPr lang="en-US" sz="750" b="1" dirty="0" smtClean="0">
                <a:solidFill>
                  <a:srgbClr val="FFFFFF"/>
                </a:solidFill>
                <a:latin typeface="Arial" charset="0"/>
                <a:ea typeface="MS PGothic" pitchFamily="34" charset="-128"/>
              </a:rPr>
              <a:t>Approximate clearance</a:t>
            </a:r>
          </a:p>
        </p:txBody>
      </p:sp>
      <p:sp>
        <p:nvSpPr>
          <p:cNvPr id="11" name="Rectangle 10"/>
          <p:cNvSpPr/>
          <p:nvPr/>
        </p:nvSpPr>
        <p:spPr bwMode="auto">
          <a:xfrm>
            <a:off x="3989325" y="835138"/>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r>
              <a:rPr kumimoji="0" lang="en-US" sz="750" b="1" i="0" u="none" strike="noStrike" cap="none" normalizeH="0" baseline="0" dirty="0" smtClean="0">
                <a:ln>
                  <a:noFill/>
                </a:ln>
                <a:solidFill>
                  <a:srgbClr val="FFFFFF"/>
                </a:solidFill>
                <a:effectLst/>
                <a:latin typeface="Arial" charset="0"/>
                <a:ea typeface="MS PGothic" pitchFamily="34" charset="-128"/>
              </a:rPr>
              <a:t>Approximate</a:t>
            </a:r>
            <a:r>
              <a:rPr kumimoji="0" lang="en-US" sz="750" b="1" i="0" u="none" strike="noStrike" cap="none" normalizeH="0" dirty="0" smtClean="0">
                <a:ln>
                  <a:noFill/>
                </a:ln>
                <a:solidFill>
                  <a:srgbClr val="FFFFFF"/>
                </a:solidFill>
                <a:effectLst/>
                <a:latin typeface="Arial" charset="0"/>
                <a:ea typeface="MS PGothic" pitchFamily="34" charset="-128"/>
              </a:rPr>
              <a:t> clearance</a:t>
            </a:r>
            <a:endParaRPr kumimoji="0" lang="en-US" sz="750" b="1" i="0" u="none" strike="noStrike" cap="none" normalizeH="0" baseline="0" dirty="0" smtClean="0">
              <a:ln>
                <a:noFill/>
              </a:ln>
              <a:solidFill>
                <a:srgbClr val="FFFFFF"/>
              </a:solidFill>
              <a:effectLst/>
              <a:latin typeface="Arial" charset="0"/>
              <a:ea typeface="MS PGothic" pitchFamily="34" charset="-128"/>
            </a:endParaRPr>
          </a:p>
        </p:txBody>
      </p:sp>
      <p:sp>
        <p:nvSpPr>
          <p:cNvPr id="12" name="Rectangle 11"/>
          <p:cNvSpPr/>
          <p:nvPr/>
        </p:nvSpPr>
        <p:spPr bwMode="auto">
          <a:xfrm>
            <a:off x="3989325" y="6153731"/>
            <a:ext cx="4083712"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algn="ctr" defTabSz="686074" fontAlgn="base">
              <a:spcBef>
                <a:spcPct val="0"/>
              </a:spcBef>
              <a:spcAft>
                <a:spcPct val="0"/>
              </a:spcAft>
            </a:pPr>
            <a:r>
              <a:rPr lang="en-US" sz="750" b="1" dirty="0" smtClean="0">
                <a:solidFill>
                  <a:srgbClr val="FFFFFF"/>
                </a:solidFill>
                <a:latin typeface="Arial" charset="0"/>
                <a:ea typeface="MS PGothic" pitchFamily="34" charset="-128"/>
              </a:rPr>
              <a:t>Approximate clearance</a:t>
            </a:r>
          </a:p>
        </p:txBody>
      </p:sp>
    </p:spTree>
    <p:extLst>
      <p:ext uri="{BB962C8B-B14F-4D97-AF65-F5344CB8AC3E}">
        <p14:creationId xmlns:p14="http://schemas.microsoft.com/office/powerpoint/2010/main" val="129502490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5" name="Rectangle 4"/>
          <p:cNvSpPr/>
          <p:nvPr/>
        </p:nvSpPr>
        <p:spPr bwMode="auto">
          <a:xfrm>
            <a:off x="0" y="1524004"/>
            <a:ext cx="12192000"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smtClean="0">
              <a:ln>
                <a:noFill/>
              </a:ln>
              <a:solidFill>
                <a:srgbClr val="000000"/>
              </a:solidFill>
              <a:effectLst/>
              <a:latin typeface="Arial" charset="0"/>
              <a:ea typeface="MS PGothic" pitchFamily="34" charset="-128"/>
            </a:endParaRPr>
          </a:p>
        </p:txBody>
      </p:sp>
      <p:sp>
        <p:nvSpPr>
          <p:cNvPr id="6" name="Rectangle 5"/>
          <p:cNvSpPr/>
          <p:nvPr/>
        </p:nvSpPr>
        <p:spPr bwMode="auto">
          <a:xfrm>
            <a:off x="3989325" y="1023286"/>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r>
              <a:rPr kumimoji="0" lang="en-US" sz="750" b="1" i="0" u="none" strike="noStrike" cap="none" normalizeH="0" baseline="0" dirty="0" smtClean="0">
                <a:ln>
                  <a:noFill/>
                </a:ln>
                <a:solidFill>
                  <a:srgbClr val="FFFFFF"/>
                </a:solidFill>
                <a:effectLst/>
                <a:latin typeface="Arial" charset="0"/>
                <a:ea typeface="MS PGothic" pitchFamily="34" charset="-128"/>
              </a:rPr>
              <a:t>Approximate</a:t>
            </a:r>
            <a:r>
              <a:rPr kumimoji="0" lang="en-US" sz="750" b="1" i="0" u="none" strike="noStrike" cap="none" normalizeH="0" dirty="0" smtClean="0">
                <a:ln>
                  <a:noFill/>
                </a:ln>
                <a:solidFill>
                  <a:srgbClr val="FFFFFF"/>
                </a:solidFill>
                <a:effectLst/>
                <a:latin typeface="Arial" charset="0"/>
                <a:ea typeface="MS PGothic" pitchFamily="34" charset="-128"/>
              </a:rPr>
              <a:t> clearance</a:t>
            </a:r>
            <a:endParaRPr kumimoji="0" lang="en-US" sz="750" b="1" i="0" u="none" strike="noStrike" cap="none" normalizeH="0" baseline="0" dirty="0" smtClean="0">
              <a:ln>
                <a:noFill/>
              </a:ln>
              <a:solidFill>
                <a:srgbClr val="FFFFFF"/>
              </a:solidFill>
              <a:effectLst/>
              <a:latin typeface="Arial" charset="0"/>
              <a:ea typeface="MS PGothic" pitchFamily="34" charset="-128"/>
            </a:endParaRPr>
          </a:p>
        </p:txBody>
      </p:sp>
      <p:sp>
        <p:nvSpPr>
          <p:cNvPr id="7" name="Rectangle 6"/>
          <p:cNvSpPr/>
          <p:nvPr/>
        </p:nvSpPr>
        <p:spPr bwMode="auto">
          <a:xfrm>
            <a:off x="3989325" y="6105411"/>
            <a:ext cx="4083712"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algn="ctr" defTabSz="686074" fontAlgn="base">
              <a:spcBef>
                <a:spcPct val="0"/>
              </a:spcBef>
              <a:spcAft>
                <a:spcPct val="0"/>
              </a:spcAft>
            </a:pPr>
            <a:r>
              <a:rPr lang="en-US" sz="750" b="1" dirty="0" smtClean="0">
                <a:solidFill>
                  <a:srgbClr val="FFFFFF"/>
                </a:solidFill>
                <a:latin typeface="Arial" charset="0"/>
                <a:ea typeface="MS PGothic" pitchFamily="34" charset="-128"/>
              </a:rPr>
              <a:t>Approximate clearance</a:t>
            </a:r>
          </a:p>
        </p:txBody>
      </p:sp>
      <p:cxnSp>
        <p:nvCxnSpPr>
          <p:cNvPr id="11" name="Straight Connector 10"/>
          <p:cNvCxnSpPr/>
          <p:nvPr/>
        </p:nvCxnSpPr>
        <p:spPr>
          <a:xfrm>
            <a:off x="606730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80001" y="1440000"/>
            <a:ext cx="5275712"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3" name="Content Placeholder 3"/>
          <p:cNvSpPr>
            <a:spLocks noGrp="1"/>
          </p:cNvSpPr>
          <p:nvPr>
            <p:ph sz="half" idx="2" hasCustomPrompt="1"/>
          </p:nvPr>
        </p:nvSpPr>
        <p:spPr>
          <a:xfrm>
            <a:off x="6078383" y="1440000"/>
            <a:ext cx="5561948"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0" name="Rectangle 9"/>
          <p:cNvSpPr/>
          <p:nvPr/>
        </p:nvSpPr>
        <p:spPr bwMode="auto">
          <a:xfrm>
            <a:off x="3989325" y="835138"/>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r>
              <a:rPr kumimoji="0" lang="en-US" sz="750" b="1" i="0" u="none" strike="noStrike" cap="none" normalizeH="0" baseline="0" dirty="0" smtClean="0">
                <a:ln>
                  <a:noFill/>
                </a:ln>
                <a:solidFill>
                  <a:srgbClr val="FFFFFF"/>
                </a:solidFill>
                <a:effectLst/>
                <a:latin typeface="Arial" charset="0"/>
                <a:ea typeface="MS PGothic" pitchFamily="34" charset="-128"/>
              </a:rPr>
              <a:t>Approximate</a:t>
            </a:r>
            <a:r>
              <a:rPr kumimoji="0" lang="en-US" sz="750" b="1" i="0" u="none" strike="noStrike" cap="none" normalizeH="0" dirty="0" smtClean="0">
                <a:ln>
                  <a:noFill/>
                </a:ln>
                <a:solidFill>
                  <a:srgbClr val="FFFFFF"/>
                </a:solidFill>
                <a:effectLst/>
                <a:latin typeface="Arial" charset="0"/>
                <a:ea typeface="MS PGothic" pitchFamily="34" charset="-128"/>
              </a:rPr>
              <a:t> clearance</a:t>
            </a:r>
            <a:endParaRPr kumimoji="0" lang="en-US" sz="750" b="1" i="0" u="none" strike="noStrike" cap="none" normalizeH="0" baseline="0" dirty="0" smtClean="0">
              <a:ln>
                <a:noFill/>
              </a:ln>
              <a:solidFill>
                <a:srgbClr val="FFFFFF"/>
              </a:solidFill>
              <a:effectLst/>
              <a:latin typeface="Arial" charset="0"/>
              <a:ea typeface="MS PGothic" pitchFamily="34" charset="-128"/>
            </a:endParaRPr>
          </a:p>
        </p:txBody>
      </p:sp>
      <p:sp>
        <p:nvSpPr>
          <p:cNvPr id="14" name="Rectangle 13"/>
          <p:cNvSpPr/>
          <p:nvPr/>
        </p:nvSpPr>
        <p:spPr bwMode="auto">
          <a:xfrm>
            <a:off x="3989325" y="6153731"/>
            <a:ext cx="4083712"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algn="ctr" defTabSz="686074" fontAlgn="base">
              <a:spcBef>
                <a:spcPct val="0"/>
              </a:spcBef>
              <a:spcAft>
                <a:spcPct val="0"/>
              </a:spcAft>
            </a:pPr>
            <a:r>
              <a:rPr lang="en-US" sz="750" b="1" dirty="0" smtClean="0">
                <a:solidFill>
                  <a:srgbClr val="FFFFFF"/>
                </a:solidFill>
                <a:latin typeface="Arial" charset="0"/>
                <a:ea typeface="MS PGothic" pitchFamily="34" charset="-128"/>
              </a:rPr>
              <a:t>Approximate clearance</a:t>
            </a:r>
          </a:p>
        </p:txBody>
      </p:sp>
      <p:cxnSp>
        <p:nvCxnSpPr>
          <p:cNvPr id="15" name="Straight Connector 14"/>
          <p:cNvCxnSpPr/>
          <p:nvPr/>
        </p:nvCxnSpPr>
        <p:spPr>
          <a:xfrm>
            <a:off x="468785"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6730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59607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11151" y="906463"/>
            <a:ext cx="5837767"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352117" y="906463"/>
            <a:ext cx="5839883"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235" y="2796216"/>
            <a:ext cx="11040000" cy="1013625"/>
          </a:xfrm>
        </p:spPr>
        <p:txBody>
          <a:bodyPr lIns="0" tIns="0" rIns="0" bIns="0">
            <a:normAutofit/>
          </a:bodyPr>
          <a:lstStyle>
            <a:lvl1pPr algn="r">
              <a:defRPr sz="3601" b="0">
                <a:solidFill>
                  <a:schemeClr val="accent1"/>
                </a:solidFill>
                <a:effectLst/>
              </a:defRPr>
            </a:lvl1pPr>
          </a:lstStyle>
          <a:p>
            <a:r>
              <a:rPr kumimoji="0" lang="en-GB" dirty="0" smtClean="0"/>
              <a:t>Click to Edit Title</a:t>
            </a:r>
            <a:endParaRPr kumimoji="0" lang="en-US" dirty="0"/>
          </a:p>
        </p:txBody>
      </p:sp>
    </p:spTree>
    <p:extLst>
      <p:ext uri="{BB962C8B-B14F-4D97-AF65-F5344CB8AC3E}">
        <p14:creationId xmlns:p14="http://schemas.microsoft.com/office/powerpoint/2010/main" val="402289704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5389" y="2540004"/>
            <a:ext cx="9278624" cy="1479663"/>
          </a:xfrm>
        </p:spPr>
        <p:txBody>
          <a:bodyPr lIns="0" tIns="0" rIns="0" bIns="0">
            <a:noAutofit/>
          </a:bodyPr>
          <a:lstStyle>
            <a:lvl1pPr algn="l">
              <a:defRPr sz="2401" b="0" baseline="0">
                <a:solidFill>
                  <a:schemeClr val="accent1"/>
                </a:solidFill>
                <a:effectLst/>
              </a:defRPr>
            </a:lvl1pPr>
          </a:lstStyle>
          <a:p>
            <a:r>
              <a:rPr kumimoji="0" lang="en-GB" dirty="0" smtClean="0"/>
              <a:t>Type or insert a quote into this box ensuring each line of text is as equal as possible.  There are three line to fill so please edit as required.  Character count </a:t>
            </a:r>
            <a:r>
              <a:rPr kumimoji="0" lang="en-GB" dirty="0" err="1" smtClean="0"/>
              <a:t>approx</a:t>
            </a:r>
            <a:r>
              <a:rPr kumimoji="0" lang="en-GB" dirty="0" smtClean="0"/>
              <a:t> 160</a:t>
            </a:r>
            <a:endParaRPr kumimoji="0" lang="en-US" dirty="0"/>
          </a:p>
        </p:txBody>
      </p:sp>
      <p:sp>
        <p:nvSpPr>
          <p:cNvPr id="12" name="TextBox 11"/>
          <p:cNvSpPr txBox="1"/>
          <p:nvPr/>
        </p:nvSpPr>
        <p:spPr>
          <a:xfrm>
            <a:off x="3359418" y="4515556"/>
            <a:ext cx="914639" cy="914400"/>
          </a:xfrm>
          <a:prstGeom prst="rect">
            <a:avLst/>
          </a:prstGeom>
        </p:spPr>
        <p:txBody>
          <a:bodyPr vert="horz" wrap="none" lIns="0" tIns="0" rIns="0" bIns="0" rtlCol="0" anchor="t">
            <a:normAutofit/>
          </a:bodyPr>
          <a:lstStyle/>
          <a:p>
            <a:endParaRPr lang="en-US" sz="1801" dirty="0" smtClean="0"/>
          </a:p>
        </p:txBody>
      </p:sp>
      <p:sp>
        <p:nvSpPr>
          <p:cNvPr id="14" name="Text Placeholder 13"/>
          <p:cNvSpPr>
            <a:spLocks noGrp="1"/>
          </p:cNvSpPr>
          <p:nvPr>
            <p:ph type="body" sz="quarter" idx="11" hasCustomPrompt="1"/>
          </p:nvPr>
        </p:nvSpPr>
        <p:spPr>
          <a:xfrm>
            <a:off x="6182456" y="4524562"/>
            <a:ext cx="4712219" cy="546041"/>
          </a:xfrm>
        </p:spPr>
        <p:txBody>
          <a:bodyPr/>
          <a:lstStyle>
            <a:lvl1pPr marL="0" indent="0" algn="r">
              <a:buNone/>
              <a:defRPr sz="900">
                <a:solidFill>
                  <a:srgbClr val="7F7F7F"/>
                </a:solidFill>
              </a:defRPr>
            </a:lvl1pPr>
            <a:lvl2pPr marL="403783" indent="0">
              <a:buNone/>
              <a:defRPr sz="900">
                <a:solidFill>
                  <a:srgbClr val="7F7F7F"/>
                </a:solidFill>
              </a:defRPr>
            </a:lvl2pPr>
            <a:lvl3pPr marL="403783" indent="0">
              <a:buNone/>
              <a:defRPr sz="900">
                <a:solidFill>
                  <a:srgbClr val="7F7F7F"/>
                </a:solidFill>
              </a:defRPr>
            </a:lvl3pPr>
            <a:lvl4pPr marL="403783" indent="0">
              <a:buNone/>
              <a:defRPr sz="900">
                <a:solidFill>
                  <a:srgbClr val="7F7F7F"/>
                </a:solidFill>
              </a:defRPr>
            </a:lvl4pPr>
            <a:lvl5pPr marL="403783" indent="0">
              <a:buNone/>
              <a:defRPr sz="900">
                <a:solidFill>
                  <a:srgbClr val="7F7F7F"/>
                </a:solidFill>
              </a:defRPr>
            </a:lvl5pPr>
          </a:lstStyle>
          <a:p>
            <a:pPr lvl="0"/>
            <a:r>
              <a:rPr lang="en-GB" dirty="0" smtClean="0"/>
              <a:t>Type acknowledgement or source of statement</a:t>
            </a:r>
            <a:endParaRPr lang="en-US" dirty="0"/>
          </a:p>
        </p:txBody>
      </p:sp>
    </p:spTree>
    <p:extLst>
      <p:ext uri="{BB962C8B-B14F-4D97-AF65-F5344CB8AC3E}">
        <p14:creationId xmlns:p14="http://schemas.microsoft.com/office/powerpoint/2010/main" val="358320119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438953"/>
      </p:ext>
    </p:extLst>
  </p:cSld>
  <p:clrMapOvr>
    <a:masterClrMapping/>
  </p:clrMapOvr>
  <p:transition>
    <p:pull dir="ru"/>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02784602"/>
      </p:ext>
    </p:extLst>
  </p:cSld>
  <p:clrMapOvr>
    <a:masterClrMapping/>
  </p:clrMapOvr>
  <p:transition>
    <p:pull dir="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46155343"/>
      </p:ext>
    </p:extLst>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2.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3.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5.png"/><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279400" y="12700"/>
            <a:ext cx="11912600" cy="839788"/>
          </a:xfrm>
          <a:prstGeom prst="rect">
            <a:avLst/>
          </a:prstGeom>
          <a:noFill/>
          <a:ln w="9525">
            <a:noFill/>
            <a:miter lim="800000"/>
            <a:headEnd/>
            <a:tailEnd/>
          </a:ln>
        </p:spPr>
        <p:txBody>
          <a:bodyPr vert="horz" wrap="square" lIns="80151" tIns="40076" rIns="80151" bIns="40076" numCol="1" anchor="ctr" anchorCtr="0" compatLnSpc="1">
            <a:prstTxWarp prst="textNoShape">
              <a:avLst/>
            </a:prstTxWarp>
          </a:bodyPr>
          <a:lstStyle/>
          <a:p>
            <a:pPr lvl="0"/>
            <a:r>
              <a:rPr lang="en-US" smtClean="0"/>
              <a:t>Click to edit Master title style</a:t>
            </a:r>
            <a:endParaRPr lang="en-GB" dirty="0" smtClean="0"/>
          </a:p>
        </p:txBody>
      </p:sp>
      <p:sp>
        <p:nvSpPr>
          <p:cNvPr id="4099" name="Rectangle 3"/>
          <p:cNvSpPr>
            <a:spLocks noGrp="1" noChangeArrowheads="1"/>
          </p:cNvSpPr>
          <p:nvPr>
            <p:ph type="body" idx="1"/>
          </p:nvPr>
        </p:nvSpPr>
        <p:spPr bwMode="auto">
          <a:xfrm>
            <a:off x="311152" y="906463"/>
            <a:ext cx="11880849" cy="5422900"/>
          </a:xfrm>
          <a:prstGeom prst="rect">
            <a:avLst/>
          </a:prstGeom>
          <a:noFill/>
          <a:ln w="9525">
            <a:noFill/>
            <a:miter lim="800000"/>
            <a:headEnd/>
            <a:tailEnd/>
          </a:ln>
        </p:spPr>
        <p:txBody>
          <a:bodyPr vert="horz" wrap="square" lIns="80151" tIns="40076" rIns="80151" bIns="40076" numCol="1" anchor="t" anchorCtr="0" compatLnSpc="1">
            <a:prstTxWarp prst="textNoShape">
              <a:avLst/>
            </a:prstTxWarp>
          </a:bodyPr>
          <a:lstStyle/>
          <a:p>
            <a:pPr lvl="0"/>
            <a:r>
              <a:rPr lang="en-GB" dirty="0" smtClean="0"/>
              <a:t>Click to edit Master text styles</a:t>
            </a:r>
          </a:p>
          <a:p>
            <a:pPr lvl="1"/>
            <a:r>
              <a:rPr lang="en-GB" dirty="0" smtClean="0"/>
              <a:t>Second</a:t>
            </a:r>
          </a:p>
          <a:p>
            <a:pPr lvl="2"/>
            <a:r>
              <a:rPr lang="en-GB" dirty="0" smtClean="0"/>
              <a:t>Third</a:t>
            </a:r>
          </a:p>
          <a:p>
            <a:pPr lvl="3"/>
            <a:r>
              <a:rPr lang="en-GB" dirty="0" smtClean="0"/>
              <a:t>Fourth</a:t>
            </a:r>
          </a:p>
        </p:txBody>
      </p:sp>
      <p:sp>
        <p:nvSpPr>
          <p:cNvPr id="830468" name="Line 4"/>
          <p:cNvSpPr>
            <a:spLocks noChangeShapeType="1"/>
          </p:cNvSpPr>
          <p:nvPr/>
        </p:nvSpPr>
        <p:spPr bwMode="gray">
          <a:xfrm>
            <a:off x="457200" y="787400"/>
            <a:ext cx="11734800" cy="0"/>
          </a:xfrm>
          <a:prstGeom prst="line">
            <a:avLst/>
          </a:prstGeom>
          <a:noFill/>
          <a:ln w="12700">
            <a:solidFill>
              <a:schemeClr val="bg2"/>
            </a:solidFill>
            <a:round/>
            <a:headEnd/>
            <a:tailEnd/>
          </a:ln>
          <a:effectLst/>
        </p:spPr>
        <p:txBody>
          <a:bodyPr lIns="80167" tIns="40084" rIns="80167" bIns="40084" anchor="ctr"/>
          <a:lstStyle/>
          <a:p>
            <a:pPr>
              <a:defRPr/>
            </a:pPr>
            <a:endParaRPr lang="en-GB" sz="2400">
              <a:latin typeface="Arial" pitchFamily="34" charset="0"/>
            </a:endParaRPr>
          </a:p>
        </p:txBody>
      </p:sp>
      <p:sp>
        <p:nvSpPr>
          <p:cNvPr id="830469" name="Line 5"/>
          <p:cNvSpPr>
            <a:spLocks noChangeShapeType="1"/>
          </p:cNvSpPr>
          <p:nvPr/>
        </p:nvSpPr>
        <p:spPr bwMode="gray">
          <a:xfrm>
            <a:off x="0" y="6373813"/>
            <a:ext cx="12192000" cy="0"/>
          </a:xfrm>
          <a:prstGeom prst="line">
            <a:avLst/>
          </a:prstGeom>
          <a:noFill/>
          <a:ln w="19050">
            <a:solidFill>
              <a:schemeClr val="bg2"/>
            </a:solidFill>
            <a:round/>
            <a:headEnd/>
            <a:tailEnd/>
          </a:ln>
          <a:effectLst/>
        </p:spPr>
        <p:txBody>
          <a:bodyPr lIns="80167" tIns="40084" rIns="80167" bIns="40084" anchor="ctr"/>
          <a:lstStyle/>
          <a:p>
            <a:pPr>
              <a:defRPr/>
            </a:pPr>
            <a:endParaRPr lang="en-GB" sz="2400">
              <a:latin typeface="Arial" pitchFamily="34" charset="0"/>
            </a:endParaRPr>
          </a:p>
        </p:txBody>
      </p:sp>
      <p:sp>
        <p:nvSpPr>
          <p:cNvPr id="830470" name="Rectangle 6"/>
          <p:cNvSpPr>
            <a:spLocks noChangeArrowheads="1"/>
          </p:cNvSpPr>
          <p:nvPr/>
        </p:nvSpPr>
        <p:spPr bwMode="invGray">
          <a:xfrm>
            <a:off x="9795933" y="6537326"/>
            <a:ext cx="349452" cy="265617"/>
          </a:xfrm>
          <a:prstGeom prst="rect">
            <a:avLst/>
          </a:prstGeom>
          <a:noFill/>
          <a:ln w="38100" algn="ctr">
            <a:noFill/>
            <a:miter lim="800000"/>
            <a:headEnd/>
            <a:tailEnd/>
          </a:ln>
          <a:effectLst/>
        </p:spPr>
        <p:txBody>
          <a:bodyPr wrap="none" lIns="80167" tIns="40084" rIns="80167" bIns="40084">
            <a:spAutoFit/>
          </a:bodyPr>
          <a:lstStyle/>
          <a:p>
            <a:pPr defTabSz="801688">
              <a:defRPr/>
            </a:pPr>
            <a:fld id="{A1A00B9A-5B0F-4DB6-8E15-38D31F7471AF}" type="slidenum">
              <a:rPr lang="en-GB" sz="1200">
                <a:solidFill>
                  <a:srgbClr val="FFFFFF"/>
                </a:solidFill>
                <a:latin typeface="Arial" pitchFamily="34" charset="0"/>
              </a:rPr>
              <a:pPr defTabSz="801688">
                <a:defRPr/>
              </a:pPr>
              <a:t>‹#›</a:t>
            </a:fld>
            <a:endParaRPr lang="en-GB" sz="1200">
              <a:solidFill>
                <a:srgbClr val="FFFFFF"/>
              </a:solidFill>
              <a:latin typeface="Arial" pitchFamily="34" charset="0"/>
            </a:endParaRPr>
          </a:p>
        </p:txBody>
      </p:sp>
      <p:sp>
        <p:nvSpPr>
          <p:cNvPr id="830471" name="Text Box 7"/>
          <p:cNvSpPr txBox="1">
            <a:spLocks noChangeArrowheads="1"/>
          </p:cNvSpPr>
          <p:nvPr/>
        </p:nvSpPr>
        <p:spPr bwMode="invGray">
          <a:xfrm>
            <a:off x="406400" y="6400801"/>
            <a:ext cx="3048000" cy="430887"/>
          </a:xfrm>
          <a:prstGeom prst="rect">
            <a:avLst/>
          </a:prstGeom>
          <a:noFill/>
          <a:ln w="38100">
            <a:noFill/>
            <a:miter lim="800000"/>
            <a:headEnd/>
            <a:tailEnd/>
          </a:ln>
          <a:effectLst/>
        </p:spPr>
        <p:txBody>
          <a:bodyPr wrap="square" anchor="ctr">
            <a:spAutoFit/>
          </a:bodyPr>
          <a:lstStyle/>
          <a:p>
            <a:pPr algn="l" fontAlgn="base">
              <a:lnSpc>
                <a:spcPct val="100000"/>
              </a:lnSpc>
              <a:buClrTx/>
              <a:buSzTx/>
              <a:buFontTx/>
              <a:buNone/>
              <a:defRPr/>
            </a:pPr>
            <a:r>
              <a:rPr lang="en-GB" sz="1100" dirty="0" smtClean="0">
                <a:solidFill>
                  <a:schemeClr val="bg1"/>
                </a:solidFill>
                <a:latin typeface="Arial" pitchFamily="34" charset="0"/>
              </a:rPr>
              <a:t>ARM University</a:t>
            </a:r>
            <a:r>
              <a:rPr lang="en-GB" sz="1100" baseline="0" dirty="0" smtClean="0">
                <a:solidFill>
                  <a:schemeClr val="bg1"/>
                </a:solidFill>
                <a:latin typeface="Arial" pitchFamily="34" charset="0"/>
              </a:rPr>
              <a:t> Program</a:t>
            </a:r>
            <a:endParaRPr lang="en-GB" sz="1100" dirty="0" smtClean="0">
              <a:solidFill>
                <a:schemeClr val="bg1"/>
              </a:solidFill>
              <a:latin typeface="Arial" pitchFamily="34" charset="0"/>
            </a:endParaRPr>
          </a:p>
          <a:p>
            <a:pPr algn="l" fontAlgn="base">
              <a:lnSpc>
                <a:spcPct val="100000"/>
              </a:lnSpc>
              <a:buClrTx/>
              <a:buSzTx/>
              <a:buFontTx/>
              <a:buNone/>
              <a:defRPr/>
            </a:pPr>
            <a:r>
              <a:rPr lang="en-GB" sz="1100" dirty="0" smtClean="0">
                <a:solidFill>
                  <a:schemeClr val="bg1"/>
                </a:solidFill>
                <a:latin typeface="Arial" pitchFamily="34" charset="0"/>
                <a:cs typeface="Calibri"/>
              </a:rPr>
              <a:t>Copyright © ARM Ltd 2013</a:t>
            </a:r>
            <a:endParaRPr lang="en-GB" sz="1100" dirty="0">
              <a:solidFill>
                <a:schemeClr val="bg1"/>
              </a:solidFill>
              <a:latin typeface="Arial" pitchFamily="34" charset="0"/>
            </a:endParaRPr>
          </a:p>
        </p:txBody>
      </p:sp>
      <p:sp>
        <p:nvSpPr>
          <p:cNvPr id="8" name="Text Box 13"/>
          <p:cNvSpPr txBox="1">
            <a:spLocks noChangeArrowheads="1"/>
          </p:cNvSpPr>
          <p:nvPr userDrawn="1"/>
        </p:nvSpPr>
        <p:spPr bwMode="auto">
          <a:xfrm>
            <a:off x="6176434" y="6518275"/>
            <a:ext cx="205316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sz="1200"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p:pull dir="ru"/>
  </p:transition>
  <p:timing>
    <p:tnLst>
      <p:par>
        <p:cTn id="1" dur="indefinite" restart="never" nodeType="tmRoot"/>
      </p:par>
    </p:tnLst>
  </p:timing>
  <p:txStyles>
    <p:titleStyle>
      <a:lvl1pPr algn="l" defTabSz="801688" rtl="0" eaLnBrk="1" fontAlgn="base" hangingPunct="1">
        <a:spcBef>
          <a:spcPct val="0"/>
        </a:spcBef>
        <a:spcAft>
          <a:spcPct val="0"/>
        </a:spcAft>
        <a:defRPr sz="3600" b="1">
          <a:solidFill>
            <a:schemeClr val="tx1"/>
          </a:solidFill>
          <a:latin typeface="+mj-lt"/>
          <a:ea typeface="+mj-ea"/>
          <a:cs typeface="+mj-cs"/>
        </a:defRPr>
      </a:lvl1pPr>
      <a:lvl2pPr algn="l" defTabSz="801688" rtl="0" eaLnBrk="1" fontAlgn="base" hangingPunct="1">
        <a:spcBef>
          <a:spcPct val="0"/>
        </a:spcBef>
        <a:spcAft>
          <a:spcPct val="0"/>
        </a:spcAft>
        <a:defRPr sz="3600" b="1">
          <a:solidFill>
            <a:schemeClr val="tx1"/>
          </a:solidFill>
          <a:latin typeface="Arial" pitchFamily="34" charset="0"/>
        </a:defRPr>
      </a:lvl2pPr>
      <a:lvl3pPr algn="l" defTabSz="801688" rtl="0" eaLnBrk="1" fontAlgn="base" hangingPunct="1">
        <a:spcBef>
          <a:spcPct val="0"/>
        </a:spcBef>
        <a:spcAft>
          <a:spcPct val="0"/>
        </a:spcAft>
        <a:defRPr sz="3600" b="1">
          <a:solidFill>
            <a:schemeClr val="tx1"/>
          </a:solidFill>
          <a:latin typeface="Arial" pitchFamily="34" charset="0"/>
        </a:defRPr>
      </a:lvl3pPr>
      <a:lvl4pPr algn="l" defTabSz="801688" rtl="0" eaLnBrk="1" fontAlgn="base" hangingPunct="1">
        <a:spcBef>
          <a:spcPct val="0"/>
        </a:spcBef>
        <a:spcAft>
          <a:spcPct val="0"/>
        </a:spcAft>
        <a:defRPr sz="3600" b="1">
          <a:solidFill>
            <a:schemeClr val="tx1"/>
          </a:solidFill>
          <a:latin typeface="Arial" pitchFamily="34" charset="0"/>
        </a:defRPr>
      </a:lvl4pPr>
      <a:lvl5pPr algn="l" defTabSz="801688" rtl="0" eaLnBrk="1" fontAlgn="base" hangingPunct="1">
        <a:spcBef>
          <a:spcPct val="0"/>
        </a:spcBef>
        <a:spcAft>
          <a:spcPct val="0"/>
        </a:spcAft>
        <a:defRPr sz="3600" b="1">
          <a:solidFill>
            <a:schemeClr val="tx1"/>
          </a:solidFill>
          <a:latin typeface="Arial" pitchFamily="34" charset="0"/>
        </a:defRPr>
      </a:lvl5pPr>
      <a:lvl6pPr marL="457200" algn="l" defTabSz="801688" rtl="0" eaLnBrk="1" fontAlgn="base" hangingPunct="1">
        <a:spcBef>
          <a:spcPct val="0"/>
        </a:spcBef>
        <a:spcAft>
          <a:spcPct val="0"/>
        </a:spcAft>
        <a:defRPr sz="3600" b="1">
          <a:solidFill>
            <a:schemeClr val="tx1"/>
          </a:solidFill>
          <a:latin typeface="Arial" pitchFamily="34" charset="0"/>
        </a:defRPr>
      </a:lvl6pPr>
      <a:lvl7pPr marL="914400" algn="l" defTabSz="801688" rtl="0" eaLnBrk="1" fontAlgn="base" hangingPunct="1">
        <a:spcBef>
          <a:spcPct val="0"/>
        </a:spcBef>
        <a:spcAft>
          <a:spcPct val="0"/>
        </a:spcAft>
        <a:defRPr sz="3600" b="1">
          <a:solidFill>
            <a:schemeClr val="tx1"/>
          </a:solidFill>
          <a:latin typeface="Arial" pitchFamily="34" charset="0"/>
        </a:defRPr>
      </a:lvl7pPr>
      <a:lvl8pPr marL="1371600" algn="l" defTabSz="801688" rtl="0" eaLnBrk="1" fontAlgn="base" hangingPunct="1">
        <a:spcBef>
          <a:spcPct val="0"/>
        </a:spcBef>
        <a:spcAft>
          <a:spcPct val="0"/>
        </a:spcAft>
        <a:defRPr sz="3600" b="1">
          <a:solidFill>
            <a:schemeClr val="tx1"/>
          </a:solidFill>
          <a:latin typeface="Arial" pitchFamily="34" charset="0"/>
        </a:defRPr>
      </a:lvl8pPr>
      <a:lvl9pPr marL="1828800" algn="l" defTabSz="801688" rtl="0" eaLnBrk="1" fontAlgn="base" hangingPunct="1">
        <a:spcBef>
          <a:spcPct val="0"/>
        </a:spcBef>
        <a:spcAft>
          <a:spcPct val="0"/>
        </a:spcAft>
        <a:defRPr sz="3600" b="1">
          <a:solidFill>
            <a:schemeClr val="tx1"/>
          </a:solidFill>
          <a:latin typeface="Arial" pitchFamily="34" charset="0"/>
        </a:defRPr>
      </a:lvl9pPr>
    </p:titleStyle>
    <p:bodyStyle>
      <a:lvl1pPr marL="301625" indent="-301625" algn="l" defTabSz="801688" rtl="0" eaLnBrk="1" fontAlgn="ctr" hangingPunct="1">
        <a:spcBef>
          <a:spcPct val="25000"/>
        </a:spcBef>
        <a:spcAft>
          <a:spcPct val="0"/>
        </a:spcAft>
        <a:buClr>
          <a:schemeClr val="bg2"/>
        </a:buClr>
        <a:buSzPct val="125000"/>
        <a:buFont typeface="Wingdings" pitchFamily="2" charset="2"/>
        <a:buChar char="§"/>
        <a:defRPr b="1">
          <a:solidFill>
            <a:schemeClr val="tx1"/>
          </a:solidFill>
          <a:latin typeface="+mn-lt"/>
          <a:ea typeface="+mn-ea"/>
          <a:cs typeface="+mn-cs"/>
        </a:defRPr>
      </a:lvl1pPr>
      <a:lvl2pPr marL="650875" indent="-249238" algn="l" defTabSz="801688" rtl="0" eaLnBrk="1" fontAlgn="ctr" hangingPunct="1">
        <a:spcBef>
          <a:spcPct val="25000"/>
        </a:spcBef>
        <a:spcAft>
          <a:spcPct val="0"/>
        </a:spcAft>
        <a:buClr>
          <a:schemeClr val="bg2"/>
        </a:buClr>
        <a:buSzPct val="125000"/>
        <a:buFont typeface="Wingdings" pitchFamily="2" charset="2"/>
        <a:buChar char="§"/>
        <a:defRPr sz="1700">
          <a:solidFill>
            <a:schemeClr val="tx1"/>
          </a:solidFill>
          <a:latin typeface="+mn-lt"/>
        </a:defRPr>
      </a:lvl2pPr>
      <a:lvl3pPr marL="1001713" indent="-200025" algn="l" defTabSz="801688" rtl="0" eaLnBrk="1" fontAlgn="ctr" hangingPunct="1">
        <a:spcBef>
          <a:spcPct val="25000"/>
        </a:spcBef>
        <a:spcAft>
          <a:spcPct val="0"/>
        </a:spcAft>
        <a:buClr>
          <a:schemeClr val="bg2"/>
        </a:buClr>
        <a:buSzPct val="125000"/>
        <a:buFont typeface="Wingdings" pitchFamily="2" charset="2"/>
        <a:buChar char="§"/>
        <a:defRPr sz="1600">
          <a:solidFill>
            <a:schemeClr val="tx1"/>
          </a:solidFill>
          <a:latin typeface="+mn-lt"/>
        </a:defRPr>
      </a:lvl3pPr>
      <a:lvl4pPr marL="1403350" indent="-200025" algn="l" defTabSz="801688" rtl="0" eaLnBrk="1" fontAlgn="ctr" hangingPunct="1">
        <a:spcBef>
          <a:spcPct val="25000"/>
        </a:spcBef>
        <a:spcAft>
          <a:spcPct val="0"/>
        </a:spcAft>
        <a:buClr>
          <a:schemeClr val="bg2"/>
        </a:buClr>
        <a:buSzPct val="125000"/>
        <a:buFont typeface="Wingdings" pitchFamily="2" charset="2"/>
        <a:buChar char="§"/>
        <a:defRPr sz="1500">
          <a:solidFill>
            <a:schemeClr val="tx1"/>
          </a:solidFill>
          <a:latin typeface="+mn-lt"/>
        </a:defRPr>
      </a:lvl4pPr>
      <a:lvl5pPr marL="18034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5pPr>
      <a:lvl6pPr marL="22606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6pPr>
      <a:lvl7pPr marL="27178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7pPr>
      <a:lvl8pPr marL="31750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8pPr>
      <a:lvl9pPr marL="36322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Users\Alex\Documents\Teaching\Book Writin'\ARM Cortex M0Plus\Production\ARM Footer.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6359652"/>
            <a:ext cx="12192000" cy="498348"/>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title"/>
          </p:nvPr>
        </p:nvSpPr>
        <p:spPr bwMode="auto">
          <a:xfrm>
            <a:off x="279400" y="12700"/>
            <a:ext cx="11912600" cy="839788"/>
          </a:xfrm>
          <a:prstGeom prst="rect">
            <a:avLst/>
          </a:prstGeom>
          <a:noFill/>
          <a:ln w="9525">
            <a:noFill/>
            <a:miter lim="800000"/>
            <a:headEnd/>
            <a:tailEnd/>
          </a:ln>
        </p:spPr>
        <p:txBody>
          <a:bodyPr vert="horz" wrap="square" lIns="80151" tIns="40076" rIns="80151" bIns="40076" numCol="1" anchor="ctr" anchorCtr="0" compatLnSpc="1">
            <a:prstTxWarp prst="textNoShape">
              <a:avLst/>
            </a:prstTxWarp>
          </a:bodyPr>
          <a:lstStyle/>
          <a:p>
            <a:pPr lvl="0"/>
            <a:r>
              <a:rPr lang="en-US" smtClean="0"/>
              <a:t>Click to edit Master title style</a:t>
            </a:r>
            <a:endParaRPr lang="en-GB" dirty="0" smtClean="0"/>
          </a:p>
        </p:txBody>
      </p:sp>
      <p:sp>
        <p:nvSpPr>
          <p:cNvPr id="4099" name="Rectangle 3"/>
          <p:cNvSpPr>
            <a:spLocks noGrp="1" noChangeArrowheads="1"/>
          </p:cNvSpPr>
          <p:nvPr>
            <p:ph type="body" idx="1"/>
          </p:nvPr>
        </p:nvSpPr>
        <p:spPr bwMode="auto">
          <a:xfrm>
            <a:off x="311152" y="906463"/>
            <a:ext cx="11880849" cy="5422900"/>
          </a:xfrm>
          <a:prstGeom prst="rect">
            <a:avLst/>
          </a:prstGeom>
          <a:noFill/>
          <a:ln w="9525">
            <a:noFill/>
            <a:miter lim="800000"/>
            <a:headEnd/>
            <a:tailEnd/>
          </a:ln>
        </p:spPr>
        <p:txBody>
          <a:bodyPr vert="horz" wrap="square" lIns="80151" tIns="40076" rIns="80151" bIns="40076" numCol="1" anchor="t" anchorCtr="0" compatLnSpc="1">
            <a:prstTxWarp prst="textNoShape">
              <a:avLst/>
            </a:prstTxWarp>
          </a:bodyPr>
          <a:lstStyle/>
          <a:p>
            <a:pPr lvl="0"/>
            <a:r>
              <a:rPr lang="en-GB" dirty="0" smtClean="0"/>
              <a:t>Click to edit Master text styles</a:t>
            </a:r>
          </a:p>
          <a:p>
            <a:pPr lvl="1"/>
            <a:r>
              <a:rPr lang="en-GB" dirty="0" smtClean="0"/>
              <a:t>Second</a:t>
            </a:r>
          </a:p>
          <a:p>
            <a:pPr lvl="2"/>
            <a:r>
              <a:rPr lang="en-GB" dirty="0" smtClean="0"/>
              <a:t>Third</a:t>
            </a:r>
          </a:p>
          <a:p>
            <a:pPr lvl="3"/>
            <a:r>
              <a:rPr lang="en-GB" dirty="0" smtClean="0"/>
              <a:t>Fourth</a:t>
            </a:r>
          </a:p>
        </p:txBody>
      </p:sp>
      <p:sp>
        <p:nvSpPr>
          <p:cNvPr id="830468" name="Line 4"/>
          <p:cNvSpPr>
            <a:spLocks noChangeShapeType="1"/>
          </p:cNvSpPr>
          <p:nvPr/>
        </p:nvSpPr>
        <p:spPr bwMode="gray">
          <a:xfrm>
            <a:off x="457200" y="787400"/>
            <a:ext cx="11734800" cy="0"/>
          </a:xfrm>
          <a:prstGeom prst="line">
            <a:avLst/>
          </a:prstGeom>
          <a:noFill/>
          <a:ln w="12700">
            <a:solidFill>
              <a:schemeClr val="bg2"/>
            </a:solidFill>
            <a:round/>
            <a:headEnd/>
            <a:tailEnd/>
          </a:ln>
          <a:effectLst/>
        </p:spPr>
        <p:txBody>
          <a:bodyPr lIns="80167" tIns="40084" rIns="80167" bIns="40084" anchor="ctr"/>
          <a:lstStyle/>
          <a:p>
            <a:pPr>
              <a:defRPr/>
            </a:pPr>
            <a:endParaRPr lang="en-GB" sz="2400">
              <a:latin typeface="Arial" pitchFamily="34" charset="0"/>
            </a:endParaRPr>
          </a:p>
        </p:txBody>
      </p:sp>
      <p:sp>
        <p:nvSpPr>
          <p:cNvPr id="830469" name="Line 5"/>
          <p:cNvSpPr>
            <a:spLocks noChangeShapeType="1"/>
          </p:cNvSpPr>
          <p:nvPr/>
        </p:nvSpPr>
        <p:spPr bwMode="gray">
          <a:xfrm>
            <a:off x="0" y="6373813"/>
            <a:ext cx="12192000" cy="0"/>
          </a:xfrm>
          <a:prstGeom prst="line">
            <a:avLst/>
          </a:prstGeom>
          <a:noFill/>
          <a:ln w="19050">
            <a:solidFill>
              <a:schemeClr val="bg2"/>
            </a:solidFill>
            <a:round/>
            <a:headEnd/>
            <a:tailEnd/>
          </a:ln>
          <a:effectLst/>
        </p:spPr>
        <p:txBody>
          <a:bodyPr lIns="80167" tIns="40084" rIns="80167" bIns="40084" anchor="ctr"/>
          <a:lstStyle/>
          <a:p>
            <a:pPr>
              <a:defRPr/>
            </a:pPr>
            <a:endParaRPr lang="en-GB" sz="2400">
              <a:latin typeface="Arial" pitchFamily="34" charset="0"/>
            </a:endParaRPr>
          </a:p>
        </p:txBody>
      </p:sp>
      <p:sp>
        <p:nvSpPr>
          <p:cNvPr id="830470" name="Rectangle 6"/>
          <p:cNvSpPr>
            <a:spLocks noChangeArrowheads="1"/>
          </p:cNvSpPr>
          <p:nvPr/>
        </p:nvSpPr>
        <p:spPr bwMode="invGray">
          <a:xfrm>
            <a:off x="9795933" y="6537326"/>
            <a:ext cx="349452" cy="265617"/>
          </a:xfrm>
          <a:prstGeom prst="rect">
            <a:avLst/>
          </a:prstGeom>
          <a:noFill/>
          <a:ln w="38100" algn="ctr">
            <a:noFill/>
            <a:miter lim="800000"/>
            <a:headEnd/>
            <a:tailEnd/>
          </a:ln>
          <a:effectLst/>
        </p:spPr>
        <p:txBody>
          <a:bodyPr wrap="none" lIns="80167" tIns="40084" rIns="80167" bIns="40084">
            <a:spAutoFit/>
          </a:bodyPr>
          <a:lstStyle/>
          <a:p>
            <a:pPr defTabSz="801688">
              <a:defRPr/>
            </a:pPr>
            <a:fld id="{A1A00B9A-5B0F-4DB6-8E15-38D31F7471AF}" type="slidenum">
              <a:rPr lang="en-GB" sz="1200">
                <a:solidFill>
                  <a:srgbClr val="FFFFFF"/>
                </a:solidFill>
                <a:latin typeface="Arial" pitchFamily="34" charset="0"/>
              </a:rPr>
              <a:pPr defTabSz="801688">
                <a:defRPr/>
              </a:pPr>
              <a:t>‹#›</a:t>
            </a:fld>
            <a:endParaRPr lang="en-GB" sz="1200">
              <a:solidFill>
                <a:srgbClr val="FFFFFF"/>
              </a:solidFill>
              <a:latin typeface="Arial" pitchFamily="34" charset="0"/>
            </a:endParaRPr>
          </a:p>
        </p:txBody>
      </p:sp>
      <p:sp>
        <p:nvSpPr>
          <p:cNvPr id="830471" name="Text Box 7"/>
          <p:cNvSpPr txBox="1">
            <a:spLocks noChangeArrowheads="1"/>
          </p:cNvSpPr>
          <p:nvPr/>
        </p:nvSpPr>
        <p:spPr bwMode="invGray">
          <a:xfrm>
            <a:off x="406400" y="6400801"/>
            <a:ext cx="3048000" cy="430887"/>
          </a:xfrm>
          <a:prstGeom prst="rect">
            <a:avLst/>
          </a:prstGeom>
          <a:noFill/>
          <a:ln w="38100">
            <a:noFill/>
            <a:miter lim="800000"/>
            <a:headEnd/>
            <a:tailEnd/>
          </a:ln>
          <a:effectLst/>
        </p:spPr>
        <p:txBody>
          <a:bodyPr wrap="square" anchor="ctr">
            <a:spAutoFit/>
          </a:bodyPr>
          <a:lstStyle/>
          <a:p>
            <a:pPr algn="l" fontAlgn="base">
              <a:lnSpc>
                <a:spcPct val="100000"/>
              </a:lnSpc>
              <a:buClrTx/>
              <a:buSzTx/>
              <a:buFontTx/>
              <a:buNone/>
              <a:defRPr/>
            </a:pPr>
            <a:r>
              <a:rPr lang="en-GB" sz="1100" dirty="0" smtClean="0">
                <a:solidFill>
                  <a:schemeClr val="bg1"/>
                </a:solidFill>
                <a:latin typeface="Arial" pitchFamily="34" charset="0"/>
              </a:rPr>
              <a:t>ARM University</a:t>
            </a:r>
            <a:r>
              <a:rPr lang="en-GB" sz="1100" baseline="0" dirty="0" smtClean="0">
                <a:solidFill>
                  <a:schemeClr val="bg1"/>
                </a:solidFill>
                <a:latin typeface="Arial" pitchFamily="34" charset="0"/>
              </a:rPr>
              <a:t> Program</a:t>
            </a:r>
            <a:endParaRPr lang="en-GB" sz="1100" dirty="0" smtClean="0">
              <a:solidFill>
                <a:schemeClr val="bg1"/>
              </a:solidFill>
              <a:latin typeface="Arial" pitchFamily="34" charset="0"/>
            </a:endParaRPr>
          </a:p>
          <a:p>
            <a:pPr algn="l" fontAlgn="base">
              <a:lnSpc>
                <a:spcPct val="100000"/>
              </a:lnSpc>
              <a:buClrTx/>
              <a:buSzTx/>
              <a:buFontTx/>
              <a:buNone/>
              <a:defRPr/>
            </a:pPr>
            <a:r>
              <a:rPr lang="en-GB" sz="1100" dirty="0" smtClean="0">
                <a:solidFill>
                  <a:schemeClr val="bg1"/>
                </a:solidFill>
                <a:latin typeface="Arial" pitchFamily="34" charset="0"/>
                <a:cs typeface="Calibri"/>
              </a:rPr>
              <a:t>Copyright © ARM Ltd 2013</a:t>
            </a:r>
            <a:endParaRPr lang="en-GB" sz="1100" dirty="0">
              <a:solidFill>
                <a:schemeClr val="bg1"/>
              </a:solidFill>
              <a:latin typeface="Arial" pitchFamily="34" charset="0"/>
            </a:endParaRPr>
          </a:p>
        </p:txBody>
      </p:sp>
      <p:sp>
        <p:nvSpPr>
          <p:cNvPr id="9" name="Text Box 13"/>
          <p:cNvSpPr txBox="1">
            <a:spLocks noChangeArrowheads="1"/>
          </p:cNvSpPr>
          <p:nvPr userDrawn="1"/>
        </p:nvSpPr>
        <p:spPr bwMode="auto">
          <a:xfrm>
            <a:off x="6176434" y="6518275"/>
            <a:ext cx="205316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sz="1200" smtClean="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p:pull dir="ru"/>
  </p:transition>
  <p:timing>
    <p:tnLst>
      <p:par>
        <p:cTn id="1" dur="indefinite" restart="never" nodeType="tmRoot"/>
      </p:par>
    </p:tnLst>
  </p:timing>
  <p:txStyles>
    <p:titleStyle>
      <a:lvl1pPr algn="l" defTabSz="801688" rtl="0" eaLnBrk="1" fontAlgn="base" hangingPunct="1">
        <a:spcBef>
          <a:spcPct val="0"/>
        </a:spcBef>
        <a:spcAft>
          <a:spcPct val="0"/>
        </a:spcAft>
        <a:defRPr sz="3600" b="1">
          <a:solidFill>
            <a:schemeClr val="tx1"/>
          </a:solidFill>
          <a:latin typeface="+mj-lt"/>
          <a:ea typeface="+mj-ea"/>
          <a:cs typeface="+mj-cs"/>
        </a:defRPr>
      </a:lvl1pPr>
      <a:lvl2pPr algn="l" defTabSz="801688" rtl="0" eaLnBrk="1" fontAlgn="base" hangingPunct="1">
        <a:spcBef>
          <a:spcPct val="0"/>
        </a:spcBef>
        <a:spcAft>
          <a:spcPct val="0"/>
        </a:spcAft>
        <a:defRPr sz="3600" b="1">
          <a:solidFill>
            <a:schemeClr val="tx1"/>
          </a:solidFill>
          <a:latin typeface="Arial" pitchFamily="34" charset="0"/>
        </a:defRPr>
      </a:lvl2pPr>
      <a:lvl3pPr algn="l" defTabSz="801688" rtl="0" eaLnBrk="1" fontAlgn="base" hangingPunct="1">
        <a:spcBef>
          <a:spcPct val="0"/>
        </a:spcBef>
        <a:spcAft>
          <a:spcPct val="0"/>
        </a:spcAft>
        <a:defRPr sz="3600" b="1">
          <a:solidFill>
            <a:schemeClr val="tx1"/>
          </a:solidFill>
          <a:latin typeface="Arial" pitchFamily="34" charset="0"/>
        </a:defRPr>
      </a:lvl3pPr>
      <a:lvl4pPr algn="l" defTabSz="801688" rtl="0" eaLnBrk="1" fontAlgn="base" hangingPunct="1">
        <a:spcBef>
          <a:spcPct val="0"/>
        </a:spcBef>
        <a:spcAft>
          <a:spcPct val="0"/>
        </a:spcAft>
        <a:defRPr sz="3600" b="1">
          <a:solidFill>
            <a:schemeClr val="tx1"/>
          </a:solidFill>
          <a:latin typeface="Arial" pitchFamily="34" charset="0"/>
        </a:defRPr>
      </a:lvl4pPr>
      <a:lvl5pPr algn="l" defTabSz="801688" rtl="0" eaLnBrk="1" fontAlgn="base" hangingPunct="1">
        <a:spcBef>
          <a:spcPct val="0"/>
        </a:spcBef>
        <a:spcAft>
          <a:spcPct val="0"/>
        </a:spcAft>
        <a:defRPr sz="3600" b="1">
          <a:solidFill>
            <a:schemeClr val="tx1"/>
          </a:solidFill>
          <a:latin typeface="Arial" pitchFamily="34" charset="0"/>
        </a:defRPr>
      </a:lvl5pPr>
      <a:lvl6pPr marL="457200" algn="l" defTabSz="801688" rtl="0" eaLnBrk="1" fontAlgn="base" hangingPunct="1">
        <a:spcBef>
          <a:spcPct val="0"/>
        </a:spcBef>
        <a:spcAft>
          <a:spcPct val="0"/>
        </a:spcAft>
        <a:defRPr sz="3600" b="1">
          <a:solidFill>
            <a:schemeClr val="tx1"/>
          </a:solidFill>
          <a:latin typeface="Arial" pitchFamily="34" charset="0"/>
        </a:defRPr>
      </a:lvl6pPr>
      <a:lvl7pPr marL="914400" algn="l" defTabSz="801688" rtl="0" eaLnBrk="1" fontAlgn="base" hangingPunct="1">
        <a:spcBef>
          <a:spcPct val="0"/>
        </a:spcBef>
        <a:spcAft>
          <a:spcPct val="0"/>
        </a:spcAft>
        <a:defRPr sz="3600" b="1">
          <a:solidFill>
            <a:schemeClr val="tx1"/>
          </a:solidFill>
          <a:latin typeface="Arial" pitchFamily="34" charset="0"/>
        </a:defRPr>
      </a:lvl7pPr>
      <a:lvl8pPr marL="1371600" algn="l" defTabSz="801688" rtl="0" eaLnBrk="1" fontAlgn="base" hangingPunct="1">
        <a:spcBef>
          <a:spcPct val="0"/>
        </a:spcBef>
        <a:spcAft>
          <a:spcPct val="0"/>
        </a:spcAft>
        <a:defRPr sz="3600" b="1">
          <a:solidFill>
            <a:schemeClr val="tx1"/>
          </a:solidFill>
          <a:latin typeface="Arial" pitchFamily="34" charset="0"/>
        </a:defRPr>
      </a:lvl8pPr>
      <a:lvl9pPr marL="1828800" algn="l" defTabSz="801688" rtl="0" eaLnBrk="1" fontAlgn="base" hangingPunct="1">
        <a:spcBef>
          <a:spcPct val="0"/>
        </a:spcBef>
        <a:spcAft>
          <a:spcPct val="0"/>
        </a:spcAft>
        <a:defRPr sz="3600" b="1">
          <a:solidFill>
            <a:schemeClr val="tx1"/>
          </a:solidFill>
          <a:latin typeface="Arial" pitchFamily="34" charset="0"/>
        </a:defRPr>
      </a:lvl9pPr>
    </p:titleStyle>
    <p:bodyStyle>
      <a:lvl1pPr marL="301625" indent="-301625" algn="l" defTabSz="801688" rtl="0" eaLnBrk="1" fontAlgn="ctr" hangingPunct="1">
        <a:spcBef>
          <a:spcPct val="25000"/>
        </a:spcBef>
        <a:spcAft>
          <a:spcPct val="0"/>
        </a:spcAft>
        <a:buClr>
          <a:schemeClr val="bg2"/>
        </a:buClr>
        <a:buSzPct val="125000"/>
        <a:buFont typeface="Wingdings" pitchFamily="2" charset="2"/>
        <a:buChar char="§"/>
        <a:defRPr b="1">
          <a:solidFill>
            <a:schemeClr val="tx1"/>
          </a:solidFill>
          <a:latin typeface="+mn-lt"/>
          <a:ea typeface="+mn-ea"/>
          <a:cs typeface="+mn-cs"/>
        </a:defRPr>
      </a:lvl1pPr>
      <a:lvl2pPr marL="650875" indent="-249238" algn="l" defTabSz="801688" rtl="0" eaLnBrk="1" fontAlgn="ctr" hangingPunct="1">
        <a:spcBef>
          <a:spcPct val="25000"/>
        </a:spcBef>
        <a:spcAft>
          <a:spcPct val="0"/>
        </a:spcAft>
        <a:buClr>
          <a:schemeClr val="bg2"/>
        </a:buClr>
        <a:buSzPct val="125000"/>
        <a:buFont typeface="Wingdings" pitchFamily="2" charset="2"/>
        <a:buChar char="§"/>
        <a:defRPr sz="1700">
          <a:solidFill>
            <a:schemeClr val="tx1"/>
          </a:solidFill>
          <a:latin typeface="+mn-lt"/>
        </a:defRPr>
      </a:lvl2pPr>
      <a:lvl3pPr marL="1001713" indent="-200025" algn="l" defTabSz="801688" rtl="0" eaLnBrk="1" fontAlgn="ctr" hangingPunct="1">
        <a:spcBef>
          <a:spcPct val="25000"/>
        </a:spcBef>
        <a:spcAft>
          <a:spcPct val="0"/>
        </a:spcAft>
        <a:buClr>
          <a:schemeClr val="bg2"/>
        </a:buClr>
        <a:buSzPct val="125000"/>
        <a:buFont typeface="Wingdings" pitchFamily="2" charset="2"/>
        <a:buChar char="§"/>
        <a:defRPr sz="1600">
          <a:solidFill>
            <a:schemeClr val="tx1"/>
          </a:solidFill>
          <a:latin typeface="+mn-lt"/>
        </a:defRPr>
      </a:lvl3pPr>
      <a:lvl4pPr marL="1403350" indent="-200025" algn="l" defTabSz="801688" rtl="0" eaLnBrk="1" fontAlgn="ctr" hangingPunct="1">
        <a:spcBef>
          <a:spcPct val="25000"/>
        </a:spcBef>
        <a:spcAft>
          <a:spcPct val="0"/>
        </a:spcAft>
        <a:buClr>
          <a:schemeClr val="bg2"/>
        </a:buClr>
        <a:buSzPct val="125000"/>
        <a:buFont typeface="Wingdings" pitchFamily="2" charset="2"/>
        <a:buChar char="§"/>
        <a:defRPr sz="1500">
          <a:solidFill>
            <a:schemeClr val="tx1"/>
          </a:solidFill>
          <a:latin typeface="+mn-lt"/>
        </a:defRPr>
      </a:lvl4pPr>
      <a:lvl5pPr marL="18034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5pPr>
      <a:lvl6pPr marL="22606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6pPr>
      <a:lvl7pPr marL="27178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7pPr>
      <a:lvl8pPr marL="31750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8pPr>
      <a:lvl9pPr marL="36322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999" y="336000"/>
            <a:ext cx="11162907" cy="576000"/>
          </a:xfrm>
          <a:prstGeom prst="rect">
            <a:avLst/>
          </a:prstGeom>
        </p:spPr>
        <p:txBody>
          <a:bodyPr vert="horz" lIns="0" tIns="0" rIns="0" bIns="0" anchor="t">
            <a:normAutofit/>
          </a:bodyPr>
          <a:lstStyle/>
          <a:p>
            <a:r>
              <a:rPr kumimoji="0" lang="en-GB" dirty="0" smtClean="0"/>
              <a:t>Click to Edit Title</a:t>
            </a:r>
            <a:endParaRPr kumimoji="0" lang="en-US" dirty="0"/>
          </a:p>
        </p:txBody>
      </p:sp>
      <p:sp>
        <p:nvSpPr>
          <p:cNvPr id="4" name="Text Placeholder 3"/>
          <p:cNvSpPr>
            <a:spLocks noGrp="1"/>
          </p:cNvSpPr>
          <p:nvPr>
            <p:ph type="body" idx="1"/>
          </p:nvPr>
        </p:nvSpPr>
        <p:spPr>
          <a:xfrm>
            <a:off x="480002" y="1440000"/>
            <a:ext cx="11160332" cy="4680000"/>
          </a:xfrm>
          <a:prstGeom prst="rect">
            <a:avLst/>
          </a:prstGeom>
        </p:spPr>
        <p:txBody>
          <a:bodyPr vert="horz" lIns="0" tIns="0" rIns="0" bIns="0">
            <a:noAutofit/>
          </a:bodyPr>
          <a:lstStyle/>
          <a:p>
            <a:pPr lvl="0" eaLnBrk="1" latinLnBrk="0" hangingPunct="1"/>
            <a:r>
              <a:rPr kumimoji="0" lang="en-GB" dirty="0" smtClean="0"/>
              <a:t>Click to edit text</a:t>
            </a:r>
          </a:p>
          <a:p>
            <a:pPr lvl="1" eaLnBrk="1" latinLnBrk="0" hangingPunct="1"/>
            <a:r>
              <a:rPr kumimoji="0" lang="en-GB" dirty="0" smtClean="0"/>
              <a:t>Second level</a:t>
            </a:r>
          </a:p>
          <a:p>
            <a:pPr lvl="2" eaLnBrk="1" latinLnBrk="0" hangingPunct="1"/>
            <a:r>
              <a:rPr kumimoji="0" lang="en-GB" dirty="0" smtClean="0"/>
              <a:t>Third level</a:t>
            </a:r>
          </a:p>
          <a:p>
            <a:pPr lvl="3" eaLnBrk="1" latinLnBrk="0" hangingPunct="1"/>
            <a:r>
              <a:rPr kumimoji="0" lang="en-GB" dirty="0" smtClean="0"/>
              <a:t>Fourth level</a:t>
            </a:r>
          </a:p>
          <a:p>
            <a:pPr lvl="4" eaLnBrk="1" latinLnBrk="0" hangingPunct="1"/>
            <a:r>
              <a:rPr kumimoji="0" lang="en-GB" dirty="0" smtClean="0"/>
              <a:t>Fifth level</a:t>
            </a:r>
            <a:endParaRPr kumimoji="0" lang="en-US" dirty="0"/>
          </a:p>
        </p:txBody>
      </p:sp>
      <p:sp>
        <p:nvSpPr>
          <p:cNvPr id="7" name="Slide Number Placeholder 4"/>
          <p:cNvSpPr txBox="1">
            <a:spLocks/>
          </p:cNvSpPr>
          <p:nvPr/>
        </p:nvSpPr>
        <p:spPr>
          <a:xfrm>
            <a:off x="477913" y="6559369"/>
            <a:ext cx="1303385"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343037" rtl="0" eaLnBrk="1" fontAlgn="auto" latinLnBrk="0" hangingPunct="1">
              <a:lnSpc>
                <a:spcPct val="100000"/>
              </a:lnSpc>
              <a:spcBef>
                <a:spcPts val="0"/>
              </a:spcBef>
              <a:spcAft>
                <a:spcPts val="0"/>
              </a:spcAft>
              <a:buClrTx/>
              <a:buSzTx/>
              <a:buFontTx/>
              <a:buNone/>
              <a:tabLst/>
              <a:defRPr/>
            </a:pPr>
            <a:fld id="{319DA607-C033-414D-8F05-C963E77EB547}" type="slidenum">
              <a:rPr lang="en-US" sz="750" smtClean="0"/>
              <a:pPr marL="0" marR="0" indent="0" algn="l" defTabSz="343037" rtl="0" eaLnBrk="1" fontAlgn="auto" latinLnBrk="0" hangingPunct="1">
                <a:lnSpc>
                  <a:spcPct val="100000"/>
                </a:lnSpc>
                <a:spcBef>
                  <a:spcPts val="0"/>
                </a:spcBef>
                <a:spcAft>
                  <a:spcPts val="0"/>
                </a:spcAft>
                <a:buClrTx/>
                <a:buSzTx/>
                <a:buFontTx/>
                <a:buNone/>
                <a:tabLst/>
                <a:defRPr/>
              </a:pPr>
              <a:t>‹#›</a:t>
            </a:fld>
            <a:endParaRPr lang="en-US" sz="750" dirty="0" smtClean="0"/>
          </a:p>
          <a:p>
            <a:endParaRPr lang="en-US" sz="750" b="0" dirty="0"/>
          </a:p>
        </p:txBody>
      </p:sp>
      <p:pic>
        <p:nvPicPr>
          <p:cNvPr id="5" name="Picture 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755546" y="6313934"/>
            <a:ext cx="1164885" cy="363693"/>
          </a:xfrm>
          <a:prstGeom prst="rect">
            <a:avLst/>
          </a:prstGeom>
        </p:spPr>
      </p:pic>
      <p:sp>
        <p:nvSpPr>
          <p:cNvPr id="6" name="Text Box 13"/>
          <p:cNvSpPr txBox="1">
            <a:spLocks noChangeArrowheads="1"/>
          </p:cNvSpPr>
          <p:nvPr userDrawn="1"/>
        </p:nvSpPr>
        <p:spPr bwMode="auto">
          <a:xfrm>
            <a:off x="6176434" y="6518275"/>
            <a:ext cx="205316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sz="1200" smtClean="0"/>
          </a:p>
        </p:txBody>
      </p:sp>
      <p:pic>
        <p:nvPicPr>
          <p:cNvPr id="8" name="Picture 6" descr="https://brand.ncsu.edu/assets/logos/ncstate-brick-4x1-red.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564456" y="216583"/>
            <a:ext cx="3355975" cy="528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66829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p:pull dir="ru"/>
  </p:transition>
  <p:timing>
    <p:tnLst>
      <p:par>
        <p:cTn id="1" dur="indefinite" restart="never" nodeType="tmRoot"/>
      </p:par>
    </p:tnLst>
  </p:timing>
  <p:txStyles>
    <p:titleStyle>
      <a:lvl1pPr algn="l" rtl="0" eaLnBrk="1" latinLnBrk="0" hangingPunct="1">
        <a:spcBef>
          <a:spcPct val="0"/>
        </a:spcBef>
        <a:buNone/>
        <a:tabLst>
          <a:tab pos="1617515" algn="l"/>
        </a:tabLst>
        <a:defRPr kumimoji="0" sz="2851" b="0" i="0" kern="1200">
          <a:solidFill>
            <a:schemeClr val="accent1"/>
          </a:solidFill>
          <a:effectLst/>
          <a:latin typeface="Gill Sans MT"/>
          <a:ea typeface="+mj-ea"/>
          <a:cs typeface="Gill Sans MT"/>
        </a:defRPr>
      </a:lvl1pPr>
    </p:titleStyle>
    <p:bodyStyle>
      <a:lvl1pPr marL="198914" indent="-198914" algn="l" rtl="0" eaLnBrk="1" latinLnBrk="0" hangingPunct="1">
        <a:spcBef>
          <a:spcPts val="300"/>
        </a:spcBef>
        <a:buClr>
          <a:schemeClr val="accent5"/>
        </a:buClr>
        <a:buSzPct val="95000"/>
        <a:buFont typeface="Wingdings" charset="2"/>
        <a:buChar char="§"/>
        <a:defRPr kumimoji="0" sz="1801" b="0" i="0" kern="1200">
          <a:solidFill>
            <a:schemeClr val="tx1"/>
          </a:solidFill>
          <a:effectLst/>
          <a:latin typeface="Gill Sans MT"/>
          <a:ea typeface="+mn-ea"/>
          <a:cs typeface="Gill Sans MT"/>
        </a:defRPr>
      </a:lvl1pPr>
      <a:lvl2pPr marL="470485" indent="-198914" algn="l" rtl="0" eaLnBrk="1" latinLnBrk="0" hangingPunct="1">
        <a:spcBef>
          <a:spcPts val="300"/>
        </a:spcBef>
        <a:buClr>
          <a:schemeClr val="accent5"/>
        </a:buClr>
        <a:buSzPct val="95000"/>
        <a:buFont typeface="Wingdings" charset="2"/>
        <a:buChar char="§"/>
        <a:defRPr kumimoji="0" sz="1501" b="0" i="0" kern="1200">
          <a:solidFill>
            <a:schemeClr val="tx1"/>
          </a:solidFill>
          <a:latin typeface="Gill Sans MT"/>
          <a:ea typeface="+mn-ea"/>
          <a:cs typeface="Gill Sans MT"/>
        </a:defRPr>
      </a:lvl2pPr>
      <a:lvl3pPr marL="642004" indent="-198914" algn="l" rtl="0" eaLnBrk="1" latinLnBrk="0" hangingPunct="1">
        <a:spcBef>
          <a:spcPts val="300"/>
        </a:spcBef>
        <a:buClr>
          <a:schemeClr val="accent5"/>
        </a:buClr>
        <a:buSzPct val="95000"/>
        <a:buFont typeface="Wingdings" charset="2"/>
        <a:buChar char="§"/>
        <a:defRPr kumimoji="0" sz="1351" b="0" i="0" kern="1200">
          <a:solidFill>
            <a:schemeClr val="tx1"/>
          </a:solidFill>
          <a:latin typeface="Gill Sans MT"/>
          <a:ea typeface="+mn-ea"/>
          <a:cs typeface="Gill Sans MT"/>
        </a:defRPr>
      </a:lvl3pPr>
      <a:lvl4pPr marL="775407" indent="-198914" algn="l" rtl="0" eaLnBrk="1" latinLnBrk="0" hangingPunct="1">
        <a:spcBef>
          <a:spcPts val="300"/>
        </a:spcBef>
        <a:buClr>
          <a:schemeClr val="accent5"/>
        </a:buClr>
        <a:buSzPct val="95000"/>
        <a:buFont typeface="Wingdings" charset="2"/>
        <a:buChar char="§"/>
        <a:defRPr kumimoji="0" sz="1200" b="0" i="0" kern="1200">
          <a:solidFill>
            <a:schemeClr val="tx1"/>
          </a:solidFill>
          <a:latin typeface="Gill Sans MT"/>
          <a:ea typeface="+mn-ea"/>
          <a:cs typeface="Gill Sans MT"/>
        </a:defRPr>
      </a:lvl4pPr>
      <a:lvl5pPr marL="901664" indent="-198914" algn="l" rtl="0" eaLnBrk="1" latinLnBrk="0" hangingPunct="1">
        <a:spcBef>
          <a:spcPts val="300"/>
        </a:spcBef>
        <a:buClr>
          <a:schemeClr val="accent5"/>
        </a:buClr>
        <a:buSzPct val="95000"/>
        <a:buFont typeface="Wingdings" charset="2"/>
        <a:buChar char="§"/>
        <a:defRPr kumimoji="0" sz="1050" b="0" i="0" kern="1200">
          <a:solidFill>
            <a:schemeClr val="tx1"/>
          </a:solidFill>
          <a:latin typeface="Gill Sans MT"/>
          <a:ea typeface="+mn-ea"/>
          <a:cs typeface="Gill Sans MT"/>
        </a:defRPr>
      </a:lvl5pPr>
      <a:lvl6pPr marL="1118301" indent="-137215" algn="l" rtl="0" eaLnBrk="1" latinLnBrk="0" hangingPunct="1">
        <a:spcBef>
          <a:spcPts val="188"/>
        </a:spcBef>
        <a:buClr>
          <a:schemeClr val="accent3">
            <a:tint val="85000"/>
            <a:satMod val="275000"/>
          </a:schemeClr>
        </a:buClr>
        <a:buSzPct val="100000"/>
        <a:buFont typeface="Verdana"/>
        <a:buChar char="◦"/>
        <a:defRPr kumimoji="0" sz="1276" kern="1200" baseline="0">
          <a:solidFill>
            <a:schemeClr val="tx1"/>
          </a:solidFill>
          <a:latin typeface="+mn-lt"/>
          <a:ea typeface="+mn-ea"/>
          <a:cs typeface="+mn-cs"/>
        </a:defRPr>
      </a:lvl6pPr>
      <a:lvl7pPr marL="1276098" indent="-137215" algn="l" rtl="0" eaLnBrk="1" latinLnBrk="0" hangingPunct="1">
        <a:spcBef>
          <a:spcPts val="191"/>
        </a:spcBef>
        <a:buClr>
          <a:schemeClr val="accent3">
            <a:tint val="85000"/>
            <a:satMod val="275000"/>
          </a:schemeClr>
        </a:buClr>
        <a:buSzPct val="100000"/>
        <a:buFont typeface="Wingdings 2"/>
        <a:buChar char=""/>
        <a:defRPr kumimoji="0" sz="1125" kern="1200">
          <a:solidFill>
            <a:schemeClr val="tx1"/>
          </a:solidFill>
          <a:latin typeface="+mn-lt"/>
          <a:ea typeface="+mn-ea"/>
          <a:cs typeface="+mn-cs"/>
        </a:defRPr>
      </a:lvl7pPr>
      <a:lvl8pPr marL="1440756" indent="-137215" algn="l" rtl="0" eaLnBrk="1" latinLnBrk="0" hangingPunct="1">
        <a:spcBef>
          <a:spcPts val="193"/>
        </a:spcBef>
        <a:buClr>
          <a:schemeClr val="accent3">
            <a:tint val="85000"/>
            <a:satMod val="275000"/>
          </a:schemeClr>
        </a:buClr>
        <a:buSzPct val="100000"/>
        <a:buFont typeface="Verdana"/>
        <a:buChar char="◦"/>
        <a:defRPr kumimoji="0" sz="1125" kern="1200" baseline="0">
          <a:solidFill>
            <a:schemeClr val="tx1"/>
          </a:solidFill>
          <a:latin typeface="+mn-lt"/>
          <a:ea typeface="+mn-ea"/>
          <a:cs typeface="+mn-cs"/>
        </a:defRPr>
      </a:lvl8pPr>
      <a:lvl9pPr marL="1612275" indent="-137215" algn="l" rtl="0" eaLnBrk="1" latinLnBrk="0" hangingPunct="1">
        <a:spcBef>
          <a:spcPts val="191"/>
        </a:spcBef>
        <a:buClr>
          <a:schemeClr val="accent3">
            <a:tint val="85000"/>
            <a:satMod val="275000"/>
          </a:schemeClr>
        </a:buClr>
        <a:buSzPct val="100000"/>
        <a:buFont typeface="Wingdings 2"/>
        <a:buChar char=""/>
        <a:defRPr kumimoji="0" sz="1125"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3037" algn="l" rtl="0" eaLnBrk="1" latinLnBrk="0" hangingPunct="1">
        <a:defRPr kumimoji="0" kern="1200">
          <a:solidFill>
            <a:schemeClr val="tx1"/>
          </a:solidFill>
          <a:latin typeface="+mn-lt"/>
          <a:ea typeface="+mn-ea"/>
          <a:cs typeface="+mn-cs"/>
        </a:defRPr>
      </a:lvl2pPr>
      <a:lvl3pPr marL="686074" algn="l" rtl="0" eaLnBrk="1" latinLnBrk="0" hangingPunct="1">
        <a:defRPr kumimoji="0" kern="1200">
          <a:solidFill>
            <a:schemeClr val="tx1"/>
          </a:solidFill>
          <a:latin typeface="+mn-lt"/>
          <a:ea typeface="+mn-ea"/>
          <a:cs typeface="+mn-cs"/>
        </a:defRPr>
      </a:lvl3pPr>
      <a:lvl4pPr marL="1029111" algn="l" rtl="0" eaLnBrk="1" latinLnBrk="0" hangingPunct="1">
        <a:defRPr kumimoji="0" kern="1200">
          <a:solidFill>
            <a:schemeClr val="tx1"/>
          </a:solidFill>
          <a:latin typeface="+mn-lt"/>
          <a:ea typeface="+mn-ea"/>
          <a:cs typeface="+mn-cs"/>
        </a:defRPr>
      </a:lvl4pPr>
      <a:lvl5pPr marL="1372149" algn="l" rtl="0" eaLnBrk="1" latinLnBrk="0" hangingPunct="1">
        <a:defRPr kumimoji="0" kern="1200">
          <a:solidFill>
            <a:schemeClr val="tx1"/>
          </a:solidFill>
          <a:latin typeface="+mn-lt"/>
          <a:ea typeface="+mn-ea"/>
          <a:cs typeface="+mn-cs"/>
        </a:defRPr>
      </a:lvl5pPr>
      <a:lvl6pPr marL="1715186" algn="l" rtl="0" eaLnBrk="1" latinLnBrk="0" hangingPunct="1">
        <a:defRPr kumimoji="0" kern="1200">
          <a:solidFill>
            <a:schemeClr val="tx1"/>
          </a:solidFill>
          <a:latin typeface="+mn-lt"/>
          <a:ea typeface="+mn-ea"/>
          <a:cs typeface="+mn-cs"/>
        </a:defRPr>
      </a:lvl6pPr>
      <a:lvl7pPr marL="2058223" algn="l" rtl="0" eaLnBrk="1" latinLnBrk="0" hangingPunct="1">
        <a:defRPr kumimoji="0" kern="1200">
          <a:solidFill>
            <a:schemeClr val="tx1"/>
          </a:solidFill>
          <a:latin typeface="+mn-lt"/>
          <a:ea typeface="+mn-ea"/>
          <a:cs typeface="+mn-cs"/>
        </a:defRPr>
      </a:lvl7pPr>
      <a:lvl8pPr marL="2401260" algn="l" rtl="0" eaLnBrk="1" latinLnBrk="0" hangingPunct="1">
        <a:defRPr kumimoji="0" kern="1200">
          <a:solidFill>
            <a:schemeClr val="tx1"/>
          </a:solidFill>
          <a:latin typeface="+mn-lt"/>
          <a:ea typeface="+mn-ea"/>
          <a:cs typeface="+mn-cs"/>
        </a:defRPr>
      </a:lvl8pPr>
      <a:lvl9pPr marL="274429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3.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3.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43.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43.xml"/><Relationship Id="rId4" Type="http://schemas.openxmlformats.org/officeDocument/2006/relationships/image" Target="../media/image8.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3.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4.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43.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35.xml"/><Relationship Id="rId4" Type="http://schemas.openxmlformats.org/officeDocument/2006/relationships/image" Target="../media/image7.emf"/></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43.xml"/><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4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3.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0.xml"/><Relationship Id="rId1" Type="http://schemas.openxmlformats.org/officeDocument/2006/relationships/slideLayout" Target="../slideLayouts/slideLayout43.xml"/><Relationship Id="rId4" Type="http://schemas.openxmlformats.org/officeDocument/2006/relationships/image" Target="../media/image21.png"/></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1.xml"/><Relationship Id="rId1" Type="http://schemas.openxmlformats.org/officeDocument/2006/relationships/slideLayout" Target="../slideLayouts/slideLayout43.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4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4.xml"/></Relationships>
</file>

<file path=ppt/slides/_rels/slide64.xml.rels><?xml version="1.0" encoding="UTF-8" standalone="yes"?>
<Relationships xmlns="http://schemas.openxmlformats.org/package/2006/relationships"><Relationship Id="rId3" Type="http://schemas.openxmlformats.org/officeDocument/2006/relationships/hyperlink" Target="http://www.saleae.com/logic" TargetMode="External"/><Relationship Id="rId2" Type="http://schemas.openxmlformats.org/officeDocument/2006/relationships/notesSlide" Target="../notesSlides/notesSlide64.xml"/><Relationship Id="rId1" Type="http://schemas.openxmlformats.org/officeDocument/2006/relationships/slideLayout" Target="../slideLayouts/slideLayout35.xml"/><Relationship Id="rId6" Type="http://schemas.openxmlformats.org/officeDocument/2006/relationships/image" Target="../media/image22.png"/><Relationship Id="rId5" Type="http://schemas.openxmlformats.org/officeDocument/2006/relationships/image" Target="../media/image23.png"/><Relationship Id="rId4" Type="http://schemas.openxmlformats.org/officeDocument/2006/relationships/image" Target="../media/image24.png"/></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5.xml"/><Relationship Id="rId1" Type="http://schemas.openxmlformats.org/officeDocument/2006/relationships/slideLayout" Target="../slideLayouts/slideLayout43.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3.xml"/></Relationships>
</file>

<file path=ppt/slides/_rels/slide7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75.xml"/><Relationship Id="rId5" Type="http://schemas.openxmlformats.org/officeDocument/2006/relationships/slideLayout" Target="../slideLayouts/slideLayout43.xml"/><Relationship Id="rId4" Type="http://schemas.openxmlformats.org/officeDocument/2006/relationships/tags" Target="../tags/tag19.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3.xml"/></Relationships>
</file>

<file path=ppt/slides/_rels/slide78.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78.xml"/><Relationship Id="rId5" Type="http://schemas.openxmlformats.org/officeDocument/2006/relationships/slideLayout" Target="../slideLayouts/slideLayout35.xml"/><Relationship Id="rId4" Type="http://schemas.openxmlformats.org/officeDocument/2006/relationships/tags" Target="../tags/tag25.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35.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09800" y="2895600"/>
            <a:ext cx="7772400" cy="1143000"/>
          </a:xfrm>
        </p:spPr>
        <p:txBody>
          <a:bodyPr>
            <a:normAutofit fontScale="90000"/>
          </a:bodyPr>
          <a:lstStyle/>
          <a:p>
            <a:pPr>
              <a:defRPr/>
            </a:pPr>
            <a:r>
              <a:rPr lang="en-US" sz="4000" dirty="0"/>
              <a:t>Cortex-M0+ </a:t>
            </a:r>
            <a:br>
              <a:rPr lang="en-US" sz="4000" dirty="0"/>
            </a:br>
            <a:r>
              <a:rPr lang="en-US" sz="4000" dirty="0"/>
              <a:t>Exceptions and Interrupts</a:t>
            </a:r>
            <a:endParaRPr lang="en-US" sz="4000" i="1" dirty="0"/>
          </a:p>
        </p:txBody>
      </p:sp>
      <p:sp>
        <p:nvSpPr>
          <p:cNvPr id="2051" name="Rectangle 3"/>
          <p:cNvSpPr>
            <a:spLocks noGrp="1" noChangeArrowheads="1"/>
          </p:cNvSpPr>
          <p:nvPr>
            <p:ph type="subTitle" idx="1"/>
          </p:nvPr>
        </p:nvSpPr>
        <p:spPr>
          <a:xfrm>
            <a:off x="2895600" y="4648200"/>
            <a:ext cx="6400800" cy="1295400"/>
          </a:xfrm>
        </p:spPr>
        <p:txBody>
          <a:bodyPr/>
          <a:lstStyle/>
          <a:p>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Use Debugger for Detailed Processor View</a:t>
            </a:r>
          </a:p>
        </p:txBody>
      </p:sp>
      <p:sp>
        <p:nvSpPr>
          <p:cNvPr id="3" name="Content Placeholder 2"/>
          <p:cNvSpPr>
            <a:spLocks noGrp="1"/>
          </p:cNvSpPr>
          <p:nvPr>
            <p:ph sz="half" idx="1"/>
          </p:nvPr>
        </p:nvSpPr>
        <p:spPr>
          <a:xfrm>
            <a:off x="1752600" y="838200"/>
            <a:ext cx="2667000" cy="5867400"/>
          </a:xfrm>
        </p:spPr>
        <p:txBody>
          <a:bodyPr/>
          <a:lstStyle/>
          <a:p>
            <a:r>
              <a:rPr lang="en-US" sz="1800" dirty="0"/>
              <a:t>Can see registers, stack, source code, </a:t>
            </a:r>
            <a:r>
              <a:rPr lang="en-US" sz="1800" dirty="0" err="1"/>
              <a:t>dissassembly</a:t>
            </a:r>
            <a:r>
              <a:rPr lang="en-US" sz="1800" dirty="0"/>
              <a:t> (object code)</a:t>
            </a:r>
          </a:p>
          <a:p>
            <a:endParaRPr lang="en-US" sz="1800" dirty="0"/>
          </a:p>
          <a:p>
            <a:r>
              <a:rPr lang="en-US" sz="1800" dirty="0"/>
              <a:t>Note: Compiler may generate code for function entry (see address 0x0000_0454)</a:t>
            </a:r>
          </a:p>
          <a:p>
            <a:endParaRPr lang="en-US" sz="1800" dirty="0"/>
          </a:p>
          <a:p>
            <a:r>
              <a:rPr lang="en-US" sz="1800" dirty="0"/>
              <a:t>Place breakpoint on Handler function declaration line in source code (23), not at first line of function code (24)</a:t>
            </a:r>
          </a:p>
        </p:txBody>
      </p:sp>
      <p:pic>
        <p:nvPicPr>
          <p:cNvPr id="6" name="Content Placeholder 5"/>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r="13261" b="2670"/>
          <a:stretch/>
        </p:blipFill>
        <p:spPr>
          <a:xfrm>
            <a:off x="4467040" y="871103"/>
            <a:ext cx="6200960" cy="5995639"/>
          </a:xfrm>
        </p:spPr>
      </p:pic>
    </p:spTree>
    <p:extLst>
      <p:ext uri="{BB962C8B-B14F-4D97-AF65-F5344CB8AC3E}">
        <p14:creationId xmlns:p14="http://schemas.microsoft.com/office/powerpoint/2010/main" val="1801682956"/>
      </p:ext>
    </p:extLst>
  </p:cSld>
  <p:clrMapOvr>
    <a:masterClrMapping/>
  </p:clrMapOvr>
  <p:transition>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6313" y="2828926"/>
            <a:ext cx="7772400" cy="1362075"/>
          </a:xfrm>
        </p:spPr>
        <p:txBody>
          <a:bodyPr/>
          <a:lstStyle/>
          <a:p>
            <a:r>
              <a:rPr lang="en-US" dirty="0" smtClean="0"/>
              <a:t>Entering an Exception Handler</a:t>
            </a:r>
            <a:endParaRPr lang="en-US" dirty="0"/>
          </a:p>
        </p:txBody>
      </p:sp>
    </p:spTree>
    <p:extLst>
      <p:ext uri="{BB962C8B-B14F-4D97-AF65-F5344CB8AC3E}">
        <p14:creationId xmlns:p14="http://schemas.microsoft.com/office/powerpoint/2010/main" val="3537385205"/>
      </p:ext>
    </p:extLst>
  </p:cSld>
  <p:clrMapOvr>
    <a:masterClrMapping/>
  </p:clrMapOvr>
  <p:transition>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CPU’s Hardwired Exception Processing</a:t>
            </a:r>
            <a:endParaRPr lang="en-US" dirty="0"/>
          </a:p>
        </p:txBody>
      </p:sp>
      <p:sp>
        <p:nvSpPr>
          <p:cNvPr id="3" name="Content Placeholder 2"/>
          <p:cNvSpPr>
            <a:spLocks noGrp="1"/>
          </p:cNvSpPr>
          <p:nvPr>
            <p:ph idx="1"/>
          </p:nvPr>
        </p:nvSpPr>
        <p:spPr>
          <a:xfrm>
            <a:off x="1752600" y="838200"/>
            <a:ext cx="8839200" cy="5943600"/>
          </a:xfrm>
        </p:spPr>
        <p:txBody>
          <a:bodyPr/>
          <a:lstStyle/>
          <a:p>
            <a:pPr marL="514350" indent="-514350">
              <a:buFont typeface="+mj-lt"/>
              <a:buAutoNum type="arabicPeriod"/>
            </a:pPr>
            <a:r>
              <a:rPr lang="en-US" sz="2400" dirty="0"/>
              <a:t>Finish current instruction (except for lengthy instructions)</a:t>
            </a:r>
          </a:p>
          <a:p>
            <a:pPr marL="514350" indent="-514350">
              <a:buFont typeface="+mj-lt"/>
              <a:buAutoNum type="arabicPeriod"/>
            </a:pPr>
            <a:r>
              <a:rPr lang="en-US" sz="2400" dirty="0"/>
              <a:t>Push context (8 32-bit words) onto current stack (MSP or PSP)</a:t>
            </a:r>
          </a:p>
          <a:p>
            <a:pPr lvl="1"/>
            <a:r>
              <a:rPr lang="en-US" sz="2000" dirty="0" err="1"/>
              <a:t>xPSR</a:t>
            </a:r>
            <a:r>
              <a:rPr lang="en-US" sz="2000" dirty="0"/>
              <a:t>, Return address, LR (R14), R12, R3, R2, R1, R0</a:t>
            </a:r>
          </a:p>
          <a:p>
            <a:pPr marL="514350" indent="-514350">
              <a:buFont typeface="+mj-lt"/>
              <a:buAutoNum type="arabicPeriod"/>
            </a:pPr>
            <a:r>
              <a:rPr lang="en-US" sz="2400" dirty="0"/>
              <a:t>Switch to handler/privileged mode, use MSP</a:t>
            </a:r>
          </a:p>
          <a:p>
            <a:pPr marL="514350" indent="-514350">
              <a:buFont typeface="+mj-lt"/>
              <a:buAutoNum type="arabicPeriod"/>
            </a:pPr>
            <a:r>
              <a:rPr lang="en-US" sz="2400" dirty="0"/>
              <a:t>Load PC with address of exception handler</a:t>
            </a:r>
          </a:p>
          <a:p>
            <a:pPr marL="514350" indent="-514350">
              <a:buFont typeface="+mj-lt"/>
              <a:buAutoNum type="arabicPeriod"/>
            </a:pPr>
            <a:r>
              <a:rPr lang="en-US" sz="2400" dirty="0"/>
              <a:t>Load LR with EXC_RETURN code</a:t>
            </a:r>
          </a:p>
          <a:p>
            <a:pPr marL="514350" indent="-514350">
              <a:buFont typeface="+mj-lt"/>
              <a:buAutoNum type="arabicPeriod"/>
            </a:pPr>
            <a:r>
              <a:rPr lang="en-US" sz="2400" dirty="0"/>
              <a:t>Load IPSR with exception number</a:t>
            </a:r>
          </a:p>
          <a:p>
            <a:pPr marL="514350" indent="-514350">
              <a:buFont typeface="+mj-lt"/>
              <a:buAutoNum type="arabicPeriod"/>
            </a:pPr>
            <a:r>
              <a:rPr lang="en-US" sz="2400" dirty="0"/>
              <a:t>Start executing code of exception handler</a:t>
            </a:r>
          </a:p>
          <a:p>
            <a:pPr marL="514350" indent="-514350">
              <a:buFont typeface="+mj-lt"/>
              <a:buAutoNum type="arabicPeriod"/>
            </a:pPr>
            <a:endParaRPr lang="en-US" sz="2400" dirty="0"/>
          </a:p>
          <a:p>
            <a:pPr marL="0" indent="0">
              <a:buNone/>
            </a:pPr>
            <a:r>
              <a:rPr lang="en-US" sz="2400" dirty="0"/>
              <a:t>Usually 16 cycles from exception request to execution of first instruction in handler</a:t>
            </a:r>
          </a:p>
          <a:p>
            <a:pPr lvl="1"/>
            <a:endParaRPr lang="en-US" sz="2000" dirty="0"/>
          </a:p>
        </p:txBody>
      </p:sp>
    </p:spTree>
    <p:extLst>
      <p:ext uri="{BB962C8B-B14F-4D97-AF65-F5344CB8AC3E}">
        <p14:creationId xmlns:p14="http://schemas.microsoft.com/office/powerpoint/2010/main" val="3703782821"/>
      </p:ext>
    </p:extLst>
  </p:cSld>
  <p:clrMapOvr>
    <a:masterClrMapping/>
  </p:clrMapOvr>
  <p:transition>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Finish Current Instruction</a:t>
            </a:r>
            <a:endParaRPr lang="en-US" dirty="0"/>
          </a:p>
        </p:txBody>
      </p:sp>
      <p:sp>
        <p:nvSpPr>
          <p:cNvPr id="3" name="Content Placeholder 2"/>
          <p:cNvSpPr>
            <a:spLocks noGrp="1"/>
          </p:cNvSpPr>
          <p:nvPr>
            <p:ph idx="1"/>
          </p:nvPr>
        </p:nvSpPr>
        <p:spPr/>
        <p:txBody>
          <a:bodyPr/>
          <a:lstStyle/>
          <a:p>
            <a:r>
              <a:rPr lang="en-US" sz="2000" dirty="0"/>
              <a:t>Most instructions are short and finish quickly</a:t>
            </a:r>
          </a:p>
          <a:p>
            <a:r>
              <a:rPr lang="en-US" sz="2000" dirty="0"/>
              <a:t>Some instructions may take many cycles to execute</a:t>
            </a:r>
          </a:p>
          <a:p>
            <a:pPr lvl="1"/>
            <a:r>
              <a:rPr lang="en-US" sz="1800" dirty="0"/>
              <a:t>Load Multiple (LDM), Store Multiple (STM), Push, Pop, MULS (32 cycles for some CPU core implementations)</a:t>
            </a:r>
          </a:p>
          <a:p>
            <a:r>
              <a:rPr lang="en-US" sz="2000" dirty="0"/>
              <a:t>This will delay interrupt response significantly</a:t>
            </a:r>
          </a:p>
          <a:p>
            <a:r>
              <a:rPr lang="en-US" sz="2000" dirty="0"/>
              <a:t>If one of these is executing when the interrupt is requested, the processor:</a:t>
            </a:r>
          </a:p>
          <a:p>
            <a:pPr lvl="1"/>
            <a:r>
              <a:rPr lang="en-US" sz="1800" i="1" dirty="0"/>
              <a:t>abandons</a:t>
            </a:r>
            <a:r>
              <a:rPr lang="en-US" sz="1800" dirty="0"/>
              <a:t> the instruction</a:t>
            </a:r>
          </a:p>
          <a:p>
            <a:pPr lvl="1"/>
            <a:r>
              <a:rPr lang="en-US" sz="1800" dirty="0"/>
              <a:t>responds to the interrupt</a:t>
            </a:r>
          </a:p>
          <a:p>
            <a:pPr lvl="1"/>
            <a:r>
              <a:rPr lang="en-US" sz="1800" dirty="0"/>
              <a:t>executes the ISR</a:t>
            </a:r>
          </a:p>
          <a:p>
            <a:pPr lvl="1"/>
            <a:r>
              <a:rPr lang="en-US" sz="1800" dirty="0"/>
              <a:t>returns from interrupt</a:t>
            </a:r>
          </a:p>
          <a:p>
            <a:pPr lvl="1"/>
            <a:r>
              <a:rPr lang="en-US" sz="1800" i="1" dirty="0"/>
              <a:t>restarts</a:t>
            </a:r>
            <a:r>
              <a:rPr lang="en-US" sz="1800" dirty="0"/>
              <a:t> the abandoned instruction</a:t>
            </a:r>
            <a:endParaRPr lang="en-US" sz="1800" i="1" dirty="0"/>
          </a:p>
        </p:txBody>
      </p:sp>
    </p:spTree>
    <p:extLst>
      <p:ext uri="{BB962C8B-B14F-4D97-AF65-F5344CB8AC3E}">
        <p14:creationId xmlns:p14="http://schemas.microsoft.com/office/powerpoint/2010/main" val="106169461"/>
      </p:ext>
    </p:extLst>
  </p:cSld>
  <p:clrMapOvr>
    <a:masterClrMapping/>
  </p:clrMapOvr>
  <p:transition>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Push Context onto Current Stack</a:t>
            </a:r>
            <a:endParaRPr lang="en-US" dirty="0"/>
          </a:p>
        </p:txBody>
      </p:sp>
      <p:sp>
        <p:nvSpPr>
          <p:cNvPr id="3" name="Content Placeholder 2"/>
          <p:cNvSpPr>
            <a:spLocks noGrp="1"/>
          </p:cNvSpPr>
          <p:nvPr>
            <p:ph idx="1"/>
          </p:nvPr>
        </p:nvSpPr>
        <p:spPr>
          <a:xfrm>
            <a:off x="1752600" y="4648200"/>
            <a:ext cx="8839200" cy="2209800"/>
          </a:xfrm>
        </p:spPr>
        <p:txBody>
          <a:bodyPr/>
          <a:lstStyle/>
          <a:p>
            <a:r>
              <a:rPr lang="en-US" sz="2000" dirty="0"/>
              <a:t>Two SPs: Main (MSP), process (PSP)</a:t>
            </a:r>
          </a:p>
          <a:p>
            <a:r>
              <a:rPr lang="en-US" sz="2000" dirty="0"/>
              <a:t>Which is active depends on operating mode, CONTROL register bit 1</a:t>
            </a:r>
          </a:p>
          <a:p>
            <a:r>
              <a:rPr lang="en-US" sz="2000" dirty="0"/>
              <a:t>Stack grows toward smaller addresses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970106"/>
            <a:ext cx="8839200" cy="299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264518" y="3516868"/>
            <a:ext cx="3251083" cy="369332"/>
          </a:xfrm>
          <a:prstGeom prst="rect">
            <a:avLst/>
          </a:prstGeom>
          <a:solidFill>
            <a:schemeClr val="bg1"/>
          </a:solidFill>
        </p:spPr>
        <p:txBody>
          <a:bodyPr wrap="none" rtlCol="0">
            <a:spAutoFit/>
          </a:bodyPr>
          <a:lstStyle/>
          <a:p>
            <a:r>
              <a:rPr lang="en-US" sz="1800" dirty="0">
                <a:latin typeface="Calibri" pitchFamily="34" charset="0"/>
              </a:rPr>
              <a:t>SP points here upon entering ISR</a:t>
            </a:r>
          </a:p>
        </p:txBody>
      </p:sp>
    </p:spTree>
    <p:extLst>
      <p:ext uri="{BB962C8B-B14F-4D97-AF65-F5344CB8AC3E}">
        <p14:creationId xmlns:p14="http://schemas.microsoft.com/office/powerpoint/2010/main" val="2592731423"/>
      </p:ext>
    </p:extLst>
  </p:cSld>
  <p:clrMapOvr>
    <a:masterClrMapping/>
  </p:clrMapOvr>
  <p:transition>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Saved on Stack</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1" t="2432" r="81455" b="46080"/>
          <a:stretch/>
        </p:blipFill>
        <p:spPr>
          <a:xfrm>
            <a:off x="1794076" y="785814"/>
            <a:ext cx="2320725" cy="5496959"/>
          </a:xfrm>
        </p:spPr>
      </p:pic>
      <p:grpSp>
        <p:nvGrpSpPr>
          <p:cNvPr id="3" name="Group 2"/>
          <p:cNvGrpSpPr/>
          <p:nvPr/>
        </p:nvGrpSpPr>
        <p:grpSpPr>
          <a:xfrm>
            <a:off x="4419600" y="2041326"/>
            <a:ext cx="6248400" cy="4435675"/>
            <a:chOff x="2895600" y="2497803"/>
            <a:chExt cx="6248400" cy="4435675"/>
          </a:xfrm>
        </p:grpSpPr>
        <p:pic>
          <p:nvPicPr>
            <p:cNvPr id="1026" name="Picture 2" descr="C:\Users\Alex\Documents\Teaching\Book Writin'\ARM Cortex M0Plus\Content\Interrupts\Hander Entry 1.PNG"/>
            <p:cNvPicPr>
              <a:picLocks noChangeAspect="1" noChangeArrowheads="1"/>
            </p:cNvPicPr>
            <p:nvPr/>
          </p:nvPicPr>
          <p:blipFill rotWithShape="1">
            <a:blip r:embed="rId3">
              <a:extLst>
                <a:ext uri="{28A0092B-C50C-407E-A947-70E740481C1C}">
                  <a14:useLocalDpi xmlns:a14="http://schemas.microsoft.com/office/drawing/2010/main" val="0"/>
                </a:ext>
              </a:extLst>
            </a:blip>
            <a:srcRect l="48455" t="81481"/>
            <a:stretch/>
          </p:blipFill>
          <p:spPr bwMode="auto">
            <a:xfrm>
              <a:off x="2895600" y="3962400"/>
              <a:ext cx="6248400" cy="19151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Line Callout 2 4"/>
            <p:cNvSpPr/>
            <p:nvPr/>
          </p:nvSpPr>
          <p:spPr bwMode="auto">
            <a:xfrm rot="18434846">
              <a:off x="4746906" y="3051446"/>
              <a:ext cx="1420873" cy="313587"/>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Saved R0</a:t>
              </a:r>
            </a:p>
          </p:txBody>
        </p:sp>
        <p:sp>
          <p:nvSpPr>
            <p:cNvPr id="10" name="Line Callout 2 9"/>
            <p:cNvSpPr/>
            <p:nvPr/>
          </p:nvSpPr>
          <p:spPr bwMode="auto">
            <a:xfrm rot="18434846">
              <a:off x="5592753" y="3094436"/>
              <a:ext cx="1420873" cy="313587"/>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Saved R1</a:t>
              </a:r>
            </a:p>
          </p:txBody>
        </p:sp>
        <p:sp>
          <p:nvSpPr>
            <p:cNvPr id="11" name="Line Callout 2 10"/>
            <p:cNvSpPr/>
            <p:nvPr/>
          </p:nvSpPr>
          <p:spPr bwMode="auto">
            <a:xfrm rot="18434846">
              <a:off x="6397574" y="3094436"/>
              <a:ext cx="1420873" cy="313587"/>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Saved R2</a:t>
              </a:r>
            </a:p>
          </p:txBody>
        </p:sp>
        <p:sp>
          <p:nvSpPr>
            <p:cNvPr id="12" name="Line Callout 2 11"/>
            <p:cNvSpPr/>
            <p:nvPr/>
          </p:nvSpPr>
          <p:spPr bwMode="auto">
            <a:xfrm rot="18434846">
              <a:off x="7192953" y="3068977"/>
              <a:ext cx="1420873" cy="313587"/>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Saved R3</a:t>
              </a:r>
            </a:p>
          </p:txBody>
        </p:sp>
        <p:sp>
          <p:nvSpPr>
            <p:cNvPr id="13" name="Line Callout 2 12"/>
            <p:cNvSpPr/>
            <p:nvPr/>
          </p:nvSpPr>
          <p:spPr bwMode="auto">
            <a:xfrm rot="18434846">
              <a:off x="7878753" y="3094436"/>
              <a:ext cx="1420873" cy="313587"/>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Saved R12</a:t>
              </a:r>
            </a:p>
          </p:txBody>
        </p:sp>
        <p:sp>
          <p:nvSpPr>
            <p:cNvPr id="14" name="Line Callout 2 13"/>
            <p:cNvSpPr/>
            <p:nvPr/>
          </p:nvSpPr>
          <p:spPr bwMode="auto">
            <a:xfrm rot="2900078">
              <a:off x="4603378" y="6062308"/>
              <a:ext cx="1420873" cy="313587"/>
            </a:xfrm>
            <a:prstGeom prst="borderCallout2">
              <a:avLst>
                <a:gd name="adj1" fmla="val 18750"/>
                <a:gd name="adj2" fmla="val -8333"/>
                <a:gd name="adj3" fmla="val 18750"/>
                <a:gd name="adj4" fmla="val -16667"/>
                <a:gd name="adj5" fmla="val -56652"/>
                <a:gd name="adj6" fmla="val -47242"/>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Saved LR</a:t>
              </a:r>
            </a:p>
          </p:txBody>
        </p:sp>
        <p:sp>
          <p:nvSpPr>
            <p:cNvPr id="15" name="Line Callout 2 14"/>
            <p:cNvSpPr/>
            <p:nvPr/>
          </p:nvSpPr>
          <p:spPr bwMode="auto">
            <a:xfrm rot="2900078">
              <a:off x="5481949" y="6066248"/>
              <a:ext cx="1420873" cy="313587"/>
            </a:xfrm>
            <a:prstGeom prst="borderCallout2">
              <a:avLst>
                <a:gd name="adj1" fmla="val 18750"/>
                <a:gd name="adj2" fmla="val -8333"/>
                <a:gd name="adj3" fmla="val 18750"/>
                <a:gd name="adj4" fmla="val -16667"/>
                <a:gd name="adj5" fmla="val -56652"/>
                <a:gd name="adj6" fmla="val -47242"/>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Saved PC</a:t>
              </a:r>
            </a:p>
          </p:txBody>
        </p:sp>
        <p:sp>
          <p:nvSpPr>
            <p:cNvPr id="16" name="Line Callout 2 15"/>
            <p:cNvSpPr/>
            <p:nvPr/>
          </p:nvSpPr>
          <p:spPr bwMode="auto">
            <a:xfrm rot="2900078">
              <a:off x="6243949" y="6040765"/>
              <a:ext cx="1420873" cy="313587"/>
            </a:xfrm>
            <a:prstGeom prst="borderCallout2">
              <a:avLst>
                <a:gd name="adj1" fmla="val 18750"/>
                <a:gd name="adj2" fmla="val -8333"/>
                <a:gd name="adj3" fmla="val 18750"/>
                <a:gd name="adj4" fmla="val -16667"/>
                <a:gd name="adj5" fmla="val -56652"/>
                <a:gd name="adj6" fmla="val -47242"/>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Saved </a:t>
              </a:r>
              <a:r>
                <a:rPr lang="en-US" sz="1800" dirty="0" err="1">
                  <a:latin typeface="Calibri" pitchFamily="34" charset="0"/>
                </a:rPr>
                <a:t>xPSR</a:t>
              </a:r>
              <a:endParaRPr lang="en-US" sz="1800" dirty="0">
                <a:latin typeface="Calibri" pitchFamily="34" charset="0"/>
              </a:endParaRPr>
            </a:p>
          </p:txBody>
        </p:sp>
      </p:grpSp>
      <p:sp>
        <p:nvSpPr>
          <p:cNvPr id="19" name="Line Callout 2 18"/>
          <p:cNvSpPr/>
          <p:nvPr/>
        </p:nvSpPr>
        <p:spPr bwMode="auto">
          <a:xfrm>
            <a:off x="4988830" y="915123"/>
            <a:ext cx="2250171" cy="1212999"/>
          </a:xfrm>
          <a:prstGeom prst="borderCallout2">
            <a:avLst>
              <a:gd name="adj1" fmla="val 18750"/>
              <a:gd name="adj2" fmla="val -8333"/>
              <a:gd name="adj3" fmla="val 18750"/>
              <a:gd name="adj4" fmla="val -16667"/>
              <a:gd name="adj5" fmla="val 231571"/>
              <a:gd name="adj6" fmla="val -43854"/>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SP value is reduced since registers have been pushed onto stack</a:t>
            </a:r>
          </a:p>
        </p:txBody>
      </p:sp>
      <p:sp>
        <p:nvSpPr>
          <p:cNvPr id="9" name="Rectangle 8"/>
          <p:cNvSpPr/>
          <p:nvPr/>
        </p:nvSpPr>
        <p:spPr bwMode="auto">
          <a:xfrm>
            <a:off x="3200400" y="3853055"/>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1" name="Rectangle 20"/>
          <p:cNvSpPr/>
          <p:nvPr/>
        </p:nvSpPr>
        <p:spPr bwMode="auto">
          <a:xfrm>
            <a:off x="3162300" y="5741080"/>
            <a:ext cx="838200" cy="50804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898865198"/>
      </p:ext>
    </p:extLst>
  </p:cSld>
  <p:clrMapOvr>
    <a:masterClrMapping/>
  </p:clrMapOvr>
  <p:transition>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Switch </a:t>
            </a:r>
            <a:r>
              <a:rPr lang="en-US" dirty="0"/>
              <a:t>to </a:t>
            </a:r>
            <a:r>
              <a:rPr lang="en-US" dirty="0" smtClean="0"/>
              <a:t>Handler/Privileged Mode</a:t>
            </a:r>
            <a:endParaRPr lang="en-US" dirty="0"/>
          </a:p>
        </p:txBody>
      </p:sp>
      <p:sp>
        <p:nvSpPr>
          <p:cNvPr id="3" name="Content Placeholder 2"/>
          <p:cNvSpPr>
            <a:spLocks noGrp="1"/>
          </p:cNvSpPr>
          <p:nvPr>
            <p:ph idx="1"/>
          </p:nvPr>
        </p:nvSpPr>
        <p:spPr>
          <a:xfrm>
            <a:off x="1752600" y="2837889"/>
            <a:ext cx="4419600" cy="4020111"/>
          </a:xfrm>
        </p:spPr>
        <p:txBody>
          <a:bodyPr/>
          <a:lstStyle/>
          <a:p>
            <a:r>
              <a:rPr lang="en-US" sz="2000" dirty="0"/>
              <a:t>Handler mode always uses Main SP</a:t>
            </a:r>
          </a:p>
        </p:txBody>
      </p:sp>
      <p:grpSp>
        <p:nvGrpSpPr>
          <p:cNvPr id="4" name="Group 3"/>
          <p:cNvGrpSpPr/>
          <p:nvPr/>
        </p:nvGrpSpPr>
        <p:grpSpPr>
          <a:xfrm>
            <a:off x="6096000" y="990600"/>
            <a:ext cx="4415644" cy="3962400"/>
            <a:chOff x="1908956" y="914400"/>
            <a:chExt cx="4415644" cy="3962400"/>
          </a:xfrm>
        </p:grpSpPr>
        <p:sp>
          <p:nvSpPr>
            <p:cNvPr id="5" name="Oval 4"/>
            <p:cNvSpPr/>
            <p:nvPr/>
          </p:nvSpPr>
          <p:spPr bwMode="auto">
            <a:xfrm>
              <a:off x="2982074" y="1676400"/>
              <a:ext cx="2286000" cy="9144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algn="ctr"/>
              <a:r>
                <a:rPr lang="en-US" sz="2000" dirty="0">
                  <a:latin typeface="Calibri" pitchFamily="34" charset="0"/>
                </a:rPr>
                <a:t>Thread</a:t>
              </a:r>
            </a:p>
            <a:p>
              <a:pPr algn="ctr"/>
              <a:r>
                <a:rPr lang="en-US" sz="2000" dirty="0">
                  <a:latin typeface="Calibri" pitchFamily="34" charset="0"/>
                </a:rPr>
                <a:t>Mode. </a:t>
              </a:r>
              <a:br>
                <a:rPr lang="en-US" sz="2000" dirty="0">
                  <a:latin typeface="Calibri" pitchFamily="34" charset="0"/>
                </a:rPr>
              </a:br>
              <a:r>
                <a:rPr lang="en-US" sz="2000" dirty="0">
                  <a:latin typeface="Calibri" pitchFamily="34" charset="0"/>
                </a:rPr>
                <a:t>MSP or PSP.</a:t>
              </a:r>
            </a:p>
          </p:txBody>
        </p:sp>
        <p:sp>
          <p:nvSpPr>
            <p:cNvPr id="6" name="Oval 5"/>
            <p:cNvSpPr/>
            <p:nvPr/>
          </p:nvSpPr>
          <p:spPr bwMode="auto">
            <a:xfrm>
              <a:off x="2982074" y="3962400"/>
              <a:ext cx="2286000" cy="9144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algn="ctr"/>
              <a:r>
                <a:rPr lang="en-US" sz="2000" dirty="0">
                  <a:latin typeface="Calibri" pitchFamily="34" charset="0"/>
                </a:rPr>
                <a:t>Handler Mode</a:t>
              </a:r>
            </a:p>
            <a:p>
              <a:pPr algn="ctr"/>
              <a:r>
                <a:rPr lang="en-US" sz="2000" dirty="0">
                  <a:latin typeface="Calibri" pitchFamily="34" charset="0"/>
                </a:rPr>
                <a:t>MSP</a:t>
              </a:r>
            </a:p>
          </p:txBody>
        </p:sp>
        <p:cxnSp>
          <p:nvCxnSpPr>
            <p:cNvPr id="7" name="Straight Arrow Connector 6"/>
            <p:cNvCxnSpPr>
              <a:stCxn id="5" idx="5"/>
              <a:endCxn id="6" idx="7"/>
            </p:cNvCxnSpPr>
            <p:nvPr/>
          </p:nvCxnSpPr>
          <p:spPr bwMode="auto">
            <a:xfrm>
              <a:off x="4933297" y="2456889"/>
              <a:ext cx="0" cy="16394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a:stCxn id="6" idx="1"/>
              <a:endCxn id="5" idx="3"/>
            </p:cNvCxnSpPr>
            <p:nvPr/>
          </p:nvCxnSpPr>
          <p:spPr bwMode="auto">
            <a:xfrm flipV="1">
              <a:off x="3316851" y="2456889"/>
              <a:ext cx="0" cy="16394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endCxn id="5" idx="0"/>
            </p:cNvCxnSpPr>
            <p:nvPr/>
          </p:nvCxnSpPr>
          <p:spPr bwMode="auto">
            <a:xfrm>
              <a:off x="4125074" y="1228618"/>
              <a:ext cx="0" cy="447782"/>
            </a:xfrm>
            <a:prstGeom prst="straightConnector1">
              <a:avLst/>
            </a:prstGeom>
            <a:solidFill>
              <a:schemeClr val="accent1"/>
            </a:solidFill>
            <a:ln w="9525" cap="flat" cmpd="sng" algn="ctr">
              <a:solidFill>
                <a:schemeClr val="tx1"/>
              </a:solidFill>
              <a:prstDash val="solid"/>
              <a:round/>
              <a:headEnd type="oval"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4191000" y="914400"/>
              <a:ext cx="762325" cy="400110"/>
            </a:xfrm>
            <a:prstGeom prst="rect">
              <a:avLst/>
            </a:prstGeom>
            <a:noFill/>
          </p:spPr>
          <p:txBody>
            <a:bodyPr wrap="none" rtlCol="0">
              <a:spAutoFit/>
            </a:bodyPr>
            <a:lstStyle/>
            <a:p>
              <a:r>
                <a:rPr lang="en-US" sz="2000" dirty="0">
                  <a:latin typeface="Calibri" pitchFamily="34" charset="0"/>
                </a:rPr>
                <a:t>Reset</a:t>
              </a:r>
            </a:p>
          </p:txBody>
        </p:sp>
        <p:sp>
          <p:nvSpPr>
            <p:cNvPr id="11" name="TextBox 10"/>
            <p:cNvSpPr txBox="1"/>
            <p:nvPr/>
          </p:nvSpPr>
          <p:spPr>
            <a:xfrm>
              <a:off x="5033156" y="2743200"/>
              <a:ext cx="1291444" cy="1015663"/>
            </a:xfrm>
            <a:prstGeom prst="rect">
              <a:avLst/>
            </a:prstGeom>
            <a:noFill/>
          </p:spPr>
          <p:txBody>
            <a:bodyPr wrap="none" rtlCol="0">
              <a:spAutoFit/>
            </a:bodyPr>
            <a:lstStyle/>
            <a:p>
              <a:pPr algn="ctr"/>
              <a:r>
                <a:rPr lang="en-US" sz="2000" i="1" dirty="0">
                  <a:latin typeface="Calibri" pitchFamily="34" charset="0"/>
                </a:rPr>
                <a:t>Starting </a:t>
              </a:r>
              <a:br>
                <a:rPr lang="en-US" sz="2000" i="1" dirty="0">
                  <a:latin typeface="Calibri" pitchFamily="34" charset="0"/>
                </a:rPr>
              </a:br>
              <a:r>
                <a:rPr lang="en-US" sz="2000" i="1" dirty="0">
                  <a:latin typeface="Calibri" pitchFamily="34" charset="0"/>
                </a:rPr>
                <a:t>Exception </a:t>
              </a:r>
              <a:br>
                <a:rPr lang="en-US" sz="2000" i="1" dirty="0">
                  <a:latin typeface="Calibri" pitchFamily="34" charset="0"/>
                </a:rPr>
              </a:br>
              <a:r>
                <a:rPr lang="en-US" sz="2000" i="1" dirty="0">
                  <a:latin typeface="Calibri" pitchFamily="34" charset="0"/>
                </a:rPr>
                <a:t>Processing</a:t>
              </a:r>
            </a:p>
          </p:txBody>
        </p:sp>
        <p:sp>
          <p:nvSpPr>
            <p:cNvPr id="12" name="TextBox 11"/>
            <p:cNvSpPr txBox="1"/>
            <p:nvPr/>
          </p:nvSpPr>
          <p:spPr>
            <a:xfrm>
              <a:off x="1908956" y="2743200"/>
              <a:ext cx="1302664" cy="1015663"/>
            </a:xfrm>
            <a:prstGeom prst="rect">
              <a:avLst/>
            </a:prstGeom>
            <a:noFill/>
          </p:spPr>
          <p:txBody>
            <a:bodyPr wrap="none" rtlCol="0">
              <a:spAutoFit/>
            </a:bodyPr>
            <a:lstStyle/>
            <a:p>
              <a:pPr algn="ctr"/>
              <a:r>
                <a:rPr lang="en-US" sz="2000" i="1" dirty="0">
                  <a:latin typeface="Calibri" pitchFamily="34" charset="0"/>
                </a:rPr>
                <a:t>Exception </a:t>
              </a:r>
              <a:br>
                <a:rPr lang="en-US" sz="2000" i="1" dirty="0">
                  <a:latin typeface="Calibri" pitchFamily="34" charset="0"/>
                </a:rPr>
              </a:br>
              <a:r>
                <a:rPr lang="en-US" sz="2000" i="1" dirty="0">
                  <a:latin typeface="Calibri" pitchFamily="34" charset="0"/>
                </a:rPr>
                <a:t>Processing</a:t>
              </a:r>
            </a:p>
            <a:p>
              <a:pPr algn="ctr"/>
              <a:r>
                <a:rPr lang="en-US" sz="2000" i="1" dirty="0">
                  <a:latin typeface="Calibri" pitchFamily="34" charset="0"/>
                </a:rPr>
                <a:t>Completed</a:t>
              </a:r>
            </a:p>
          </p:txBody>
        </p:sp>
      </p:grpSp>
    </p:spTree>
    <p:extLst>
      <p:ext uri="{BB962C8B-B14F-4D97-AF65-F5344CB8AC3E}">
        <p14:creationId xmlns:p14="http://schemas.microsoft.com/office/powerpoint/2010/main" val="1342496882"/>
      </p:ext>
    </p:extLst>
  </p:cSld>
  <p:clrMapOvr>
    <a:masterClrMapping/>
  </p:clrMapOvr>
  <p:transition>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Handler and Privileged Mode</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1" t="2710" r="81455" b="46079"/>
          <a:stretch/>
        </p:blipFill>
        <p:spPr>
          <a:xfrm>
            <a:off x="1794076" y="857250"/>
            <a:ext cx="2320725" cy="5467350"/>
          </a:xfrm>
        </p:spPr>
      </p:pic>
      <p:sp>
        <p:nvSpPr>
          <p:cNvPr id="19" name="Line Callout 2 18"/>
          <p:cNvSpPr/>
          <p:nvPr/>
        </p:nvSpPr>
        <p:spPr bwMode="auto">
          <a:xfrm>
            <a:off x="7086600" y="3124201"/>
            <a:ext cx="2514600" cy="1212999"/>
          </a:xfrm>
          <a:prstGeom prst="borderCallout2">
            <a:avLst>
              <a:gd name="adj1" fmla="val 18750"/>
              <a:gd name="adj2" fmla="val -8333"/>
              <a:gd name="adj3" fmla="val 18750"/>
              <a:gd name="adj4" fmla="val -16667"/>
              <a:gd name="adj5" fmla="val 220403"/>
              <a:gd name="adj6" fmla="val -118046"/>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Mode changed to Handler. Was already using MSP and in Privileged mode</a:t>
            </a:r>
          </a:p>
        </p:txBody>
      </p:sp>
      <p:sp>
        <p:nvSpPr>
          <p:cNvPr id="9" name="Rectangle 8"/>
          <p:cNvSpPr/>
          <p:nvPr/>
        </p:nvSpPr>
        <p:spPr bwMode="auto">
          <a:xfrm>
            <a:off x="3200400" y="3894883"/>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1164625625"/>
      </p:ext>
    </p:extLst>
  </p:cSld>
  <p:clrMapOvr>
    <a:masterClrMapping/>
  </p:clrMapOvr>
  <p:transition>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IPSR with Exception Number</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1" t="2977" r="81455" b="46080"/>
          <a:stretch/>
        </p:blipFill>
        <p:spPr>
          <a:xfrm>
            <a:off x="1794076" y="885826"/>
            <a:ext cx="2320725" cy="5438775"/>
          </a:xfrm>
        </p:spPr>
      </p:pic>
      <p:sp>
        <p:nvSpPr>
          <p:cNvPr id="19" name="Line Callout 2 18"/>
          <p:cNvSpPr/>
          <p:nvPr/>
        </p:nvSpPr>
        <p:spPr bwMode="auto">
          <a:xfrm>
            <a:off x="6858000" y="3166751"/>
            <a:ext cx="2743200" cy="1212999"/>
          </a:xfrm>
          <a:prstGeom prst="borderCallout2">
            <a:avLst>
              <a:gd name="adj1" fmla="val 18750"/>
              <a:gd name="adj2" fmla="val -8333"/>
              <a:gd name="adj3" fmla="val 18750"/>
              <a:gd name="adj4" fmla="val -16667"/>
              <a:gd name="adj5" fmla="val 97120"/>
              <a:gd name="adj6" fmla="val -101790"/>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PORTD_IRQ is Exception number 0x2F </a:t>
            </a:r>
            <a:br>
              <a:rPr lang="en-US" sz="1800" dirty="0">
                <a:latin typeface="Calibri" pitchFamily="34" charset="0"/>
              </a:rPr>
            </a:br>
            <a:r>
              <a:rPr lang="en-US" sz="1800" dirty="0">
                <a:latin typeface="Calibri" pitchFamily="34" charset="0"/>
              </a:rPr>
              <a:t>(interrupt number + 0x10)</a:t>
            </a:r>
          </a:p>
        </p:txBody>
      </p:sp>
      <p:sp>
        <p:nvSpPr>
          <p:cNvPr id="9" name="Rectangle 8"/>
          <p:cNvSpPr/>
          <p:nvPr/>
        </p:nvSpPr>
        <p:spPr bwMode="auto">
          <a:xfrm>
            <a:off x="3200400" y="3894883"/>
            <a:ext cx="838200" cy="33866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955671780"/>
      </p:ext>
    </p:extLst>
  </p:cSld>
  <p:clrMapOvr>
    <a:masterClrMapping/>
  </p:clrMapOvr>
  <p:transition>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custDataLst>
              <p:tags r:id="rId1"/>
            </p:custDataLst>
          </p:nvPr>
        </p:nvSpPr>
        <p:spPr/>
        <p:txBody>
          <a:bodyPr/>
          <a:lstStyle/>
          <a:p>
            <a:pPr marL="514350" indent="-514350"/>
            <a:r>
              <a:rPr lang="en-US" sz="2800" dirty="0"/>
              <a:t>4. Load PC With Address Of Exception Handler</a:t>
            </a:r>
          </a:p>
        </p:txBody>
      </p:sp>
      <p:grpSp>
        <p:nvGrpSpPr>
          <p:cNvPr id="2" name="Group 1"/>
          <p:cNvGrpSpPr/>
          <p:nvPr/>
        </p:nvGrpSpPr>
        <p:grpSpPr>
          <a:xfrm>
            <a:off x="1739900" y="1066801"/>
            <a:ext cx="8318500" cy="5261151"/>
            <a:chOff x="215900" y="1066799"/>
            <a:chExt cx="9094721" cy="5752083"/>
          </a:xfrm>
        </p:grpSpPr>
        <p:sp>
          <p:nvSpPr>
            <p:cNvPr id="10243" name="Rectangle 5"/>
            <p:cNvSpPr>
              <a:spLocks noChangeArrowheads="1"/>
            </p:cNvSpPr>
            <p:nvPr/>
          </p:nvSpPr>
          <p:spPr bwMode="auto">
            <a:xfrm>
              <a:off x="4038600" y="1066800"/>
              <a:ext cx="4355607" cy="556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4" name="Line 6"/>
            <p:cNvSpPr>
              <a:spLocks noChangeShapeType="1"/>
            </p:cNvSpPr>
            <p:nvPr/>
          </p:nvSpPr>
          <p:spPr bwMode="auto">
            <a:xfrm flipH="1">
              <a:off x="6017883" y="1066799"/>
              <a:ext cx="2873" cy="55788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5" name="Text Box 7"/>
            <p:cNvSpPr txBox="1">
              <a:spLocks noChangeArrowheads="1"/>
            </p:cNvSpPr>
            <p:nvPr/>
          </p:nvSpPr>
          <p:spPr bwMode="auto">
            <a:xfrm>
              <a:off x="4096390" y="6307137"/>
              <a:ext cx="1686336" cy="37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a:latin typeface="Lucida Console" pitchFamily="49" charset="0"/>
                </a:rPr>
                <a:t>0x0000_0004</a:t>
              </a:r>
              <a:endParaRPr lang="en-US" sz="1600" dirty="0">
                <a:latin typeface="Lucida Console" pitchFamily="49" charset="0"/>
              </a:endParaRPr>
            </a:p>
          </p:txBody>
        </p:sp>
        <p:sp>
          <p:nvSpPr>
            <p:cNvPr id="10249" name="Text Box 11"/>
            <p:cNvSpPr txBox="1">
              <a:spLocks noChangeArrowheads="1"/>
            </p:cNvSpPr>
            <p:nvPr/>
          </p:nvSpPr>
          <p:spPr bwMode="auto">
            <a:xfrm>
              <a:off x="1066800" y="6415087"/>
              <a:ext cx="2660141" cy="403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solidFill>
                    <a:srgbClr val="FF0000"/>
                  </a:solidFill>
                  <a:latin typeface="Arial" charset="0"/>
                </a:rPr>
                <a:t>Reset Interrupt Vector</a:t>
              </a:r>
            </a:p>
          </p:txBody>
        </p:sp>
        <p:sp>
          <p:nvSpPr>
            <p:cNvPr id="10250" name="Text Box 12"/>
            <p:cNvSpPr txBox="1">
              <a:spLocks noChangeArrowheads="1"/>
            </p:cNvSpPr>
            <p:nvPr/>
          </p:nvSpPr>
          <p:spPr bwMode="auto">
            <a:xfrm>
              <a:off x="215900" y="6110287"/>
              <a:ext cx="3627568" cy="403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dirty="0">
                  <a:solidFill>
                    <a:srgbClr val="FF0000"/>
                  </a:solidFill>
                  <a:latin typeface="Arial" charset="0"/>
                </a:rPr>
                <a:t>Non-Maskable Interrupt Vector</a:t>
              </a:r>
            </a:p>
          </p:txBody>
        </p:sp>
        <p:sp>
          <p:nvSpPr>
            <p:cNvPr id="10251" name="Text Box 13"/>
            <p:cNvSpPr txBox="1">
              <a:spLocks noChangeArrowheads="1"/>
            </p:cNvSpPr>
            <p:nvPr/>
          </p:nvSpPr>
          <p:spPr bwMode="auto">
            <a:xfrm>
              <a:off x="1066800" y="5500688"/>
              <a:ext cx="2683416" cy="403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dirty="0">
                  <a:solidFill>
                    <a:srgbClr val="FF0000"/>
                  </a:solidFill>
                  <a:latin typeface="Arial" charset="0"/>
                </a:rPr>
                <a:t>Port A Interrupt Vector</a:t>
              </a:r>
            </a:p>
          </p:txBody>
        </p:sp>
        <p:sp>
          <p:nvSpPr>
            <p:cNvPr id="10252" name="Text Box 14"/>
            <p:cNvSpPr txBox="1">
              <a:spLocks noChangeArrowheads="1"/>
            </p:cNvSpPr>
            <p:nvPr/>
          </p:nvSpPr>
          <p:spPr bwMode="auto">
            <a:xfrm>
              <a:off x="1066800" y="5257800"/>
              <a:ext cx="2716224" cy="403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dirty="0">
                  <a:solidFill>
                    <a:srgbClr val="FF0000"/>
                  </a:solidFill>
                  <a:latin typeface="Arial" charset="0"/>
                </a:rPr>
                <a:t>Port D Interrupt Vector</a:t>
              </a:r>
            </a:p>
          </p:txBody>
        </p:sp>
        <p:sp>
          <p:nvSpPr>
            <p:cNvPr id="10253" name="Line 15"/>
            <p:cNvSpPr>
              <a:spLocks noChangeShapeType="1"/>
            </p:cNvSpPr>
            <p:nvPr/>
          </p:nvSpPr>
          <p:spPr bwMode="auto">
            <a:xfrm>
              <a:off x="3657600" y="5486400"/>
              <a:ext cx="381000" cy="76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4" name="Line 17"/>
            <p:cNvSpPr>
              <a:spLocks noChangeShapeType="1"/>
            </p:cNvSpPr>
            <p:nvPr/>
          </p:nvSpPr>
          <p:spPr bwMode="auto">
            <a:xfrm>
              <a:off x="3505200" y="6262687"/>
              <a:ext cx="5334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5" name="Line 18"/>
            <p:cNvSpPr>
              <a:spLocks noChangeShapeType="1"/>
            </p:cNvSpPr>
            <p:nvPr/>
          </p:nvSpPr>
          <p:spPr bwMode="auto">
            <a:xfrm flipV="1">
              <a:off x="3429000" y="6491287"/>
              <a:ext cx="609600" cy="76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6" name="Line 19"/>
            <p:cNvSpPr>
              <a:spLocks noChangeShapeType="1"/>
            </p:cNvSpPr>
            <p:nvPr/>
          </p:nvSpPr>
          <p:spPr bwMode="auto">
            <a:xfrm>
              <a:off x="3429000" y="5715000"/>
              <a:ext cx="609600" cy="76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7" name="Text Box 20"/>
            <p:cNvSpPr txBox="1">
              <a:spLocks noChangeArrowheads="1"/>
            </p:cNvSpPr>
            <p:nvPr/>
          </p:nvSpPr>
          <p:spPr bwMode="auto">
            <a:xfrm>
              <a:off x="2040864" y="1066800"/>
              <a:ext cx="1982522" cy="706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i="1" dirty="0">
                  <a:solidFill>
                    <a:srgbClr val="FF0000"/>
                  </a:solidFill>
                  <a:latin typeface="Arial" charset="0"/>
                </a:rPr>
                <a:t>Reset Interrupt </a:t>
              </a:r>
              <a:br>
                <a:rPr lang="en-US" sz="1800" i="1" dirty="0">
                  <a:solidFill>
                    <a:srgbClr val="FF0000"/>
                  </a:solidFill>
                  <a:latin typeface="Arial" charset="0"/>
                </a:rPr>
              </a:br>
              <a:r>
                <a:rPr lang="en-US" sz="1800" i="1" dirty="0">
                  <a:solidFill>
                    <a:srgbClr val="FF0000"/>
                  </a:solidFill>
                  <a:latin typeface="Arial" charset="0"/>
                </a:rPr>
                <a:t>Service Routine</a:t>
              </a:r>
            </a:p>
          </p:txBody>
        </p:sp>
        <p:sp>
          <p:nvSpPr>
            <p:cNvPr id="10258" name="Text Box 21"/>
            <p:cNvSpPr txBox="1">
              <a:spLocks noChangeArrowheads="1"/>
            </p:cNvSpPr>
            <p:nvPr/>
          </p:nvSpPr>
          <p:spPr bwMode="auto">
            <a:xfrm>
              <a:off x="1902839" y="2438400"/>
              <a:ext cx="1407676" cy="403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i="1" dirty="0">
                  <a:solidFill>
                    <a:srgbClr val="FF0000"/>
                  </a:solidFill>
                  <a:latin typeface="Arial" charset="0"/>
                </a:rPr>
                <a:t>Port D ISR</a:t>
              </a:r>
            </a:p>
          </p:txBody>
        </p:sp>
        <p:sp>
          <p:nvSpPr>
            <p:cNvPr id="10259" name="Rectangle 22"/>
            <p:cNvSpPr>
              <a:spLocks noChangeArrowheads="1"/>
            </p:cNvSpPr>
            <p:nvPr/>
          </p:nvSpPr>
          <p:spPr bwMode="auto">
            <a:xfrm>
              <a:off x="6019800" y="1066800"/>
              <a:ext cx="2374406" cy="1219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260" name="Rectangle 23"/>
            <p:cNvSpPr>
              <a:spLocks noChangeArrowheads="1"/>
            </p:cNvSpPr>
            <p:nvPr/>
          </p:nvSpPr>
          <p:spPr bwMode="auto">
            <a:xfrm>
              <a:off x="6019800" y="2590800"/>
              <a:ext cx="2374406"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261" name="Text Box 24"/>
            <p:cNvSpPr txBox="1">
              <a:spLocks noChangeArrowheads="1"/>
            </p:cNvSpPr>
            <p:nvPr/>
          </p:nvSpPr>
          <p:spPr bwMode="auto">
            <a:xfrm>
              <a:off x="1963695" y="3124200"/>
              <a:ext cx="1374868" cy="403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i="1" dirty="0">
                  <a:solidFill>
                    <a:srgbClr val="FF0000"/>
                  </a:solidFill>
                  <a:latin typeface="Arial" charset="0"/>
                </a:rPr>
                <a:t>Port A ISR</a:t>
              </a:r>
            </a:p>
          </p:txBody>
        </p:sp>
        <p:sp>
          <p:nvSpPr>
            <p:cNvPr id="10262" name="Rectangle 25"/>
            <p:cNvSpPr>
              <a:spLocks noChangeArrowheads="1"/>
            </p:cNvSpPr>
            <p:nvPr/>
          </p:nvSpPr>
          <p:spPr bwMode="auto">
            <a:xfrm>
              <a:off x="6019800" y="3124200"/>
              <a:ext cx="2374406"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263" name="Text Box 26"/>
            <p:cNvSpPr txBox="1">
              <a:spLocks noChangeArrowheads="1"/>
            </p:cNvSpPr>
            <p:nvPr/>
          </p:nvSpPr>
          <p:spPr bwMode="auto">
            <a:xfrm>
              <a:off x="1159082" y="3962400"/>
              <a:ext cx="2907886" cy="706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i="1">
                  <a:solidFill>
                    <a:srgbClr val="FF0000"/>
                  </a:solidFill>
                  <a:latin typeface="Arial" charset="0"/>
                </a:rPr>
                <a:t>Non-maskable Interrupt </a:t>
              </a:r>
              <a:br>
                <a:rPr lang="en-US" sz="1800" i="1">
                  <a:solidFill>
                    <a:srgbClr val="FF0000"/>
                  </a:solidFill>
                  <a:latin typeface="Arial" charset="0"/>
                </a:rPr>
              </a:br>
              <a:r>
                <a:rPr lang="en-US" sz="1800" i="1">
                  <a:solidFill>
                    <a:srgbClr val="FF0000"/>
                  </a:solidFill>
                  <a:latin typeface="Arial" charset="0"/>
                </a:rPr>
                <a:t>Service Routine</a:t>
              </a:r>
            </a:p>
          </p:txBody>
        </p:sp>
        <p:sp>
          <p:nvSpPr>
            <p:cNvPr id="10264" name="Rectangle 27"/>
            <p:cNvSpPr>
              <a:spLocks noChangeArrowheads="1"/>
            </p:cNvSpPr>
            <p:nvPr/>
          </p:nvSpPr>
          <p:spPr bwMode="auto">
            <a:xfrm>
              <a:off x="6019800" y="4038600"/>
              <a:ext cx="2374406" cy="1066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265" name="Text Box 28"/>
            <p:cNvSpPr txBox="1">
              <a:spLocks noChangeArrowheads="1"/>
            </p:cNvSpPr>
            <p:nvPr/>
          </p:nvSpPr>
          <p:spPr bwMode="auto">
            <a:xfrm>
              <a:off x="6573206" y="1454150"/>
              <a:ext cx="876643" cy="37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dirty="0">
                  <a:latin typeface="Lucida Console" pitchFamily="49" charset="0"/>
                </a:rPr>
                <a:t>start</a:t>
              </a:r>
            </a:p>
          </p:txBody>
        </p:sp>
        <p:sp>
          <p:nvSpPr>
            <p:cNvPr id="10266" name="Text Box 30"/>
            <p:cNvSpPr txBox="1">
              <a:spLocks noChangeArrowheads="1"/>
            </p:cNvSpPr>
            <p:nvPr/>
          </p:nvSpPr>
          <p:spPr bwMode="auto">
            <a:xfrm>
              <a:off x="6034853" y="6338887"/>
              <a:ext cx="1193007" cy="37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dirty="0">
                  <a:latin typeface="Lucida Console" pitchFamily="49" charset="0"/>
                </a:rPr>
                <a:t>start</a:t>
              </a:r>
            </a:p>
          </p:txBody>
        </p:sp>
        <p:sp>
          <p:nvSpPr>
            <p:cNvPr id="10267" name="Text Box 31"/>
            <p:cNvSpPr txBox="1">
              <a:spLocks noChangeArrowheads="1"/>
            </p:cNvSpPr>
            <p:nvPr/>
          </p:nvSpPr>
          <p:spPr bwMode="auto">
            <a:xfrm>
              <a:off x="6151769" y="2590799"/>
              <a:ext cx="2080667" cy="33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dirty="0" err="1">
                  <a:latin typeface="Lucida Console" pitchFamily="49" charset="0"/>
                </a:rPr>
                <a:t>PORTD_IRQHandler</a:t>
              </a:r>
              <a:endParaRPr lang="en-US" sz="1400" dirty="0">
                <a:latin typeface="Lucida Console" pitchFamily="49" charset="0"/>
              </a:endParaRPr>
            </a:p>
          </p:txBody>
        </p:sp>
        <p:sp>
          <p:nvSpPr>
            <p:cNvPr id="10268" name="Text Box 32"/>
            <p:cNvSpPr txBox="1">
              <a:spLocks noChangeArrowheads="1"/>
            </p:cNvSpPr>
            <p:nvPr/>
          </p:nvSpPr>
          <p:spPr bwMode="auto">
            <a:xfrm>
              <a:off x="6019800" y="5410200"/>
              <a:ext cx="2361081" cy="37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dirty="0" err="1">
                  <a:latin typeface="Lucida Console" pitchFamily="49" charset="0"/>
                </a:rPr>
                <a:t>PORTD_IRQHandler</a:t>
              </a:r>
              <a:endParaRPr lang="en-US" sz="1600" dirty="0">
                <a:latin typeface="Lucida Console" pitchFamily="49" charset="0"/>
              </a:endParaRPr>
            </a:p>
          </p:txBody>
        </p:sp>
        <p:sp>
          <p:nvSpPr>
            <p:cNvPr id="10270" name="Text Box 34"/>
            <p:cNvSpPr txBox="1">
              <a:spLocks noChangeArrowheads="1"/>
            </p:cNvSpPr>
            <p:nvPr/>
          </p:nvSpPr>
          <p:spPr bwMode="auto">
            <a:xfrm>
              <a:off x="6216403" y="4348205"/>
              <a:ext cx="1845821" cy="33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dirty="0" err="1">
                  <a:latin typeface="Lucida Console" pitchFamily="49" charset="0"/>
                </a:rPr>
                <a:t>NMI_IRQHandler</a:t>
              </a:r>
              <a:endParaRPr lang="en-US" sz="1400" dirty="0">
                <a:latin typeface="Lucida Console" pitchFamily="49" charset="0"/>
              </a:endParaRPr>
            </a:p>
          </p:txBody>
        </p:sp>
        <p:sp>
          <p:nvSpPr>
            <p:cNvPr id="10271" name="Text Box 35"/>
            <p:cNvSpPr txBox="1">
              <a:spLocks noChangeArrowheads="1"/>
            </p:cNvSpPr>
            <p:nvPr/>
          </p:nvSpPr>
          <p:spPr bwMode="auto">
            <a:xfrm>
              <a:off x="6022975" y="6154737"/>
              <a:ext cx="2091182" cy="37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dirty="0" err="1">
                  <a:latin typeface="Lucida Console" pitchFamily="49" charset="0"/>
                </a:rPr>
                <a:t>NMI_IRQHandler</a:t>
              </a:r>
              <a:endParaRPr lang="en-US" sz="1600" dirty="0">
                <a:latin typeface="Lucida Console" pitchFamily="49" charset="0"/>
              </a:endParaRPr>
            </a:p>
          </p:txBody>
        </p:sp>
        <p:sp>
          <p:nvSpPr>
            <p:cNvPr id="10272" name="Text Box 36"/>
            <p:cNvSpPr txBox="1">
              <a:spLocks noChangeArrowheads="1"/>
            </p:cNvSpPr>
            <p:nvPr/>
          </p:nvSpPr>
          <p:spPr bwMode="auto">
            <a:xfrm>
              <a:off x="6022975" y="5611813"/>
              <a:ext cx="2361081" cy="37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dirty="0" err="1">
                  <a:latin typeface="Lucida Console" pitchFamily="49" charset="0"/>
                </a:rPr>
                <a:t>PORTA_IRQHandler</a:t>
              </a:r>
              <a:endParaRPr lang="en-US" sz="1600" dirty="0">
                <a:latin typeface="Lucida Console" pitchFamily="49" charset="0"/>
              </a:endParaRPr>
            </a:p>
          </p:txBody>
        </p:sp>
        <p:sp>
          <p:nvSpPr>
            <p:cNvPr id="10273" name="Freeform 40"/>
            <p:cNvSpPr>
              <a:spLocks/>
            </p:cNvSpPr>
            <p:nvPr/>
          </p:nvSpPr>
          <p:spPr bwMode="auto">
            <a:xfrm>
              <a:off x="4724400" y="2667000"/>
              <a:ext cx="4586221" cy="3073400"/>
            </a:xfrm>
            <a:custGeom>
              <a:avLst/>
              <a:gdLst>
                <a:gd name="T0" fmla="*/ 2147483647 w 1584"/>
                <a:gd name="T1" fmla="*/ 2147483647 h 1936"/>
                <a:gd name="T2" fmla="*/ 2147483647 w 1584"/>
                <a:gd name="T3" fmla="*/ 2147483647 h 1936"/>
                <a:gd name="T4" fmla="*/ 2147483647 w 1584"/>
                <a:gd name="T5" fmla="*/ 2147483647 h 1936"/>
                <a:gd name="T6" fmla="*/ 2147483647 w 1584"/>
                <a:gd name="T7" fmla="*/ 0 h 1936"/>
                <a:gd name="T8" fmla="*/ 0 60000 65536"/>
                <a:gd name="T9" fmla="*/ 0 60000 65536"/>
                <a:gd name="T10" fmla="*/ 0 60000 65536"/>
                <a:gd name="T11" fmla="*/ 0 60000 65536"/>
                <a:gd name="T12" fmla="*/ 0 w 1584"/>
                <a:gd name="T13" fmla="*/ 0 h 1936"/>
                <a:gd name="T14" fmla="*/ 1584 w 1584"/>
                <a:gd name="T15" fmla="*/ 1936 h 1936"/>
              </a:gdLst>
              <a:ahLst/>
              <a:cxnLst>
                <a:cxn ang="T8">
                  <a:pos x="T0" y="T1"/>
                </a:cxn>
                <a:cxn ang="T9">
                  <a:pos x="T2" y="T3"/>
                </a:cxn>
                <a:cxn ang="T10">
                  <a:pos x="T4" y="T5"/>
                </a:cxn>
                <a:cxn ang="T11">
                  <a:pos x="T6" y="T7"/>
                </a:cxn>
              </a:cxnLst>
              <a:rect l="T12" t="T13" r="T14" b="T15"/>
              <a:pathLst>
                <a:path w="1584" h="1936">
                  <a:moveTo>
                    <a:pt x="1256" y="1824"/>
                  </a:moveTo>
                  <a:cubicBezTo>
                    <a:pt x="1420" y="1880"/>
                    <a:pt x="1584" y="1936"/>
                    <a:pt x="1400" y="1728"/>
                  </a:cubicBezTo>
                  <a:cubicBezTo>
                    <a:pt x="1216" y="1520"/>
                    <a:pt x="304" y="864"/>
                    <a:pt x="152" y="576"/>
                  </a:cubicBezTo>
                  <a:cubicBezTo>
                    <a:pt x="0" y="288"/>
                    <a:pt x="244" y="144"/>
                    <a:pt x="488" y="0"/>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74" name="Freeform 43"/>
            <p:cNvSpPr>
              <a:spLocks/>
            </p:cNvSpPr>
            <p:nvPr/>
          </p:nvSpPr>
          <p:spPr bwMode="auto">
            <a:xfrm>
              <a:off x="4886005" y="3390900"/>
              <a:ext cx="4296359" cy="2628901"/>
            </a:xfrm>
            <a:custGeom>
              <a:avLst/>
              <a:gdLst>
                <a:gd name="T0" fmla="*/ 2147483647 w 1584"/>
                <a:gd name="T1" fmla="*/ 2147483647 h 1824"/>
                <a:gd name="T2" fmla="*/ 2147483647 w 1584"/>
                <a:gd name="T3" fmla="*/ 2147483647 h 1824"/>
                <a:gd name="T4" fmla="*/ 2147483647 w 1584"/>
                <a:gd name="T5" fmla="*/ 2147483647 h 1824"/>
                <a:gd name="T6" fmla="*/ 2147483647 w 1584"/>
                <a:gd name="T7" fmla="*/ 0 h 1824"/>
                <a:gd name="T8" fmla="*/ 0 60000 65536"/>
                <a:gd name="T9" fmla="*/ 0 60000 65536"/>
                <a:gd name="T10" fmla="*/ 0 60000 65536"/>
                <a:gd name="T11" fmla="*/ 0 60000 65536"/>
                <a:gd name="T12" fmla="*/ 0 w 1584"/>
                <a:gd name="T13" fmla="*/ 0 h 1824"/>
                <a:gd name="T14" fmla="*/ 1584 w 1584"/>
                <a:gd name="T15" fmla="*/ 1824 h 1824"/>
              </a:gdLst>
              <a:ahLst/>
              <a:cxnLst>
                <a:cxn ang="T8">
                  <a:pos x="T0" y="T1"/>
                </a:cxn>
                <a:cxn ang="T9">
                  <a:pos x="T2" y="T3"/>
                </a:cxn>
                <a:cxn ang="T10">
                  <a:pos x="T4" y="T5"/>
                </a:cxn>
                <a:cxn ang="T11">
                  <a:pos x="T6" y="T7"/>
                </a:cxn>
              </a:cxnLst>
              <a:rect l="T12" t="T13" r="T14" b="T15"/>
              <a:pathLst>
                <a:path w="1584" h="1824">
                  <a:moveTo>
                    <a:pt x="1216" y="1680"/>
                  </a:moveTo>
                  <a:cubicBezTo>
                    <a:pt x="1400" y="1752"/>
                    <a:pt x="1584" y="1824"/>
                    <a:pt x="1408" y="1632"/>
                  </a:cubicBezTo>
                  <a:cubicBezTo>
                    <a:pt x="1232" y="1440"/>
                    <a:pt x="320" y="800"/>
                    <a:pt x="160" y="528"/>
                  </a:cubicBezTo>
                  <a:cubicBezTo>
                    <a:pt x="0" y="256"/>
                    <a:pt x="224" y="128"/>
                    <a:pt x="448" y="0"/>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75" name="Freeform 44"/>
            <p:cNvSpPr>
              <a:spLocks/>
            </p:cNvSpPr>
            <p:nvPr/>
          </p:nvSpPr>
          <p:spPr bwMode="auto">
            <a:xfrm>
              <a:off x="5311721" y="4577711"/>
              <a:ext cx="3222680" cy="1837374"/>
            </a:xfrm>
            <a:custGeom>
              <a:avLst/>
              <a:gdLst>
                <a:gd name="T0" fmla="*/ 2147483647 w 1304"/>
                <a:gd name="T1" fmla="*/ 2147483647 h 1272"/>
                <a:gd name="T2" fmla="*/ 2147483647 w 1304"/>
                <a:gd name="T3" fmla="*/ 2147483647 h 1272"/>
                <a:gd name="T4" fmla="*/ 2147483647 w 1304"/>
                <a:gd name="T5" fmla="*/ 2147483647 h 1272"/>
                <a:gd name="T6" fmla="*/ 2147483647 w 1304"/>
                <a:gd name="T7" fmla="*/ 0 h 1272"/>
                <a:gd name="T8" fmla="*/ 0 60000 65536"/>
                <a:gd name="T9" fmla="*/ 0 60000 65536"/>
                <a:gd name="T10" fmla="*/ 0 60000 65536"/>
                <a:gd name="T11" fmla="*/ 0 60000 65536"/>
                <a:gd name="T12" fmla="*/ 0 w 1304"/>
                <a:gd name="T13" fmla="*/ 0 h 1272"/>
                <a:gd name="T14" fmla="*/ 1304 w 1304"/>
                <a:gd name="T15" fmla="*/ 1272 h 1272"/>
              </a:gdLst>
              <a:ahLst/>
              <a:cxnLst>
                <a:cxn ang="T8">
                  <a:pos x="T0" y="T1"/>
                </a:cxn>
                <a:cxn ang="T9">
                  <a:pos x="T2" y="T3"/>
                </a:cxn>
                <a:cxn ang="T10">
                  <a:pos x="T4" y="T5"/>
                </a:cxn>
                <a:cxn ang="T11">
                  <a:pos x="T6" y="T7"/>
                </a:cxn>
              </a:cxnLst>
              <a:rect l="T12" t="T13" r="T14" b="T15"/>
              <a:pathLst>
                <a:path w="1304" h="1272">
                  <a:moveTo>
                    <a:pt x="1096" y="1248"/>
                  </a:moveTo>
                  <a:cubicBezTo>
                    <a:pt x="1200" y="1260"/>
                    <a:pt x="1304" y="1272"/>
                    <a:pt x="1144" y="1104"/>
                  </a:cubicBezTo>
                  <a:cubicBezTo>
                    <a:pt x="984" y="936"/>
                    <a:pt x="272" y="424"/>
                    <a:pt x="136" y="240"/>
                  </a:cubicBezTo>
                  <a:cubicBezTo>
                    <a:pt x="0" y="56"/>
                    <a:pt x="164" y="28"/>
                    <a:pt x="328" y="0"/>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76" name="Freeform 47"/>
            <p:cNvSpPr>
              <a:spLocks/>
            </p:cNvSpPr>
            <p:nvPr/>
          </p:nvSpPr>
          <p:spPr bwMode="auto">
            <a:xfrm>
              <a:off x="4886005" y="1708150"/>
              <a:ext cx="4257996" cy="4821235"/>
            </a:xfrm>
            <a:custGeom>
              <a:avLst/>
              <a:gdLst>
                <a:gd name="T0" fmla="*/ 2147483647 w 1744"/>
                <a:gd name="T1" fmla="*/ 2147483647 h 3264"/>
                <a:gd name="T2" fmla="*/ 2147483647 w 1744"/>
                <a:gd name="T3" fmla="*/ 2147483647 h 3264"/>
                <a:gd name="T4" fmla="*/ 2147483647 w 1744"/>
                <a:gd name="T5" fmla="*/ 2147483647 h 3264"/>
                <a:gd name="T6" fmla="*/ 2147483647 w 1744"/>
                <a:gd name="T7" fmla="*/ 2147483647 h 3264"/>
                <a:gd name="T8" fmla="*/ 2147483647 w 1744"/>
                <a:gd name="T9" fmla="*/ 0 h 3264"/>
                <a:gd name="T10" fmla="*/ 0 60000 65536"/>
                <a:gd name="T11" fmla="*/ 0 60000 65536"/>
                <a:gd name="T12" fmla="*/ 0 60000 65536"/>
                <a:gd name="T13" fmla="*/ 0 60000 65536"/>
                <a:gd name="T14" fmla="*/ 0 60000 65536"/>
                <a:gd name="T15" fmla="*/ 0 w 1744"/>
                <a:gd name="T16" fmla="*/ 0 h 3264"/>
                <a:gd name="T17" fmla="*/ 1744 w 1744"/>
                <a:gd name="T18" fmla="*/ 3264 h 3264"/>
              </a:gdLst>
              <a:ahLst/>
              <a:cxnLst>
                <a:cxn ang="T10">
                  <a:pos x="T0" y="T1"/>
                </a:cxn>
                <a:cxn ang="T11">
                  <a:pos x="T2" y="T3"/>
                </a:cxn>
                <a:cxn ang="T12">
                  <a:pos x="T4" y="T5"/>
                </a:cxn>
                <a:cxn ang="T13">
                  <a:pos x="T6" y="T7"/>
                </a:cxn>
                <a:cxn ang="T14">
                  <a:pos x="T8" y="T9"/>
                </a:cxn>
              </a:cxnLst>
              <a:rect l="T15" t="T16" r="T17" b="T18"/>
              <a:pathLst>
                <a:path w="1744" h="3264">
                  <a:moveTo>
                    <a:pt x="1272" y="3264"/>
                  </a:moveTo>
                  <a:cubicBezTo>
                    <a:pt x="1396" y="3256"/>
                    <a:pt x="1520" y="3248"/>
                    <a:pt x="1560" y="3120"/>
                  </a:cubicBezTo>
                  <a:cubicBezTo>
                    <a:pt x="1600" y="2992"/>
                    <a:pt x="1744" y="2896"/>
                    <a:pt x="1512" y="2496"/>
                  </a:cubicBezTo>
                  <a:cubicBezTo>
                    <a:pt x="1280" y="2096"/>
                    <a:pt x="336" y="1136"/>
                    <a:pt x="168" y="720"/>
                  </a:cubicBezTo>
                  <a:cubicBezTo>
                    <a:pt x="0" y="304"/>
                    <a:pt x="252" y="152"/>
                    <a:pt x="504" y="0"/>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Text Box 7"/>
            <p:cNvSpPr txBox="1">
              <a:spLocks noChangeArrowheads="1"/>
            </p:cNvSpPr>
            <p:nvPr/>
          </p:nvSpPr>
          <p:spPr bwMode="auto">
            <a:xfrm>
              <a:off x="4096390" y="6110287"/>
              <a:ext cx="1686336" cy="37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dirty="0">
                  <a:latin typeface="Lucida Console" pitchFamily="49" charset="0"/>
                </a:rPr>
                <a:t>0x0000_0008</a:t>
              </a:r>
            </a:p>
          </p:txBody>
        </p:sp>
        <p:sp>
          <p:nvSpPr>
            <p:cNvPr id="38" name="Text Box 7"/>
            <p:cNvSpPr txBox="1">
              <a:spLocks noChangeArrowheads="1"/>
            </p:cNvSpPr>
            <p:nvPr/>
          </p:nvSpPr>
          <p:spPr bwMode="auto">
            <a:xfrm>
              <a:off x="4096390" y="5605046"/>
              <a:ext cx="1686336" cy="37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dirty="0">
                  <a:latin typeface="Lucida Console" pitchFamily="49" charset="0"/>
                </a:rPr>
                <a:t>0x0000_00B8</a:t>
              </a:r>
            </a:p>
          </p:txBody>
        </p:sp>
        <p:sp>
          <p:nvSpPr>
            <p:cNvPr id="39" name="Text Box 7"/>
            <p:cNvSpPr txBox="1">
              <a:spLocks noChangeArrowheads="1"/>
            </p:cNvSpPr>
            <p:nvPr/>
          </p:nvSpPr>
          <p:spPr bwMode="auto">
            <a:xfrm>
              <a:off x="4096390" y="5410200"/>
              <a:ext cx="1686336" cy="37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dirty="0">
                  <a:latin typeface="Lucida Console" pitchFamily="49" charset="0"/>
                </a:rPr>
                <a:t>0x0000_00BC</a:t>
              </a:r>
            </a:p>
          </p:txBody>
        </p:sp>
        <p:sp>
          <p:nvSpPr>
            <p:cNvPr id="41" name="Text Box 31"/>
            <p:cNvSpPr txBox="1">
              <a:spLocks noChangeArrowheads="1"/>
            </p:cNvSpPr>
            <p:nvPr/>
          </p:nvSpPr>
          <p:spPr bwMode="auto">
            <a:xfrm>
              <a:off x="6128706" y="3198961"/>
              <a:ext cx="2080667" cy="33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dirty="0" err="1">
                  <a:latin typeface="Lucida Console" pitchFamily="49" charset="0"/>
                </a:rPr>
                <a:t>PORTA_IRQHandler</a:t>
              </a:r>
              <a:endParaRPr lang="en-US" sz="1400" dirty="0">
                <a:latin typeface="Lucida Console" pitchFamily="49" charset="0"/>
              </a:endParaRPr>
            </a:p>
          </p:txBody>
        </p:sp>
      </p:grpSp>
    </p:spTree>
    <p:extLst>
      <p:ext uri="{BB962C8B-B14F-4D97-AF65-F5344CB8AC3E}">
        <p14:creationId xmlns:p14="http://schemas.microsoft.com/office/powerpoint/2010/main" val="4080093552"/>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Overview</a:t>
            </a:r>
          </a:p>
        </p:txBody>
      </p:sp>
      <p:sp>
        <p:nvSpPr>
          <p:cNvPr id="3075" name="Content Placeholder 2"/>
          <p:cNvSpPr>
            <a:spLocks noGrp="1"/>
          </p:cNvSpPr>
          <p:nvPr>
            <p:ph idx="1"/>
          </p:nvPr>
        </p:nvSpPr>
        <p:spPr/>
        <p:txBody>
          <a:bodyPr/>
          <a:lstStyle/>
          <a:p>
            <a:r>
              <a:rPr lang="en-US" dirty="0"/>
              <a:t>Exception and Interrupt Concepts</a:t>
            </a:r>
          </a:p>
          <a:p>
            <a:pPr lvl="1"/>
            <a:r>
              <a:rPr lang="en-US" dirty="0"/>
              <a:t>Entering an Exception Handler</a:t>
            </a:r>
          </a:p>
          <a:p>
            <a:pPr lvl="1"/>
            <a:r>
              <a:rPr lang="en-US" dirty="0"/>
              <a:t>Exiting an Exception Handler</a:t>
            </a:r>
          </a:p>
          <a:p>
            <a:r>
              <a:rPr lang="en-US" dirty="0"/>
              <a:t>Cortex-M0+ Interrupts</a:t>
            </a:r>
          </a:p>
          <a:p>
            <a:pPr lvl="1"/>
            <a:r>
              <a:rPr lang="en-US" dirty="0"/>
              <a:t>Using Port Module and External Interrupts</a:t>
            </a:r>
          </a:p>
          <a:p>
            <a:r>
              <a:rPr lang="en-US" dirty="0"/>
              <a:t>Timing Analysis</a:t>
            </a:r>
          </a:p>
          <a:p>
            <a:r>
              <a:rPr lang="en-US" dirty="0"/>
              <a:t>Program Design with Interrupts</a:t>
            </a:r>
          </a:p>
          <a:p>
            <a:pPr lvl="1"/>
            <a:r>
              <a:rPr lang="en-US" dirty="0"/>
              <a:t>Sharing Data Safely Between ISRs and Other Threads</a:t>
            </a:r>
          </a:p>
          <a:p>
            <a:endParaRPr lang="en-US" dirty="0" smtClean="0"/>
          </a:p>
          <a:p>
            <a:r>
              <a:rPr lang="en-US" dirty="0" smtClean="0"/>
              <a:t>Sources</a:t>
            </a:r>
          </a:p>
          <a:p>
            <a:pPr lvl="1"/>
            <a:r>
              <a:rPr lang="en-US" dirty="0" smtClean="0"/>
              <a:t>Cortex M0+ Device Generic User Guide - DUI0662</a:t>
            </a:r>
          </a:p>
          <a:p>
            <a:pPr lvl="1"/>
            <a:r>
              <a:rPr lang="en-US" dirty="0" smtClean="0"/>
              <a:t>Cortex M0+ Technical Reference Manual - DUI0484</a:t>
            </a:r>
          </a:p>
        </p:txBody>
      </p:sp>
    </p:spTree>
  </p:cSld>
  <p:clrMapOvr>
    <a:masterClrMapping/>
  </p:clrMapOvr>
  <p:transition>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Can Examine Vector Table With Debugger</a:t>
            </a:r>
          </a:p>
        </p:txBody>
      </p:sp>
      <p:sp>
        <p:nvSpPr>
          <p:cNvPr id="3" name="Content Placeholder 2"/>
          <p:cNvSpPr>
            <a:spLocks noGrp="1"/>
          </p:cNvSpPr>
          <p:nvPr>
            <p:ph idx="1"/>
          </p:nvPr>
        </p:nvSpPr>
        <p:spPr>
          <a:xfrm>
            <a:off x="6172200" y="3200400"/>
            <a:ext cx="4419600" cy="3505200"/>
          </a:xfrm>
        </p:spPr>
        <p:txBody>
          <a:bodyPr/>
          <a:lstStyle/>
          <a:p>
            <a:r>
              <a:rPr lang="en-US" sz="2000" dirty="0"/>
              <a:t>PORTD ISR is IRQ #31 (0x1F), so vector to handler begins at 0x40+4*0x1F = 0xBC</a:t>
            </a:r>
          </a:p>
          <a:p>
            <a:r>
              <a:rPr lang="en-US" sz="2000" dirty="0"/>
              <a:t>Why is the vector odd? 0x0000_0455</a:t>
            </a:r>
          </a:p>
          <a:p>
            <a:r>
              <a:rPr lang="en-US" sz="2000" dirty="0"/>
              <a:t>LSB of address indicates that handler uses Thumb code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316" y="838201"/>
            <a:ext cx="4123084" cy="548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6810"/>
          <a:stretch/>
        </p:blipFill>
        <p:spPr bwMode="auto">
          <a:xfrm>
            <a:off x="6476634" y="1066800"/>
            <a:ext cx="4038967" cy="199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6055474"/>
      </p:ext>
    </p:extLst>
  </p:cSld>
  <p:clrMapOvr>
    <a:masterClrMapping/>
  </p:clrMapOvr>
  <p:transition>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Upon Entry to Handler</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1" r="81455" b="46080"/>
          <a:stretch/>
        </p:blipFill>
        <p:spPr>
          <a:xfrm>
            <a:off x="1794076" y="982604"/>
            <a:ext cx="2092125" cy="5189596"/>
          </a:xfrm>
        </p:spPr>
      </p:pic>
      <p:pic>
        <p:nvPicPr>
          <p:cNvPr id="6" name="Picture 2" descr="C:\Users\Alex\Documents\Teaching\Book Writin'\ARM Cortex M0Plus\Content\Interrupts\Hander Entry 1.PNG"/>
          <p:cNvPicPr>
            <a:picLocks noChangeAspect="1" noChangeArrowheads="1"/>
          </p:cNvPicPr>
          <p:nvPr/>
        </p:nvPicPr>
        <p:blipFill rotWithShape="1">
          <a:blip r:embed="rId3">
            <a:extLst>
              <a:ext uri="{28A0092B-C50C-407E-A947-70E740481C1C}">
                <a14:useLocalDpi xmlns:a14="http://schemas.microsoft.com/office/drawing/2010/main" val="0"/>
              </a:ext>
            </a:extLst>
          </a:blip>
          <a:srcRect l="18467" t="1" r="35892" b="88436"/>
          <a:stretch/>
        </p:blipFill>
        <p:spPr bwMode="auto">
          <a:xfrm>
            <a:off x="5105401" y="1143000"/>
            <a:ext cx="5288801" cy="1143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7" name="Line Callout 2 16"/>
          <p:cNvSpPr/>
          <p:nvPr/>
        </p:nvSpPr>
        <p:spPr bwMode="auto">
          <a:xfrm>
            <a:off x="6149622" y="3847246"/>
            <a:ext cx="1981200" cy="1212999"/>
          </a:xfrm>
          <a:prstGeom prst="borderCallout2">
            <a:avLst>
              <a:gd name="adj1" fmla="val 18750"/>
              <a:gd name="adj2" fmla="val -8333"/>
              <a:gd name="adj3" fmla="val 18750"/>
              <a:gd name="adj4" fmla="val -16667"/>
              <a:gd name="adj5" fmla="val 28687"/>
              <a:gd name="adj6" fmla="val -119242"/>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PC has been loaded with start address of handler </a:t>
            </a:r>
          </a:p>
        </p:txBody>
      </p:sp>
      <p:cxnSp>
        <p:nvCxnSpPr>
          <p:cNvPr id="7" name="Straight Arrow Connector 6"/>
          <p:cNvCxnSpPr/>
          <p:nvPr/>
        </p:nvCxnSpPr>
        <p:spPr bwMode="auto">
          <a:xfrm flipH="1" flipV="1">
            <a:off x="6149622" y="1714500"/>
            <a:ext cx="251178" cy="1866900"/>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14186426"/>
      </p:ext>
    </p:extLst>
  </p:cSld>
  <p:clrMapOvr>
    <a:masterClrMapping/>
  </p:clrMapOvr>
  <p:transition>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Load LR With EXC_RETURN Code</a:t>
            </a:r>
            <a:endParaRPr lang="en-US" dirty="0"/>
          </a:p>
        </p:txBody>
      </p:sp>
      <p:sp>
        <p:nvSpPr>
          <p:cNvPr id="3" name="Content Placeholder 2"/>
          <p:cNvSpPr>
            <a:spLocks noGrp="1"/>
          </p:cNvSpPr>
          <p:nvPr>
            <p:ph idx="1"/>
          </p:nvPr>
        </p:nvSpPr>
        <p:spPr>
          <a:xfrm>
            <a:off x="1752600" y="3657600"/>
            <a:ext cx="8839200" cy="3200400"/>
          </a:xfrm>
        </p:spPr>
        <p:txBody>
          <a:bodyPr/>
          <a:lstStyle/>
          <a:p>
            <a:r>
              <a:rPr lang="en-US" sz="2000" dirty="0"/>
              <a:t>EXC_RETURN value generated by CPU to provide information on how to return</a:t>
            </a:r>
          </a:p>
          <a:p>
            <a:pPr lvl="1"/>
            <a:r>
              <a:rPr lang="en-US" sz="1800" dirty="0"/>
              <a:t>Which SP to restore registers from? MSP (0) or PSP (1)</a:t>
            </a:r>
          </a:p>
          <a:p>
            <a:pPr lvl="2"/>
            <a:r>
              <a:rPr lang="en-US" sz="1800" dirty="0"/>
              <a:t>Previous value of SPSEL</a:t>
            </a:r>
          </a:p>
          <a:p>
            <a:pPr lvl="1"/>
            <a:r>
              <a:rPr lang="en-US" sz="1800" dirty="0"/>
              <a:t>Which mode to return to? Handler (0) or Thread (1)</a:t>
            </a:r>
          </a:p>
          <a:p>
            <a:pPr lvl="2"/>
            <a:r>
              <a:rPr lang="en-US" sz="1800" dirty="0"/>
              <a:t>Another exception handler may have been running when this exception was requested</a:t>
            </a:r>
          </a:p>
        </p:txBody>
      </p:sp>
      <p:graphicFrame>
        <p:nvGraphicFramePr>
          <p:cNvPr id="4" name="Table 3"/>
          <p:cNvGraphicFramePr>
            <a:graphicFrameLocks noGrp="1"/>
          </p:cNvGraphicFramePr>
          <p:nvPr>
            <p:extLst>
              <p:ext uri="{D42A27DB-BD31-4B8C-83A1-F6EECF244321}">
                <p14:modId xmlns:p14="http://schemas.microsoft.com/office/powerpoint/2010/main" val="3067308707"/>
              </p:ext>
            </p:extLst>
          </p:nvPr>
        </p:nvGraphicFramePr>
        <p:xfrm>
          <a:off x="1905000" y="914400"/>
          <a:ext cx="7717790" cy="2021840"/>
        </p:xfrm>
        <a:graphic>
          <a:graphicData uri="http://schemas.openxmlformats.org/drawingml/2006/table">
            <a:tbl>
              <a:tblPr firstRow="1" bandRow="1">
                <a:tableStyleId>{5C22544A-7EE6-4342-B048-85BDC9FD1C3A}</a:tableStyleId>
              </a:tblPr>
              <a:tblGrid>
                <a:gridCol w="1802130"/>
                <a:gridCol w="1554480"/>
                <a:gridCol w="1541780"/>
                <a:gridCol w="2819400"/>
              </a:tblGrid>
              <a:tr h="370840">
                <a:tc>
                  <a:txBody>
                    <a:bodyPr/>
                    <a:lstStyle/>
                    <a:p>
                      <a:r>
                        <a:rPr lang="en-US" dirty="0" smtClean="0"/>
                        <a:t>EXC_RETURN</a:t>
                      </a:r>
                      <a:endParaRPr lang="en-US" dirty="0"/>
                    </a:p>
                  </a:txBody>
                  <a:tcPr/>
                </a:tc>
                <a:tc>
                  <a:txBody>
                    <a:bodyPr/>
                    <a:lstStyle/>
                    <a:p>
                      <a:r>
                        <a:rPr lang="en-US" dirty="0" smtClean="0"/>
                        <a:t>Return Mode</a:t>
                      </a:r>
                      <a:endParaRPr lang="en-US" dirty="0"/>
                    </a:p>
                  </a:txBody>
                  <a:tcPr/>
                </a:tc>
                <a:tc>
                  <a:txBody>
                    <a:bodyPr/>
                    <a:lstStyle/>
                    <a:p>
                      <a:r>
                        <a:rPr lang="en-US" dirty="0" smtClean="0"/>
                        <a:t>Return Stack</a:t>
                      </a:r>
                      <a:endParaRPr lang="en-US" dirty="0"/>
                    </a:p>
                  </a:txBody>
                  <a:tcPr/>
                </a:tc>
                <a:tc>
                  <a:txBody>
                    <a:bodyPr/>
                    <a:lstStyle/>
                    <a:p>
                      <a:r>
                        <a:rPr lang="en-US" dirty="0" smtClean="0"/>
                        <a:t>Description</a:t>
                      </a:r>
                      <a:endParaRPr lang="en-US" dirty="0"/>
                    </a:p>
                  </a:txBody>
                  <a:tcPr/>
                </a:tc>
              </a:tr>
              <a:tr h="370840">
                <a:tc>
                  <a:txBody>
                    <a:bodyPr/>
                    <a:lstStyle/>
                    <a:p>
                      <a:r>
                        <a:rPr lang="en-US" dirty="0" smtClean="0"/>
                        <a:t>0xFFFF_FFF1</a:t>
                      </a:r>
                      <a:endParaRPr lang="en-US" dirty="0"/>
                    </a:p>
                  </a:txBody>
                  <a:tcPr/>
                </a:tc>
                <a:tc>
                  <a:txBody>
                    <a:bodyPr/>
                    <a:lstStyle/>
                    <a:p>
                      <a:r>
                        <a:rPr lang="en-US" dirty="0" smtClean="0"/>
                        <a:t>0 (Handler)</a:t>
                      </a:r>
                      <a:endParaRPr lang="en-US" dirty="0"/>
                    </a:p>
                  </a:txBody>
                  <a:tcPr/>
                </a:tc>
                <a:tc>
                  <a:txBody>
                    <a:bodyPr/>
                    <a:lstStyle/>
                    <a:p>
                      <a:r>
                        <a:rPr lang="en-US" dirty="0" smtClean="0"/>
                        <a:t>0 (MSP)</a:t>
                      </a:r>
                      <a:endParaRPr lang="en-US" dirty="0"/>
                    </a:p>
                  </a:txBody>
                  <a:tcPr/>
                </a:tc>
                <a:tc>
                  <a:txBody>
                    <a:bodyPr/>
                    <a:lstStyle/>
                    <a:p>
                      <a:r>
                        <a:rPr lang="en-US" dirty="0" smtClean="0"/>
                        <a:t>Return to exception handler</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0xFFFF_FFF9</a:t>
                      </a:r>
                    </a:p>
                  </a:txBody>
                  <a:tcPr/>
                </a:tc>
                <a:tc>
                  <a:txBody>
                    <a:bodyPr/>
                    <a:lstStyle/>
                    <a:p>
                      <a:r>
                        <a:rPr lang="en-US" dirty="0" smtClean="0"/>
                        <a:t>1 (Thread)</a:t>
                      </a:r>
                      <a:endParaRPr lang="en-US" dirty="0"/>
                    </a:p>
                  </a:txBody>
                  <a:tcPr/>
                </a:tc>
                <a:tc>
                  <a:txBody>
                    <a:bodyPr/>
                    <a:lstStyle/>
                    <a:p>
                      <a:r>
                        <a:rPr lang="en-US" dirty="0" smtClean="0"/>
                        <a:t>0 (MSP)</a:t>
                      </a:r>
                      <a:endParaRPr lang="en-US" dirty="0"/>
                    </a:p>
                  </a:txBody>
                  <a:tcPr/>
                </a:tc>
                <a:tc>
                  <a:txBody>
                    <a:bodyPr/>
                    <a:lstStyle/>
                    <a:p>
                      <a:r>
                        <a:rPr lang="en-US" dirty="0" smtClean="0"/>
                        <a:t>Return to thread with MSP</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0xFFFF_FFFD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(Thread)</a:t>
                      </a:r>
                    </a:p>
                  </a:txBody>
                  <a:tcPr/>
                </a:tc>
                <a:tc>
                  <a:txBody>
                    <a:bodyPr/>
                    <a:lstStyle/>
                    <a:p>
                      <a:r>
                        <a:rPr lang="en-US" dirty="0" smtClean="0"/>
                        <a:t>1 (PSP)</a:t>
                      </a:r>
                      <a:endParaRPr lang="en-US" dirty="0"/>
                    </a:p>
                  </a:txBody>
                  <a:tcPr/>
                </a:tc>
                <a:tc>
                  <a:txBody>
                    <a:bodyPr/>
                    <a:lstStyle/>
                    <a:p>
                      <a:r>
                        <a:rPr lang="en-US" dirty="0" smtClean="0"/>
                        <a:t>Return to thread with PSP</a:t>
                      </a:r>
                      <a:endParaRPr lang="en-US" dirty="0"/>
                    </a:p>
                  </a:txBody>
                  <a:tcPr/>
                </a:tc>
              </a:tr>
            </a:tbl>
          </a:graphicData>
        </a:graphic>
      </p:graphicFrame>
    </p:spTree>
    <p:extLst>
      <p:ext uri="{BB962C8B-B14F-4D97-AF65-F5344CB8AC3E}">
        <p14:creationId xmlns:p14="http://schemas.microsoft.com/office/powerpoint/2010/main" val="3296000218"/>
      </p:ext>
    </p:extLst>
  </p:cSld>
  <p:clrMapOvr>
    <a:masterClrMapping/>
  </p:clrMapOvr>
  <p:transition>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Updated LR With EXC_RETURN Code</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1" r="81455" b="49158"/>
          <a:stretch/>
        </p:blipFill>
        <p:spPr>
          <a:xfrm>
            <a:off x="1794076" y="872754"/>
            <a:ext cx="2320725" cy="5428035"/>
          </a:xfrm>
        </p:spPr>
      </p:pic>
      <p:sp>
        <p:nvSpPr>
          <p:cNvPr id="9" name="Right Arrow 8"/>
          <p:cNvSpPr/>
          <p:nvPr/>
        </p:nvSpPr>
        <p:spPr bwMode="auto">
          <a:xfrm rot="10800000">
            <a:off x="4018846" y="3962617"/>
            <a:ext cx="1600200" cy="6096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1943979370"/>
      </p:ext>
    </p:extLst>
  </p:cSld>
  <p:clrMapOvr>
    <a:masterClrMapping/>
  </p:clrMapOvr>
  <p:transition>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Start Executing Exception Handler</a:t>
            </a:r>
            <a:endParaRPr lang="en-US" dirty="0"/>
          </a:p>
        </p:txBody>
      </p:sp>
      <p:sp>
        <p:nvSpPr>
          <p:cNvPr id="3" name="Content Placeholder 2"/>
          <p:cNvSpPr>
            <a:spLocks noGrp="1"/>
          </p:cNvSpPr>
          <p:nvPr>
            <p:ph idx="1"/>
          </p:nvPr>
        </p:nvSpPr>
        <p:spPr/>
        <p:txBody>
          <a:bodyPr/>
          <a:lstStyle/>
          <a:p>
            <a:r>
              <a:rPr lang="en-US" sz="2000" dirty="0"/>
              <a:t>Exception handler starts running, unless preempted by a higher-priority exception</a:t>
            </a:r>
          </a:p>
          <a:p>
            <a:endParaRPr lang="en-US" sz="2000" dirty="0"/>
          </a:p>
          <a:p>
            <a:r>
              <a:rPr lang="en-US" sz="2000" dirty="0"/>
              <a:t>Exception handler may save additional registers on stack</a:t>
            </a:r>
          </a:p>
          <a:p>
            <a:pPr lvl="1"/>
            <a:r>
              <a:rPr lang="en-US" sz="1800" dirty="0"/>
              <a:t>E.g. if handler may call a subroutine, LR and R4 must be saved</a:t>
            </a:r>
          </a:p>
          <a:p>
            <a:pPr lvl="1"/>
            <a:endParaRPr lang="en-US" sz="1800" dirty="0"/>
          </a:p>
        </p:txBody>
      </p:sp>
      <p:pic>
        <p:nvPicPr>
          <p:cNvPr id="4" name="Picture 2" descr="C:\Users\Alex\Documents\Teaching\Book Writin'\ARM Cortex M0Plus\Content\Interrupts\Hander Entry 1.PNG"/>
          <p:cNvPicPr>
            <a:picLocks noChangeAspect="1" noChangeArrowheads="1"/>
          </p:cNvPicPr>
          <p:nvPr/>
        </p:nvPicPr>
        <p:blipFill rotWithShape="1">
          <a:blip r:embed="rId3">
            <a:extLst>
              <a:ext uri="{28A0092B-C50C-407E-A947-70E740481C1C}">
                <a14:useLocalDpi xmlns:a14="http://schemas.microsoft.com/office/drawing/2010/main" val="0"/>
              </a:ext>
            </a:extLst>
          </a:blip>
          <a:srcRect l="18467" t="1" r="35892" b="88436"/>
          <a:stretch/>
        </p:blipFill>
        <p:spPr bwMode="auto">
          <a:xfrm>
            <a:off x="2286001" y="2895600"/>
            <a:ext cx="7404321" cy="1600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346632"/>
      </p:ext>
    </p:extLst>
  </p:cSld>
  <p:clrMapOvr>
    <a:masterClrMapping/>
  </p:clrMapOvr>
  <p:transition>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Handler Has Saved More Context</a:t>
            </a:r>
            <a:endParaRPr lang="en-US" dirty="0"/>
          </a:p>
        </p:txBody>
      </p:sp>
      <p:pic>
        <p:nvPicPr>
          <p:cNvPr id="4100" name="Picture 4" descr="C:\Users\Alex\Documents\Teaching\Book Writin'\ARM Cortex M0Plus\Content\Interrupts\Hander Entry 2.PNG"/>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79800" b="44541"/>
          <a:stretch/>
        </p:blipFill>
        <p:spPr bwMode="auto">
          <a:xfrm>
            <a:off x="1752600" y="914400"/>
            <a:ext cx="2286000" cy="540822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Alex\Documents\Teaching\Book Writin'\ARM Cortex M0Plus\Content\Interrupts\Hander Entry 2.PNG"/>
          <p:cNvPicPr>
            <a:picLocks noChangeAspect="1" noChangeArrowheads="1"/>
          </p:cNvPicPr>
          <p:nvPr/>
        </p:nvPicPr>
        <p:blipFill rotWithShape="1">
          <a:blip r:embed="rId3">
            <a:extLst>
              <a:ext uri="{28A0092B-C50C-407E-A947-70E740481C1C}">
                <a14:useLocalDpi xmlns:a14="http://schemas.microsoft.com/office/drawing/2010/main" val="0"/>
              </a:ext>
            </a:extLst>
          </a:blip>
          <a:srcRect l="19221" r="37046" b="88313"/>
          <a:stretch/>
        </p:blipFill>
        <p:spPr bwMode="auto">
          <a:xfrm>
            <a:off x="5822812" y="914400"/>
            <a:ext cx="4632710" cy="10668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4419601" y="1981201"/>
            <a:ext cx="6190473" cy="4435675"/>
            <a:chOff x="2965096" y="2497803"/>
            <a:chExt cx="6190473" cy="4435675"/>
          </a:xfrm>
        </p:grpSpPr>
        <p:pic>
          <p:nvPicPr>
            <p:cNvPr id="4099" name="Picture 3" descr="C:\Users\Alex\Documents\Teaching\Book Writin'\ARM Cortex M0Plus\Content\Interrupts\Hander Entry 2.PNG"/>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t="81111"/>
            <a:stretch/>
          </p:blipFill>
          <p:spPr bwMode="auto">
            <a:xfrm>
              <a:off x="2965096" y="3928450"/>
              <a:ext cx="6190473" cy="2015150"/>
            </a:xfrm>
            <a:prstGeom prst="rect">
              <a:avLst/>
            </a:prstGeom>
            <a:noFill/>
            <a:extLst>
              <a:ext uri="{909E8E84-426E-40DD-AFC4-6F175D3DCCD1}">
                <a14:hiddenFill xmlns:a14="http://schemas.microsoft.com/office/drawing/2010/main">
                  <a:solidFill>
                    <a:srgbClr val="FFFFFF"/>
                  </a:solidFill>
                </a14:hiddenFill>
              </a:ext>
            </a:extLst>
          </p:spPr>
        </p:pic>
        <p:sp>
          <p:nvSpPr>
            <p:cNvPr id="5" name="Line Callout 2 4"/>
            <p:cNvSpPr/>
            <p:nvPr/>
          </p:nvSpPr>
          <p:spPr bwMode="auto">
            <a:xfrm rot="18434846">
              <a:off x="4746906" y="3051446"/>
              <a:ext cx="1420873" cy="313587"/>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Saved R4</a:t>
              </a:r>
            </a:p>
          </p:txBody>
        </p:sp>
        <p:sp>
          <p:nvSpPr>
            <p:cNvPr id="10" name="Line Callout 2 9"/>
            <p:cNvSpPr/>
            <p:nvPr/>
          </p:nvSpPr>
          <p:spPr bwMode="auto">
            <a:xfrm rot="18434846">
              <a:off x="5592753" y="3094436"/>
              <a:ext cx="1420873" cy="313587"/>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Saved LR</a:t>
              </a:r>
            </a:p>
          </p:txBody>
        </p:sp>
        <p:sp>
          <p:nvSpPr>
            <p:cNvPr id="11" name="Line Callout 2 10"/>
            <p:cNvSpPr/>
            <p:nvPr/>
          </p:nvSpPr>
          <p:spPr bwMode="auto">
            <a:xfrm rot="18434846">
              <a:off x="6400191" y="3094436"/>
              <a:ext cx="1420873" cy="313587"/>
            </a:xfrm>
            <a:prstGeom prst="borderCallout2">
              <a:avLst>
                <a:gd name="adj1" fmla="val 18750"/>
                <a:gd name="adj2" fmla="val -8333"/>
                <a:gd name="adj3" fmla="val 18750"/>
                <a:gd name="adj4" fmla="val -16667"/>
                <a:gd name="adj5" fmla="val 90987"/>
                <a:gd name="adj6" fmla="val -65602"/>
              </a:avLst>
            </a:prstGeom>
            <a:solidFill>
              <a:schemeClr val="bg1">
                <a:lumMod val="95000"/>
              </a:schemeClr>
            </a:solidFill>
            <a:ln w="28575" cap="flat" cmpd="sng" algn="ctr">
              <a:solidFill>
                <a:schemeClr val="bg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solidFill>
                    <a:schemeClr val="bg2">
                      <a:lumMod val="75000"/>
                    </a:schemeClr>
                  </a:solidFill>
                  <a:latin typeface="Calibri" pitchFamily="34" charset="0"/>
                </a:rPr>
                <a:t>Saved R0</a:t>
              </a:r>
            </a:p>
          </p:txBody>
        </p:sp>
        <p:sp>
          <p:nvSpPr>
            <p:cNvPr id="14" name="Line Callout 2 13"/>
            <p:cNvSpPr/>
            <p:nvPr/>
          </p:nvSpPr>
          <p:spPr bwMode="auto">
            <a:xfrm rot="2900078">
              <a:off x="6127378" y="6062308"/>
              <a:ext cx="1420873" cy="313587"/>
            </a:xfrm>
            <a:prstGeom prst="borderCallout2">
              <a:avLst>
                <a:gd name="adj1" fmla="val 18750"/>
                <a:gd name="adj2" fmla="val -8333"/>
                <a:gd name="adj3" fmla="val 18750"/>
                <a:gd name="adj4" fmla="val -16667"/>
                <a:gd name="adj5" fmla="val -56652"/>
                <a:gd name="adj6" fmla="val -47242"/>
              </a:avLst>
            </a:prstGeom>
            <a:solidFill>
              <a:schemeClr val="bg1">
                <a:lumMod val="95000"/>
              </a:schemeClr>
            </a:solidFill>
            <a:ln w="25400" cap="flat" cmpd="sng" algn="ctr">
              <a:solidFill>
                <a:schemeClr val="bg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solidFill>
                    <a:schemeClr val="bg2">
                      <a:lumMod val="75000"/>
                    </a:schemeClr>
                  </a:solidFill>
                  <a:latin typeface="Calibri" pitchFamily="34" charset="0"/>
                </a:rPr>
                <a:t>Saved LR</a:t>
              </a:r>
            </a:p>
          </p:txBody>
        </p:sp>
        <p:sp>
          <p:nvSpPr>
            <p:cNvPr id="15" name="Line Callout 2 14"/>
            <p:cNvSpPr/>
            <p:nvPr/>
          </p:nvSpPr>
          <p:spPr bwMode="auto">
            <a:xfrm rot="2900078">
              <a:off x="7008566" y="6066248"/>
              <a:ext cx="1420873" cy="313587"/>
            </a:xfrm>
            <a:prstGeom prst="borderCallout2">
              <a:avLst>
                <a:gd name="adj1" fmla="val 18750"/>
                <a:gd name="adj2" fmla="val -8333"/>
                <a:gd name="adj3" fmla="val 18750"/>
                <a:gd name="adj4" fmla="val -16667"/>
                <a:gd name="adj5" fmla="val -56652"/>
                <a:gd name="adj6" fmla="val -47242"/>
              </a:avLst>
            </a:prstGeom>
            <a:solidFill>
              <a:schemeClr val="bg1">
                <a:lumMod val="95000"/>
              </a:schemeClr>
            </a:solidFill>
            <a:ln w="25400" cap="flat" cmpd="sng" algn="ctr">
              <a:solidFill>
                <a:schemeClr val="bg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solidFill>
                    <a:schemeClr val="bg2">
                      <a:lumMod val="75000"/>
                    </a:schemeClr>
                  </a:solidFill>
                  <a:latin typeface="Calibri" pitchFamily="34" charset="0"/>
                </a:rPr>
                <a:t>Saved PC</a:t>
              </a:r>
            </a:p>
          </p:txBody>
        </p:sp>
        <p:sp>
          <p:nvSpPr>
            <p:cNvPr id="16" name="Line Callout 2 15"/>
            <p:cNvSpPr/>
            <p:nvPr/>
          </p:nvSpPr>
          <p:spPr bwMode="auto">
            <a:xfrm rot="2900078">
              <a:off x="7770566" y="6040765"/>
              <a:ext cx="1420873" cy="313587"/>
            </a:xfrm>
            <a:prstGeom prst="borderCallout2">
              <a:avLst>
                <a:gd name="adj1" fmla="val 18750"/>
                <a:gd name="adj2" fmla="val -8333"/>
                <a:gd name="adj3" fmla="val 18750"/>
                <a:gd name="adj4" fmla="val -16667"/>
                <a:gd name="adj5" fmla="val -56652"/>
                <a:gd name="adj6" fmla="val -47242"/>
              </a:avLst>
            </a:prstGeom>
            <a:solidFill>
              <a:schemeClr val="bg1">
                <a:lumMod val="95000"/>
              </a:schemeClr>
            </a:solidFill>
            <a:ln w="25400" cap="flat" cmpd="sng" algn="ctr">
              <a:solidFill>
                <a:schemeClr val="bg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solidFill>
                    <a:schemeClr val="bg2">
                      <a:lumMod val="75000"/>
                    </a:schemeClr>
                  </a:solidFill>
                  <a:latin typeface="Calibri" pitchFamily="34" charset="0"/>
                </a:rPr>
                <a:t>Saved </a:t>
              </a:r>
              <a:r>
                <a:rPr lang="en-US" sz="1800" dirty="0" err="1">
                  <a:solidFill>
                    <a:schemeClr val="bg2">
                      <a:lumMod val="75000"/>
                    </a:schemeClr>
                  </a:solidFill>
                  <a:latin typeface="Calibri" pitchFamily="34" charset="0"/>
                </a:rPr>
                <a:t>xPSR</a:t>
              </a:r>
              <a:endParaRPr lang="en-US" sz="1800" dirty="0">
                <a:solidFill>
                  <a:schemeClr val="bg2">
                    <a:lumMod val="75000"/>
                  </a:schemeClr>
                </a:solidFill>
                <a:latin typeface="Calibri" pitchFamily="34" charset="0"/>
              </a:endParaRPr>
            </a:p>
          </p:txBody>
        </p:sp>
        <p:sp>
          <p:nvSpPr>
            <p:cNvPr id="20" name="Line Callout 2 19"/>
            <p:cNvSpPr/>
            <p:nvPr/>
          </p:nvSpPr>
          <p:spPr bwMode="auto">
            <a:xfrm rot="2900078">
              <a:off x="4450978" y="6062308"/>
              <a:ext cx="1420873" cy="313587"/>
            </a:xfrm>
            <a:prstGeom prst="borderCallout2">
              <a:avLst>
                <a:gd name="adj1" fmla="val 18750"/>
                <a:gd name="adj2" fmla="val -8333"/>
                <a:gd name="adj3" fmla="val 18750"/>
                <a:gd name="adj4" fmla="val -16667"/>
                <a:gd name="adj5" fmla="val -56652"/>
                <a:gd name="adj6" fmla="val -47242"/>
              </a:avLst>
            </a:prstGeom>
            <a:solidFill>
              <a:schemeClr val="bg1">
                <a:lumMod val="95000"/>
              </a:schemeClr>
            </a:solidFill>
            <a:ln w="25400" cap="flat" cmpd="sng" algn="ctr">
              <a:solidFill>
                <a:schemeClr val="bg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solidFill>
                    <a:schemeClr val="bg2">
                      <a:lumMod val="75000"/>
                    </a:schemeClr>
                  </a:solidFill>
                  <a:latin typeface="Calibri" pitchFamily="34" charset="0"/>
                </a:rPr>
                <a:t>Saved R3</a:t>
              </a:r>
            </a:p>
          </p:txBody>
        </p:sp>
        <p:sp>
          <p:nvSpPr>
            <p:cNvPr id="21" name="Line Callout 2 20"/>
            <p:cNvSpPr/>
            <p:nvPr/>
          </p:nvSpPr>
          <p:spPr bwMode="auto">
            <a:xfrm rot="2900078">
              <a:off x="5329549" y="6066248"/>
              <a:ext cx="1420873" cy="313587"/>
            </a:xfrm>
            <a:prstGeom prst="borderCallout2">
              <a:avLst>
                <a:gd name="adj1" fmla="val 18750"/>
                <a:gd name="adj2" fmla="val -8333"/>
                <a:gd name="adj3" fmla="val 18750"/>
                <a:gd name="adj4" fmla="val -16667"/>
                <a:gd name="adj5" fmla="val -56652"/>
                <a:gd name="adj6" fmla="val -47242"/>
              </a:avLst>
            </a:prstGeom>
            <a:solidFill>
              <a:schemeClr val="bg1">
                <a:lumMod val="95000"/>
              </a:schemeClr>
            </a:solidFill>
            <a:ln w="25400" cap="flat" cmpd="sng" algn="ctr">
              <a:solidFill>
                <a:schemeClr val="bg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solidFill>
                    <a:schemeClr val="bg2">
                      <a:lumMod val="75000"/>
                    </a:schemeClr>
                  </a:solidFill>
                  <a:latin typeface="Calibri" pitchFamily="34" charset="0"/>
                </a:rPr>
                <a:t>Saved R12</a:t>
              </a:r>
            </a:p>
          </p:txBody>
        </p:sp>
        <p:sp>
          <p:nvSpPr>
            <p:cNvPr id="22" name="Line Callout 2 21"/>
            <p:cNvSpPr/>
            <p:nvPr/>
          </p:nvSpPr>
          <p:spPr bwMode="auto">
            <a:xfrm rot="18434846">
              <a:off x="7162191" y="3094436"/>
              <a:ext cx="1420873" cy="313587"/>
            </a:xfrm>
            <a:prstGeom prst="borderCallout2">
              <a:avLst>
                <a:gd name="adj1" fmla="val 18750"/>
                <a:gd name="adj2" fmla="val -8333"/>
                <a:gd name="adj3" fmla="val 18750"/>
                <a:gd name="adj4" fmla="val -16667"/>
                <a:gd name="adj5" fmla="val 90987"/>
                <a:gd name="adj6" fmla="val -65602"/>
              </a:avLst>
            </a:prstGeom>
            <a:solidFill>
              <a:schemeClr val="bg1">
                <a:lumMod val="95000"/>
              </a:schemeClr>
            </a:solidFill>
            <a:ln w="28575" cap="flat" cmpd="sng" algn="ctr">
              <a:solidFill>
                <a:schemeClr val="bg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solidFill>
                    <a:schemeClr val="bg2">
                      <a:lumMod val="75000"/>
                    </a:schemeClr>
                  </a:solidFill>
                  <a:latin typeface="Calibri" pitchFamily="34" charset="0"/>
                </a:rPr>
                <a:t>Saved R1</a:t>
              </a:r>
            </a:p>
          </p:txBody>
        </p:sp>
        <p:sp>
          <p:nvSpPr>
            <p:cNvPr id="23" name="Line Callout 2 22"/>
            <p:cNvSpPr/>
            <p:nvPr/>
          </p:nvSpPr>
          <p:spPr bwMode="auto">
            <a:xfrm rot="18434846">
              <a:off x="7967012" y="3094436"/>
              <a:ext cx="1420873" cy="313587"/>
            </a:xfrm>
            <a:prstGeom prst="borderCallout2">
              <a:avLst>
                <a:gd name="adj1" fmla="val 18750"/>
                <a:gd name="adj2" fmla="val -8333"/>
                <a:gd name="adj3" fmla="val 18750"/>
                <a:gd name="adj4" fmla="val -16667"/>
                <a:gd name="adj5" fmla="val 90987"/>
                <a:gd name="adj6" fmla="val -65602"/>
              </a:avLst>
            </a:prstGeom>
            <a:solidFill>
              <a:schemeClr val="bg1">
                <a:lumMod val="95000"/>
              </a:schemeClr>
            </a:solidFill>
            <a:ln w="28575" cap="flat" cmpd="sng" algn="ctr">
              <a:solidFill>
                <a:schemeClr val="bg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solidFill>
                    <a:schemeClr val="bg2">
                      <a:lumMod val="75000"/>
                    </a:schemeClr>
                  </a:solidFill>
                  <a:latin typeface="Calibri" pitchFamily="34" charset="0"/>
                </a:rPr>
                <a:t>Saved R2</a:t>
              </a:r>
            </a:p>
          </p:txBody>
        </p:sp>
      </p:grpSp>
      <p:sp>
        <p:nvSpPr>
          <p:cNvPr id="24" name="Line Callout 2 23"/>
          <p:cNvSpPr/>
          <p:nvPr/>
        </p:nvSpPr>
        <p:spPr bwMode="auto">
          <a:xfrm>
            <a:off x="4419601" y="2038231"/>
            <a:ext cx="1886763" cy="1212999"/>
          </a:xfrm>
          <a:prstGeom prst="borderCallout2">
            <a:avLst>
              <a:gd name="adj1" fmla="val 19435"/>
              <a:gd name="adj2" fmla="val -1724"/>
              <a:gd name="adj3" fmla="val 19435"/>
              <a:gd name="adj4" fmla="val -11380"/>
              <a:gd name="adj5" fmla="val 149919"/>
              <a:gd name="adj6" fmla="val -32339"/>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SP value reduced since registers have been pushed onto stack</a:t>
            </a:r>
          </a:p>
        </p:txBody>
      </p:sp>
    </p:spTree>
    <p:extLst>
      <p:ext uri="{BB962C8B-B14F-4D97-AF65-F5344CB8AC3E}">
        <p14:creationId xmlns:p14="http://schemas.microsoft.com/office/powerpoint/2010/main" val="3138372078"/>
      </p:ext>
    </p:extLst>
  </p:cSld>
  <p:clrMapOvr>
    <a:masterClrMapping/>
  </p:clrMapOvr>
  <p:transition>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Executing Exception Handler</a:t>
            </a:r>
            <a:endParaRPr lang="en-US" dirty="0"/>
          </a:p>
        </p:txBody>
      </p:sp>
      <p:sp>
        <p:nvSpPr>
          <p:cNvPr id="3" name="Content Placeholder 2"/>
          <p:cNvSpPr>
            <a:spLocks noGrp="1"/>
          </p:cNvSpPr>
          <p:nvPr>
            <p:ph idx="1"/>
          </p:nvPr>
        </p:nvSpPr>
        <p:spPr>
          <a:xfrm>
            <a:off x="6172200" y="990600"/>
            <a:ext cx="4419600" cy="5867400"/>
          </a:xfrm>
        </p:spPr>
        <p:txBody>
          <a:bodyPr/>
          <a:lstStyle/>
          <a:p>
            <a:r>
              <a:rPr lang="en-US" sz="2000" dirty="0"/>
              <a:t>Execute user code in handler</a:t>
            </a:r>
          </a:p>
        </p:txBody>
      </p:sp>
      <p:pic>
        <p:nvPicPr>
          <p:cNvPr id="1026" name="Picture 2" descr="C:\Users\Alex\Documents\Teaching\Book Writin'\ARM Cortex M0Plus\Content\Interrupts\Hander Entry 2.PNG"/>
          <p:cNvPicPr>
            <a:picLocks noChangeAspect="1" noChangeArrowheads="1"/>
          </p:cNvPicPr>
          <p:nvPr/>
        </p:nvPicPr>
        <p:blipFill rotWithShape="1">
          <a:blip r:embed="rId3">
            <a:extLst>
              <a:ext uri="{28A0092B-C50C-407E-A947-70E740481C1C}">
                <a14:useLocalDpi xmlns:a14="http://schemas.microsoft.com/office/drawing/2010/main" val="0"/>
              </a:ext>
            </a:extLst>
          </a:blip>
          <a:srcRect l="19663" r="29475" b="19850"/>
          <a:stretch/>
        </p:blipFill>
        <p:spPr bwMode="auto">
          <a:xfrm>
            <a:off x="1752600" y="838200"/>
            <a:ext cx="4040452"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729829"/>
      </p:ext>
    </p:extLst>
  </p:cSld>
  <p:clrMapOvr>
    <a:masterClrMapping/>
  </p:clrMapOvr>
  <p:transition>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6313" y="2828926"/>
            <a:ext cx="7772400" cy="1362075"/>
          </a:xfrm>
        </p:spPr>
        <p:txBody>
          <a:bodyPr/>
          <a:lstStyle/>
          <a:p>
            <a:r>
              <a:rPr lang="en-US" dirty="0" smtClean="0"/>
              <a:t>Exiting an Exception Handler</a:t>
            </a:r>
            <a:endParaRPr lang="en-US" dirty="0"/>
          </a:p>
        </p:txBody>
      </p:sp>
    </p:spTree>
    <p:extLst>
      <p:ext uri="{BB962C8B-B14F-4D97-AF65-F5344CB8AC3E}">
        <p14:creationId xmlns:p14="http://schemas.microsoft.com/office/powerpoint/2010/main" val="33644715"/>
      </p:ext>
    </p:extLst>
  </p:cSld>
  <p:clrMapOvr>
    <a:masterClrMapping/>
  </p:clrMapOvr>
  <p:transition>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Exiting an Exception Handler</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sz="2000" dirty="0"/>
              <a:t>Execute instruction triggering exception return processing</a:t>
            </a:r>
          </a:p>
          <a:p>
            <a:pPr marL="514350" indent="-514350">
              <a:buFont typeface="+mj-lt"/>
              <a:buAutoNum type="arabicPeriod"/>
            </a:pPr>
            <a:r>
              <a:rPr lang="en-US" sz="2000" dirty="0"/>
              <a:t>Select return stack, restore context from that stack</a:t>
            </a:r>
          </a:p>
          <a:p>
            <a:pPr marL="514350" indent="-514350">
              <a:buFont typeface="+mj-lt"/>
              <a:buAutoNum type="arabicPeriod"/>
            </a:pPr>
            <a:r>
              <a:rPr lang="en-US" sz="2000" dirty="0"/>
              <a:t>Resume execution of code at restored address</a:t>
            </a:r>
          </a:p>
        </p:txBody>
      </p:sp>
    </p:spTree>
    <p:extLst>
      <p:ext uri="{BB962C8B-B14F-4D97-AF65-F5344CB8AC3E}">
        <p14:creationId xmlns:p14="http://schemas.microsoft.com/office/powerpoint/2010/main" val="2810956024"/>
      </p:ext>
    </p:extLst>
  </p:cSld>
  <p:clrMapOvr>
    <a:masterClrMapping/>
  </p:clrMapOvr>
  <p:transition>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1. Execute Instruction for Exception Return</a:t>
            </a:r>
          </a:p>
        </p:txBody>
      </p:sp>
      <p:sp>
        <p:nvSpPr>
          <p:cNvPr id="3" name="Content Placeholder 2"/>
          <p:cNvSpPr>
            <a:spLocks noGrp="1"/>
          </p:cNvSpPr>
          <p:nvPr>
            <p:ph idx="1"/>
          </p:nvPr>
        </p:nvSpPr>
        <p:spPr>
          <a:xfrm>
            <a:off x="1752600" y="914400"/>
            <a:ext cx="4572000" cy="5867400"/>
          </a:xfrm>
        </p:spPr>
        <p:txBody>
          <a:bodyPr/>
          <a:lstStyle/>
          <a:p>
            <a:r>
              <a:rPr lang="en-US" sz="2000" dirty="0"/>
              <a:t>No “return from interrupt” instruction</a:t>
            </a:r>
          </a:p>
          <a:p>
            <a:r>
              <a:rPr lang="en-US" sz="2000" dirty="0"/>
              <a:t>Use regular instruction instead</a:t>
            </a:r>
          </a:p>
          <a:p>
            <a:pPr lvl="1"/>
            <a:r>
              <a:rPr lang="en-US" sz="1800" dirty="0"/>
              <a:t>BX LR - Branch to address in LR by loading PC with LR contents</a:t>
            </a:r>
          </a:p>
          <a:p>
            <a:pPr lvl="1"/>
            <a:r>
              <a:rPr lang="en-US" sz="1800" dirty="0"/>
              <a:t>POP …, PC - Pop address from stack into PC</a:t>
            </a:r>
          </a:p>
          <a:p>
            <a:r>
              <a:rPr lang="en-US" sz="2000" dirty="0"/>
              <a:t>… with a special value EXC_RETURN loaded into the PC to trigger exception handling processing</a:t>
            </a:r>
          </a:p>
          <a:p>
            <a:pPr lvl="1"/>
            <a:r>
              <a:rPr lang="en-US" sz="1800" dirty="0"/>
              <a:t>BX LR used if EXC_RETURN is still in LR</a:t>
            </a:r>
          </a:p>
          <a:p>
            <a:pPr lvl="1"/>
            <a:r>
              <a:rPr lang="en-US" sz="1800" dirty="0"/>
              <a:t>If EXC_RETURN has been saved on stack, then use POP</a:t>
            </a:r>
          </a:p>
        </p:txBody>
      </p:sp>
      <p:pic>
        <p:nvPicPr>
          <p:cNvPr id="4" name="Picture 2" descr="C:\Users\Alex\Documents\Teaching\Book Writin'\ARM Cortex M0Plus\Content\Interrupts\Handler Exit 1.PNG"/>
          <p:cNvPicPr>
            <a:picLocks noChangeAspect="1" noChangeArrowheads="1"/>
          </p:cNvPicPr>
          <p:nvPr/>
        </p:nvPicPr>
        <p:blipFill rotWithShape="1">
          <a:blip r:embed="rId3">
            <a:extLst>
              <a:ext uri="{28A0092B-C50C-407E-A947-70E740481C1C}">
                <a14:useLocalDpi xmlns:a14="http://schemas.microsoft.com/office/drawing/2010/main" val="0"/>
              </a:ext>
            </a:extLst>
          </a:blip>
          <a:srcRect l="19906" r="44570" b="81423"/>
          <a:stretch/>
        </p:blipFill>
        <p:spPr bwMode="auto">
          <a:xfrm>
            <a:off x="6781801" y="4191000"/>
            <a:ext cx="3595099" cy="1600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Alex\Documents\Teaching\Book Writin'\ARM Cortex M0Plus\Content\Interrupts\Handler Exit 1.PNG"/>
          <p:cNvPicPr>
            <a:picLocks noChangeAspect="1" noChangeArrowheads="1"/>
          </p:cNvPicPr>
          <p:nvPr/>
        </p:nvPicPr>
        <p:blipFill rotWithShape="1">
          <a:blip r:embed="rId3">
            <a:extLst>
              <a:ext uri="{28A0092B-C50C-407E-A947-70E740481C1C}">
                <a14:useLocalDpi xmlns:a14="http://schemas.microsoft.com/office/drawing/2010/main" val="0"/>
              </a:ext>
            </a:extLst>
          </a:blip>
          <a:srcRect l="19754" t="44481" r="41098" b="22222"/>
          <a:stretch/>
        </p:blipFill>
        <p:spPr bwMode="auto">
          <a:xfrm>
            <a:off x="6334480" y="914400"/>
            <a:ext cx="4315541"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282884"/>
      </p:ext>
    </p:extLst>
  </p:cSld>
  <p:clrMapOvr>
    <a:masterClrMapping/>
  </p:clrMapOvr>
  <p:transition>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6313" y="2828926"/>
            <a:ext cx="7772400" cy="1362075"/>
          </a:xfrm>
        </p:spPr>
        <p:txBody>
          <a:bodyPr/>
          <a:lstStyle/>
          <a:p>
            <a:r>
              <a:rPr lang="en-US" dirty="0" smtClean="0"/>
              <a:t>Exception and Interrupt Concepts</a:t>
            </a:r>
            <a:endParaRPr lang="en-US" dirty="0"/>
          </a:p>
        </p:txBody>
      </p:sp>
    </p:spTree>
    <p:extLst>
      <p:ext uri="{BB962C8B-B14F-4D97-AF65-F5344CB8AC3E}">
        <p14:creationId xmlns:p14="http://schemas.microsoft.com/office/powerpoint/2010/main" val="3713487077"/>
      </p:ext>
    </p:extLst>
  </p:cSld>
  <p:clrMapOvr>
    <a:masterClrMapping/>
  </p:clrMapOvr>
  <p:transition>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Be Popped from Stack?</a:t>
            </a:r>
            <a:endParaRPr lang="en-US" dirty="0"/>
          </a:p>
        </p:txBody>
      </p:sp>
      <p:sp>
        <p:nvSpPr>
          <p:cNvPr id="3" name="Content Placeholder 2"/>
          <p:cNvSpPr>
            <a:spLocks noGrp="1"/>
          </p:cNvSpPr>
          <p:nvPr>
            <p:ph idx="1"/>
          </p:nvPr>
        </p:nvSpPr>
        <p:spPr>
          <a:xfrm>
            <a:off x="1815192" y="914400"/>
            <a:ext cx="3505200" cy="1219200"/>
          </a:xfrm>
        </p:spPr>
        <p:txBody>
          <a:bodyPr/>
          <a:lstStyle/>
          <a:p>
            <a:r>
              <a:rPr lang="en-US" dirty="0" smtClean="0"/>
              <a:t>R4: 0x0000_0462</a:t>
            </a:r>
          </a:p>
          <a:p>
            <a:r>
              <a:rPr lang="en-US" dirty="0" smtClean="0"/>
              <a:t>PC: 0xFFFF_FFF9</a:t>
            </a:r>
            <a:endParaRPr lang="en-US" dirty="0"/>
          </a:p>
        </p:txBody>
      </p:sp>
      <p:pic>
        <p:nvPicPr>
          <p:cNvPr id="2050" name="Picture 2" descr="C:\Users\Alex\Documents\Teaching\Book Writin'\ARM Cortex M0Plus\Content\Interrupts\Handler Exit 1.PNG"/>
          <p:cNvPicPr>
            <a:picLocks noChangeAspect="1" noChangeArrowheads="1"/>
          </p:cNvPicPr>
          <p:nvPr/>
        </p:nvPicPr>
        <p:blipFill rotWithShape="1">
          <a:blip r:embed="rId3">
            <a:extLst>
              <a:ext uri="{28A0092B-C50C-407E-A947-70E740481C1C}">
                <a14:useLocalDpi xmlns:a14="http://schemas.microsoft.com/office/drawing/2010/main" val="0"/>
              </a:ext>
            </a:extLst>
          </a:blip>
          <a:srcRect l="19906" r="50303" b="93532"/>
          <a:stretch/>
        </p:blipFill>
        <p:spPr bwMode="auto">
          <a:xfrm>
            <a:off x="5257801" y="990600"/>
            <a:ext cx="4123213" cy="762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020328" y="1888204"/>
            <a:ext cx="6190473" cy="4435675"/>
            <a:chOff x="2965096" y="2497803"/>
            <a:chExt cx="6190473" cy="4435675"/>
          </a:xfrm>
        </p:grpSpPr>
        <p:pic>
          <p:nvPicPr>
            <p:cNvPr id="9" name="Picture 3" descr="C:\Users\Alex\Documents\Teaching\Book Writin'\ARM Cortex M0Plus\Content\Interrupts\Hander Entry 2.PNG"/>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t="81111"/>
            <a:stretch/>
          </p:blipFill>
          <p:spPr bwMode="auto">
            <a:xfrm>
              <a:off x="2965096" y="3928450"/>
              <a:ext cx="6190473" cy="2015150"/>
            </a:xfrm>
            <a:prstGeom prst="rect">
              <a:avLst/>
            </a:prstGeom>
            <a:noFill/>
            <a:extLst>
              <a:ext uri="{909E8E84-426E-40DD-AFC4-6F175D3DCCD1}">
                <a14:hiddenFill xmlns:a14="http://schemas.microsoft.com/office/drawing/2010/main">
                  <a:solidFill>
                    <a:srgbClr val="FFFFFF"/>
                  </a:solidFill>
                </a14:hiddenFill>
              </a:ext>
            </a:extLst>
          </p:spPr>
        </p:pic>
        <p:sp>
          <p:nvSpPr>
            <p:cNvPr id="10" name="Line Callout 2 9"/>
            <p:cNvSpPr/>
            <p:nvPr/>
          </p:nvSpPr>
          <p:spPr bwMode="auto">
            <a:xfrm rot="18434846">
              <a:off x="4746906" y="3051446"/>
              <a:ext cx="1420873" cy="313587"/>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Saved R4</a:t>
              </a:r>
            </a:p>
          </p:txBody>
        </p:sp>
        <p:sp>
          <p:nvSpPr>
            <p:cNvPr id="11" name="Line Callout 2 10"/>
            <p:cNvSpPr/>
            <p:nvPr/>
          </p:nvSpPr>
          <p:spPr bwMode="auto">
            <a:xfrm rot="18434846">
              <a:off x="5592753" y="3094436"/>
              <a:ext cx="1420873" cy="313587"/>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Saved LR</a:t>
              </a:r>
            </a:p>
          </p:txBody>
        </p:sp>
        <p:sp>
          <p:nvSpPr>
            <p:cNvPr id="12" name="Line Callout 2 11"/>
            <p:cNvSpPr/>
            <p:nvPr/>
          </p:nvSpPr>
          <p:spPr bwMode="auto">
            <a:xfrm rot="18434846">
              <a:off x="6400191" y="3094436"/>
              <a:ext cx="1420873" cy="313587"/>
            </a:xfrm>
            <a:prstGeom prst="borderCallout2">
              <a:avLst>
                <a:gd name="adj1" fmla="val 18750"/>
                <a:gd name="adj2" fmla="val -8333"/>
                <a:gd name="adj3" fmla="val 18750"/>
                <a:gd name="adj4" fmla="val -16667"/>
                <a:gd name="adj5" fmla="val 90987"/>
                <a:gd name="adj6" fmla="val -65602"/>
              </a:avLst>
            </a:prstGeom>
            <a:solidFill>
              <a:schemeClr val="bg1">
                <a:lumMod val="95000"/>
              </a:schemeClr>
            </a:solidFill>
            <a:ln w="28575" cap="flat" cmpd="sng" algn="ctr">
              <a:solidFill>
                <a:schemeClr val="bg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solidFill>
                    <a:schemeClr val="bg2">
                      <a:lumMod val="75000"/>
                    </a:schemeClr>
                  </a:solidFill>
                  <a:latin typeface="Calibri" pitchFamily="34" charset="0"/>
                </a:rPr>
                <a:t>Saved R0</a:t>
              </a:r>
            </a:p>
          </p:txBody>
        </p:sp>
        <p:sp>
          <p:nvSpPr>
            <p:cNvPr id="13" name="Line Callout 2 12"/>
            <p:cNvSpPr/>
            <p:nvPr/>
          </p:nvSpPr>
          <p:spPr bwMode="auto">
            <a:xfrm rot="2900078">
              <a:off x="6127378" y="6062308"/>
              <a:ext cx="1420873" cy="313587"/>
            </a:xfrm>
            <a:prstGeom prst="borderCallout2">
              <a:avLst>
                <a:gd name="adj1" fmla="val 18750"/>
                <a:gd name="adj2" fmla="val -8333"/>
                <a:gd name="adj3" fmla="val 18750"/>
                <a:gd name="adj4" fmla="val -16667"/>
                <a:gd name="adj5" fmla="val -56652"/>
                <a:gd name="adj6" fmla="val -47242"/>
              </a:avLst>
            </a:prstGeom>
            <a:solidFill>
              <a:schemeClr val="bg1">
                <a:lumMod val="95000"/>
              </a:schemeClr>
            </a:solidFill>
            <a:ln w="25400" cap="flat" cmpd="sng" algn="ctr">
              <a:solidFill>
                <a:schemeClr val="bg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solidFill>
                    <a:schemeClr val="bg2">
                      <a:lumMod val="75000"/>
                    </a:schemeClr>
                  </a:solidFill>
                  <a:latin typeface="Calibri" pitchFamily="34" charset="0"/>
                </a:rPr>
                <a:t>Saved LR</a:t>
              </a:r>
            </a:p>
          </p:txBody>
        </p:sp>
        <p:sp>
          <p:nvSpPr>
            <p:cNvPr id="14" name="Line Callout 2 13"/>
            <p:cNvSpPr/>
            <p:nvPr/>
          </p:nvSpPr>
          <p:spPr bwMode="auto">
            <a:xfrm rot="2900078">
              <a:off x="7008566" y="6066248"/>
              <a:ext cx="1420873" cy="313587"/>
            </a:xfrm>
            <a:prstGeom prst="borderCallout2">
              <a:avLst>
                <a:gd name="adj1" fmla="val 18750"/>
                <a:gd name="adj2" fmla="val -8333"/>
                <a:gd name="adj3" fmla="val 18750"/>
                <a:gd name="adj4" fmla="val -16667"/>
                <a:gd name="adj5" fmla="val -56652"/>
                <a:gd name="adj6" fmla="val -47242"/>
              </a:avLst>
            </a:prstGeom>
            <a:solidFill>
              <a:schemeClr val="bg1">
                <a:lumMod val="95000"/>
              </a:schemeClr>
            </a:solidFill>
            <a:ln w="25400" cap="flat" cmpd="sng" algn="ctr">
              <a:solidFill>
                <a:schemeClr val="bg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solidFill>
                    <a:schemeClr val="bg2">
                      <a:lumMod val="75000"/>
                    </a:schemeClr>
                  </a:solidFill>
                  <a:latin typeface="Calibri" pitchFamily="34" charset="0"/>
                </a:rPr>
                <a:t>Saved PC</a:t>
              </a:r>
            </a:p>
          </p:txBody>
        </p:sp>
        <p:sp>
          <p:nvSpPr>
            <p:cNvPr id="15" name="Line Callout 2 14"/>
            <p:cNvSpPr/>
            <p:nvPr/>
          </p:nvSpPr>
          <p:spPr bwMode="auto">
            <a:xfrm rot="2900078">
              <a:off x="7770566" y="6040765"/>
              <a:ext cx="1420873" cy="313587"/>
            </a:xfrm>
            <a:prstGeom prst="borderCallout2">
              <a:avLst>
                <a:gd name="adj1" fmla="val 18750"/>
                <a:gd name="adj2" fmla="val -8333"/>
                <a:gd name="adj3" fmla="val 18750"/>
                <a:gd name="adj4" fmla="val -16667"/>
                <a:gd name="adj5" fmla="val -56652"/>
                <a:gd name="adj6" fmla="val -47242"/>
              </a:avLst>
            </a:prstGeom>
            <a:solidFill>
              <a:schemeClr val="bg1">
                <a:lumMod val="95000"/>
              </a:schemeClr>
            </a:solidFill>
            <a:ln w="25400" cap="flat" cmpd="sng" algn="ctr">
              <a:solidFill>
                <a:schemeClr val="bg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solidFill>
                    <a:schemeClr val="bg2">
                      <a:lumMod val="75000"/>
                    </a:schemeClr>
                  </a:solidFill>
                  <a:latin typeface="Calibri" pitchFamily="34" charset="0"/>
                </a:rPr>
                <a:t>Saved </a:t>
              </a:r>
              <a:r>
                <a:rPr lang="en-US" sz="1800" dirty="0" err="1">
                  <a:solidFill>
                    <a:schemeClr val="bg2">
                      <a:lumMod val="75000"/>
                    </a:schemeClr>
                  </a:solidFill>
                  <a:latin typeface="Calibri" pitchFamily="34" charset="0"/>
                </a:rPr>
                <a:t>xPSR</a:t>
              </a:r>
              <a:endParaRPr lang="en-US" sz="1800" dirty="0">
                <a:solidFill>
                  <a:schemeClr val="bg2">
                    <a:lumMod val="75000"/>
                  </a:schemeClr>
                </a:solidFill>
                <a:latin typeface="Calibri" pitchFamily="34" charset="0"/>
              </a:endParaRPr>
            </a:p>
          </p:txBody>
        </p:sp>
        <p:sp>
          <p:nvSpPr>
            <p:cNvPr id="16" name="Line Callout 2 15"/>
            <p:cNvSpPr/>
            <p:nvPr/>
          </p:nvSpPr>
          <p:spPr bwMode="auto">
            <a:xfrm rot="2900078">
              <a:off x="4450978" y="6062308"/>
              <a:ext cx="1420873" cy="313587"/>
            </a:xfrm>
            <a:prstGeom prst="borderCallout2">
              <a:avLst>
                <a:gd name="adj1" fmla="val 18750"/>
                <a:gd name="adj2" fmla="val -8333"/>
                <a:gd name="adj3" fmla="val 18750"/>
                <a:gd name="adj4" fmla="val -16667"/>
                <a:gd name="adj5" fmla="val -56652"/>
                <a:gd name="adj6" fmla="val -47242"/>
              </a:avLst>
            </a:prstGeom>
            <a:solidFill>
              <a:schemeClr val="bg1">
                <a:lumMod val="95000"/>
              </a:schemeClr>
            </a:solidFill>
            <a:ln w="25400" cap="flat" cmpd="sng" algn="ctr">
              <a:solidFill>
                <a:schemeClr val="bg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solidFill>
                    <a:schemeClr val="bg2">
                      <a:lumMod val="75000"/>
                    </a:schemeClr>
                  </a:solidFill>
                  <a:latin typeface="Calibri" pitchFamily="34" charset="0"/>
                </a:rPr>
                <a:t>Saved R3</a:t>
              </a:r>
            </a:p>
          </p:txBody>
        </p:sp>
        <p:sp>
          <p:nvSpPr>
            <p:cNvPr id="17" name="Line Callout 2 16"/>
            <p:cNvSpPr/>
            <p:nvPr/>
          </p:nvSpPr>
          <p:spPr bwMode="auto">
            <a:xfrm rot="2900078">
              <a:off x="5329549" y="6066248"/>
              <a:ext cx="1420873" cy="313587"/>
            </a:xfrm>
            <a:prstGeom prst="borderCallout2">
              <a:avLst>
                <a:gd name="adj1" fmla="val 18750"/>
                <a:gd name="adj2" fmla="val -8333"/>
                <a:gd name="adj3" fmla="val 18750"/>
                <a:gd name="adj4" fmla="val -16667"/>
                <a:gd name="adj5" fmla="val -56652"/>
                <a:gd name="adj6" fmla="val -47242"/>
              </a:avLst>
            </a:prstGeom>
            <a:solidFill>
              <a:schemeClr val="bg1">
                <a:lumMod val="95000"/>
              </a:schemeClr>
            </a:solidFill>
            <a:ln w="25400" cap="flat" cmpd="sng" algn="ctr">
              <a:solidFill>
                <a:schemeClr val="bg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solidFill>
                    <a:schemeClr val="bg2">
                      <a:lumMod val="75000"/>
                    </a:schemeClr>
                  </a:solidFill>
                  <a:latin typeface="Calibri" pitchFamily="34" charset="0"/>
                </a:rPr>
                <a:t>Saved R12</a:t>
              </a:r>
            </a:p>
          </p:txBody>
        </p:sp>
        <p:sp>
          <p:nvSpPr>
            <p:cNvPr id="18" name="Line Callout 2 17"/>
            <p:cNvSpPr/>
            <p:nvPr/>
          </p:nvSpPr>
          <p:spPr bwMode="auto">
            <a:xfrm rot="18434846">
              <a:off x="7162191" y="3094436"/>
              <a:ext cx="1420873" cy="313587"/>
            </a:xfrm>
            <a:prstGeom prst="borderCallout2">
              <a:avLst>
                <a:gd name="adj1" fmla="val 18750"/>
                <a:gd name="adj2" fmla="val -8333"/>
                <a:gd name="adj3" fmla="val 18750"/>
                <a:gd name="adj4" fmla="val -16667"/>
                <a:gd name="adj5" fmla="val 90987"/>
                <a:gd name="adj6" fmla="val -65602"/>
              </a:avLst>
            </a:prstGeom>
            <a:solidFill>
              <a:schemeClr val="bg1">
                <a:lumMod val="95000"/>
              </a:schemeClr>
            </a:solidFill>
            <a:ln w="28575" cap="flat" cmpd="sng" algn="ctr">
              <a:solidFill>
                <a:schemeClr val="bg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solidFill>
                    <a:schemeClr val="bg2">
                      <a:lumMod val="75000"/>
                    </a:schemeClr>
                  </a:solidFill>
                  <a:latin typeface="Calibri" pitchFamily="34" charset="0"/>
                </a:rPr>
                <a:t>Saved R1</a:t>
              </a:r>
            </a:p>
          </p:txBody>
        </p:sp>
        <p:sp>
          <p:nvSpPr>
            <p:cNvPr id="19" name="Line Callout 2 18"/>
            <p:cNvSpPr/>
            <p:nvPr/>
          </p:nvSpPr>
          <p:spPr bwMode="auto">
            <a:xfrm rot="18434846">
              <a:off x="7967012" y="3094436"/>
              <a:ext cx="1420873" cy="313587"/>
            </a:xfrm>
            <a:prstGeom prst="borderCallout2">
              <a:avLst>
                <a:gd name="adj1" fmla="val 18750"/>
                <a:gd name="adj2" fmla="val -8333"/>
                <a:gd name="adj3" fmla="val 18750"/>
                <a:gd name="adj4" fmla="val -16667"/>
                <a:gd name="adj5" fmla="val 90987"/>
                <a:gd name="adj6" fmla="val -65602"/>
              </a:avLst>
            </a:prstGeom>
            <a:solidFill>
              <a:schemeClr val="bg1">
                <a:lumMod val="95000"/>
              </a:schemeClr>
            </a:solidFill>
            <a:ln w="28575" cap="flat" cmpd="sng" algn="ctr">
              <a:solidFill>
                <a:schemeClr val="bg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solidFill>
                    <a:schemeClr val="bg2">
                      <a:lumMod val="75000"/>
                    </a:schemeClr>
                  </a:solidFill>
                  <a:latin typeface="Calibri" pitchFamily="34" charset="0"/>
                </a:rPr>
                <a:t>Saved R2</a:t>
              </a:r>
            </a:p>
          </p:txBody>
        </p:sp>
      </p:grpSp>
      <p:pic>
        <p:nvPicPr>
          <p:cNvPr id="20" name="Picture 2" descr="C:\Users\Alex\Documents\Teaching\Book Writin'\ARM Cortex M0Plus\Content\Interrupts\Handler Exit 1.PNG"/>
          <p:cNvPicPr>
            <a:picLocks noChangeAspect="1" noChangeArrowheads="1"/>
          </p:cNvPicPr>
          <p:nvPr/>
        </p:nvPicPr>
        <p:blipFill rotWithShape="1">
          <a:blip r:embed="rId3">
            <a:extLst>
              <a:ext uri="{28A0092B-C50C-407E-A947-70E740481C1C}">
                <a14:useLocalDpi xmlns:a14="http://schemas.microsoft.com/office/drawing/2010/main" val="0"/>
              </a:ext>
            </a:extLst>
          </a:blip>
          <a:srcRect l="513" t="298" r="78973" b="45206"/>
          <a:stretch/>
        </p:blipFill>
        <p:spPr bwMode="auto">
          <a:xfrm>
            <a:off x="1815192" y="1905001"/>
            <a:ext cx="1918608" cy="4338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65472"/>
      </p:ext>
    </p:extLst>
  </p:cSld>
  <p:clrMapOvr>
    <a:masterClrMapping/>
  </p:clrMapOvr>
  <p:transition>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Select Stack, Restore Context</a:t>
            </a:r>
            <a:endParaRPr lang="en-US" dirty="0"/>
          </a:p>
        </p:txBody>
      </p:sp>
      <p:sp>
        <p:nvSpPr>
          <p:cNvPr id="3" name="Content Placeholder 2"/>
          <p:cNvSpPr>
            <a:spLocks noGrp="1"/>
          </p:cNvSpPr>
          <p:nvPr>
            <p:ph idx="1"/>
          </p:nvPr>
        </p:nvSpPr>
        <p:spPr>
          <a:xfrm>
            <a:off x="1752600" y="990600"/>
            <a:ext cx="8839200" cy="2133600"/>
          </a:xfrm>
        </p:spPr>
        <p:txBody>
          <a:bodyPr/>
          <a:lstStyle/>
          <a:p>
            <a:r>
              <a:rPr lang="en-US" sz="2000" dirty="0"/>
              <a:t>Check EXC_RETURN (bit 2) to determine from which SP to pop the context</a:t>
            </a:r>
          </a:p>
          <a:p>
            <a:endParaRPr lang="en-US" sz="2000" dirty="0"/>
          </a:p>
          <a:p>
            <a:endParaRPr lang="en-US" sz="2000" dirty="0"/>
          </a:p>
          <a:p>
            <a:endParaRPr lang="en-US" sz="2000" dirty="0" smtClean="0"/>
          </a:p>
          <a:p>
            <a:endParaRPr lang="en-US" sz="2000" dirty="0"/>
          </a:p>
          <a:p>
            <a:endParaRPr lang="en-US" sz="2000" dirty="0"/>
          </a:p>
          <a:p>
            <a:r>
              <a:rPr lang="en-US" sz="2000" dirty="0" smtClean="0"/>
              <a:t>Pop </a:t>
            </a:r>
            <a:r>
              <a:rPr lang="en-US" sz="2000" dirty="0"/>
              <a:t>the registers from that stack</a:t>
            </a:r>
          </a:p>
          <a:p>
            <a:endParaRPr lang="en-US" sz="2000" dirty="0"/>
          </a:p>
        </p:txBody>
      </p:sp>
      <p:grpSp>
        <p:nvGrpSpPr>
          <p:cNvPr id="7" name="Group 6"/>
          <p:cNvGrpSpPr/>
          <p:nvPr/>
        </p:nvGrpSpPr>
        <p:grpSpPr>
          <a:xfrm>
            <a:off x="2057401" y="3733800"/>
            <a:ext cx="7757631" cy="2546762"/>
            <a:chOff x="228600" y="970106"/>
            <a:chExt cx="9114756" cy="2992294"/>
          </a:xfrm>
        </p:grpSpPr>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6422"/>
            <a:stretch/>
          </p:blipFill>
          <p:spPr bwMode="auto">
            <a:xfrm>
              <a:off x="228600" y="970106"/>
              <a:ext cx="5619750" cy="299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91200" y="3514748"/>
              <a:ext cx="3552156" cy="433943"/>
            </a:xfrm>
            <a:prstGeom prst="rect">
              <a:avLst/>
            </a:prstGeom>
            <a:noFill/>
          </p:spPr>
          <p:txBody>
            <a:bodyPr wrap="none" rtlCol="0">
              <a:spAutoFit/>
            </a:bodyPr>
            <a:lstStyle/>
            <a:p>
              <a:r>
                <a:rPr lang="en-US" sz="1800" dirty="0">
                  <a:latin typeface="Calibri" pitchFamily="34" charset="0"/>
                </a:rPr>
                <a:t>SP points here during handler</a:t>
              </a:r>
            </a:p>
          </p:txBody>
        </p:sp>
        <p:sp>
          <p:nvSpPr>
            <p:cNvPr id="6" name="TextBox 5"/>
            <p:cNvSpPr txBox="1"/>
            <p:nvPr/>
          </p:nvSpPr>
          <p:spPr>
            <a:xfrm>
              <a:off x="5867400" y="990600"/>
              <a:ext cx="3299022" cy="433943"/>
            </a:xfrm>
            <a:prstGeom prst="rect">
              <a:avLst/>
            </a:prstGeom>
            <a:noFill/>
          </p:spPr>
          <p:txBody>
            <a:bodyPr wrap="none" rtlCol="0">
              <a:spAutoFit/>
            </a:bodyPr>
            <a:lstStyle/>
            <a:p>
              <a:r>
                <a:rPr lang="en-US" sz="1800" dirty="0">
                  <a:latin typeface="Calibri" pitchFamily="34" charset="0"/>
                </a:rPr>
                <a:t>SP points here after handler</a:t>
              </a:r>
            </a:p>
          </p:txBody>
        </p:sp>
      </p:grpSp>
      <p:graphicFrame>
        <p:nvGraphicFramePr>
          <p:cNvPr id="8" name="Table 7"/>
          <p:cNvGraphicFramePr>
            <a:graphicFrameLocks noGrp="1"/>
          </p:cNvGraphicFramePr>
          <p:nvPr>
            <p:extLst>
              <p:ext uri="{D42A27DB-BD31-4B8C-83A1-F6EECF244321}">
                <p14:modId xmlns:p14="http://schemas.microsoft.com/office/powerpoint/2010/main" val="1380052243"/>
              </p:ext>
            </p:extLst>
          </p:nvPr>
        </p:nvGraphicFramePr>
        <p:xfrm>
          <a:off x="2359451" y="1378390"/>
          <a:ext cx="7404002" cy="1483360"/>
        </p:xfrm>
        <a:graphic>
          <a:graphicData uri="http://schemas.openxmlformats.org/drawingml/2006/table">
            <a:tbl>
              <a:tblPr firstRow="1" bandRow="1">
                <a:tableStyleId>{5C22544A-7EE6-4342-B048-85BDC9FD1C3A}</a:tableStyleId>
              </a:tblPr>
              <a:tblGrid>
                <a:gridCol w="1802130"/>
                <a:gridCol w="1541780"/>
                <a:gridCol w="4060092"/>
              </a:tblGrid>
              <a:tr h="370840">
                <a:tc>
                  <a:txBody>
                    <a:bodyPr/>
                    <a:lstStyle/>
                    <a:p>
                      <a:r>
                        <a:rPr lang="en-US" sz="1600" dirty="0" smtClean="0"/>
                        <a:t>EXC_RETURN</a:t>
                      </a:r>
                      <a:endParaRPr lang="en-US" sz="1600" dirty="0"/>
                    </a:p>
                  </a:txBody>
                  <a:tcPr/>
                </a:tc>
                <a:tc>
                  <a:txBody>
                    <a:bodyPr/>
                    <a:lstStyle/>
                    <a:p>
                      <a:r>
                        <a:rPr lang="en-US" sz="1600" dirty="0" smtClean="0"/>
                        <a:t>Return Stack</a:t>
                      </a:r>
                      <a:endParaRPr lang="en-US" sz="1600" dirty="0"/>
                    </a:p>
                  </a:txBody>
                  <a:tcPr/>
                </a:tc>
                <a:tc>
                  <a:txBody>
                    <a:bodyPr/>
                    <a:lstStyle/>
                    <a:p>
                      <a:r>
                        <a:rPr lang="en-US" sz="1600" dirty="0" smtClean="0"/>
                        <a:t>Description</a:t>
                      </a:r>
                      <a:endParaRPr lang="en-US" sz="1600" dirty="0"/>
                    </a:p>
                  </a:txBody>
                  <a:tcPr/>
                </a:tc>
              </a:tr>
              <a:tr h="370840">
                <a:tc>
                  <a:txBody>
                    <a:bodyPr/>
                    <a:lstStyle/>
                    <a:p>
                      <a:r>
                        <a:rPr lang="en-US" sz="1600" dirty="0" smtClean="0"/>
                        <a:t>0xFFFF_FFF1</a:t>
                      </a:r>
                      <a:endParaRPr lang="en-US" sz="1600" dirty="0"/>
                    </a:p>
                  </a:txBody>
                  <a:tcPr/>
                </a:tc>
                <a:tc>
                  <a:txBody>
                    <a:bodyPr/>
                    <a:lstStyle/>
                    <a:p>
                      <a:r>
                        <a:rPr lang="en-US" sz="1600" dirty="0" smtClean="0"/>
                        <a:t>0 (MSP)</a:t>
                      </a:r>
                      <a:endParaRPr lang="en-US" sz="1600" dirty="0"/>
                    </a:p>
                  </a:txBody>
                  <a:tcPr/>
                </a:tc>
                <a:tc>
                  <a:txBody>
                    <a:bodyPr/>
                    <a:lstStyle/>
                    <a:p>
                      <a:r>
                        <a:rPr lang="en-US" sz="1600" dirty="0" smtClean="0"/>
                        <a:t>Return to exception handler with MSP</a:t>
                      </a:r>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0xFFFF_FFF9</a:t>
                      </a:r>
                    </a:p>
                  </a:txBody>
                  <a:tcPr/>
                </a:tc>
                <a:tc>
                  <a:txBody>
                    <a:bodyPr/>
                    <a:lstStyle/>
                    <a:p>
                      <a:r>
                        <a:rPr lang="en-US" sz="1600" dirty="0" smtClean="0"/>
                        <a:t>0 (MSP)</a:t>
                      </a:r>
                      <a:endParaRPr lang="en-US" sz="1600" dirty="0"/>
                    </a:p>
                  </a:txBody>
                  <a:tcPr/>
                </a:tc>
                <a:tc>
                  <a:txBody>
                    <a:bodyPr/>
                    <a:lstStyle/>
                    <a:p>
                      <a:r>
                        <a:rPr lang="en-US" sz="1600" dirty="0" smtClean="0"/>
                        <a:t>Return to thread with MSP</a:t>
                      </a:r>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0xFFFF_FFFD</a:t>
                      </a:r>
                    </a:p>
                  </a:txBody>
                  <a:tcPr/>
                </a:tc>
                <a:tc>
                  <a:txBody>
                    <a:bodyPr/>
                    <a:lstStyle/>
                    <a:p>
                      <a:r>
                        <a:rPr lang="en-US" sz="1600" dirty="0" smtClean="0"/>
                        <a:t>1 (PSP)</a:t>
                      </a:r>
                      <a:endParaRPr lang="en-US" sz="1600" dirty="0"/>
                    </a:p>
                  </a:txBody>
                  <a:tcPr/>
                </a:tc>
                <a:tc>
                  <a:txBody>
                    <a:bodyPr/>
                    <a:lstStyle/>
                    <a:p>
                      <a:r>
                        <a:rPr lang="en-US" sz="1600" dirty="0" smtClean="0"/>
                        <a:t>Return to thread with PSP</a:t>
                      </a:r>
                      <a:endParaRPr lang="en-US" sz="1600" dirty="0"/>
                    </a:p>
                  </a:txBody>
                  <a:tcPr/>
                </a:tc>
              </a:tr>
            </a:tbl>
          </a:graphicData>
        </a:graphic>
      </p:graphicFrame>
    </p:spTree>
    <p:extLst>
      <p:ext uri="{BB962C8B-B14F-4D97-AF65-F5344CB8AC3E}">
        <p14:creationId xmlns:p14="http://schemas.microsoft.com/office/powerpoint/2010/main" val="2835066382"/>
      </p:ext>
    </p:extLst>
  </p:cSld>
  <p:clrMapOvr>
    <a:masterClrMapping/>
  </p:clrMapOvr>
  <p:transition>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sz="2000" dirty="0"/>
              <a:t>PC=0xFFFF_FFF9, so return to thread mode with main stack pointer</a:t>
            </a:r>
          </a:p>
          <a:p>
            <a:r>
              <a:rPr lang="en-US" sz="2000" dirty="0"/>
              <a:t>Pop exception stack frame from stack back into registers</a:t>
            </a:r>
          </a:p>
          <a:p>
            <a:endParaRPr lang="en-US" sz="2000" dirty="0"/>
          </a:p>
        </p:txBody>
      </p:sp>
      <p:grpSp>
        <p:nvGrpSpPr>
          <p:cNvPr id="4" name="Group 3"/>
          <p:cNvGrpSpPr/>
          <p:nvPr/>
        </p:nvGrpSpPr>
        <p:grpSpPr>
          <a:xfrm>
            <a:off x="3276600" y="1828801"/>
            <a:ext cx="6248400" cy="4435675"/>
            <a:chOff x="2895600" y="2497803"/>
            <a:chExt cx="6248400" cy="4435675"/>
          </a:xfrm>
        </p:grpSpPr>
        <p:pic>
          <p:nvPicPr>
            <p:cNvPr id="5" name="Picture 2" descr="C:\Users\Alex\Documents\Teaching\Book Writin'\ARM Cortex M0Plus\Content\Interrupts\Hander Entry 1.PNG"/>
            <p:cNvPicPr>
              <a:picLocks noChangeAspect="1" noChangeArrowheads="1"/>
            </p:cNvPicPr>
            <p:nvPr/>
          </p:nvPicPr>
          <p:blipFill rotWithShape="1">
            <a:blip r:embed="rId3">
              <a:extLst>
                <a:ext uri="{28A0092B-C50C-407E-A947-70E740481C1C}">
                  <a14:useLocalDpi xmlns:a14="http://schemas.microsoft.com/office/drawing/2010/main" val="0"/>
                </a:ext>
              </a:extLst>
            </a:blip>
            <a:srcRect l="48455" t="81481"/>
            <a:stretch/>
          </p:blipFill>
          <p:spPr bwMode="auto">
            <a:xfrm>
              <a:off x="2895600" y="3962400"/>
              <a:ext cx="6248400" cy="19151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Line Callout 2 5"/>
            <p:cNvSpPr/>
            <p:nvPr/>
          </p:nvSpPr>
          <p:spPr bwMode="auto">
            <a:xfrm rot="18434846">
              <a:off x="4746906" y="3051446"/>
              <a:ext cx="1420873" cy="313587"/>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Saved R0</a:t>
              </a:r>
            </a:p>
          </p:txBody>
        </p:sp>
        <p:sp>
          <p:nvSpPr>
            <p:cNvPr id="7" name="Line Callout 2 6"/>
            <p:cNvSpPr/>
            <p:nvPr/>
          </p:nvSpPr>
          <p:spPr bwMode="auto">
            <a:xfrm rot="18434846">
              <a:off x="5592753" y="3094436"/>
              <a:ext cx="1420873" cy="313587"/>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Saved R1</a:t>
              </a:r>
            </a:p>
          </p:txBody>
        </p:sp>
        <p:sp>
          <p:nvSpPr>
            <p:cNvPr id="8" name="Line Callout 2 7"/>
            <p:cNvSpPr/>
            <p:nvPr/>
          </p:nvSpPr>
          <p:spPr bwMode="auto">
            <a:xfrm rot="18434846">
              <a:off x="6397574" y="3094436"/>
              <a:ext cx="1420873" cy="313587"/>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Saved R2</a:t>
              </a:r>
            </a:p>
          </p:txBody>
        </p:sp>
        <p:sp>
          <p:nvSpPr>
            <p:cNvPr id="9" name="Line Callout 2 8"/>
            <p:cNvSpPr/>
            <p:nvPr/>
          </p:nvSpPr>
          <p:spPr bwMode="auto">
            <a:xfrm rot="18434846">
              <a:off x="7192953" y="3068977"/>
              <a:ext cx="1420873" cy="313587"/>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Saved R3</a:t>
              </a:r>
            </a:p>
          </p:txBody>
        </p:sp>
        <p:sp>
          <p:nvSpPr>
            <p:cNvPr id="10" name="Line Callout 2 9"/>
            <p:cNvSpPr/>
            <p:nvPr/>
          </p:nvSpPr>
          <p:spPr bwMode="auto">
            <a:xfrm rot="18434846">
              <a:off x="7878753" y="3094436"/>
              <a:ext cx="1420873" cy="313587"/>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Saved R12</a:t>
              </a:r>
            </a:p>
          </p:txBody>
        </p:sp>
        <p:sp>
          <p:nvSpPr>
            <p:cNvPr id="11" name="Line Callout 2 10"/>
            <p:cNvSpPr/>
            <p:nvPr/>
          </p:nvSpPr>
          <p:spPr bwMode="auto">
            <a:xfrm rot="2900078">
              <a:off x="4603378" y="6062308"/>
              <a:ext cx="1420873" cy="313587"/>
            </a:xfrm>
            <a:prstGeom prst="borderCallout2">
              <a:avLst>
                <a:gd name="adj1" fmla="val 18750"/>
                <a:gd name="adj2" fmla="val -8333"/>
                <a:gd name="adj3" fmla="val 18750"/>
                <a:gd name="adj4" fmla="val -16667"/>
                <a:gd name="adj5" fmla="val -56652"/>
                <a:gd name="adj6" fmla="val -47242"/>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Saved LR</a:t>
              </a:r>
            </a:p>
          </p:txBody>
        </p:sp>
        <p:sp>
          <p:nvSpPr>
            <p:cNvPr id="12" name="Line Callout 2 11"/>
            <p:cNvSpPr/>
            <p:nvPr/>
          </p:nvSpPr>
          <p:spPr bwMode="auto">
            <a:xfrm rot="2900078">
              <a:off x="5481949" y="6066248"/>
              <a:ext cx="1420873" cy="313587"/>
            </a:xfrm>
            <a:prstGeom prst="borderCallout2">
              <a:avLst>
                <a:gd name="adj1" fmla="val 18750"/>
                <a:gd name="adj2" fmla="val -8333"/>
                <a:gd name="adj3" fmla="val 18750"/>
                <a:gd name="adj4" fmla="val -16667"/>
                <a:gd name="adj5" fmla="val -56652"/>
                <a:gd name="adj6" fmla="val -47242"/>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Saved PC</a:t>
              </a:r>
            </a:p>
          </p:txBody>
        </p:sp>
        <p:sp>
          <p:nvSpPr>
            <p:cNvPr id="13" name="Line Callout 2 12"/>
            <p:cNvSpPr/>
            <p:nvPr/>
          </p:nvSpPr>
          <p:spPr bwMode="auto">
            <a:xfrm rot="2900078">
              <a:off x="6243949" y="6040765"/>
              <a:ext cx="1420873" cy="313587"/>
            </a:xfrm>
            <a:prstGeom prst="borderCallout2">
              <a:avLst>
                <a:gd name="adj1" fmla="val 18750"/>
                <a:gd name="adj2" fmla="val -8333"/>
                <a:gd name="adj3" fmla="val 18750"/>
                <a:gd name="adj4" fmla="val -16667"/>
                <a:gd name="adj5" fmla="val -56652"/>
                <a:gd name="adj6" fmla="val -47242"/>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1800" dirty="0">
                  <a:latin typeface="Calibri" pitchFamily="34" charset="0"/>
                </a:rPr>
                <a:t>Saved </a:t>
              </a:r>
              <a:r>
                <a:rPr lang="en-US" sz="1800" dirty="0" err="1">
                  <a:latin typeface="Calibri" pitchFamily="34" charset="0"/>
                </a:rPr>
                <a:t>xPSR</a:t>
              </a:r>
              <a:endParaRPr lang="en-US" sz="1800" dirty="0">
                <a:latin typeface="Calibri" pitchFamily="34" charset="0"/>
              </a:endParaRPr>
            </a:p>
          </p:txBody>
        </p:sp>
      </p:grpSp>
    </p:spTree>
    <p:extLst>
      <p:ext uri="{BB962C8B-B14F-4D97-AF65-F5344CB8AC3E}">
        <p14:creationId xmlns:p14="http://schemas.microsoft.com/office/powerpoint/2010/main" val="1162248219"/>
      </p:ext>
    </p:extLst>
  </p:cSld>
  <p:clrMapOvr>
    <a:masterClrMapping/>
  </p:clrMapOvr>
  <p:transition>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Resume Executing Previous Main Thread Code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30890" y="838201"/>
            <a:ext cx="6299637" cy="5486401"/>
          </a:xfrm>
        </p:spPr>
      </p:pic>
      <p:sp>
        <p:nvSpPr>
          <p:cNvPr id="6" name="Text Placeholder 5"/>
          <p:cNvSpPr>
            <a:spLocks noGrp="1"/>
          </p:cNvSpPr>
          <p:nvPr>
            <p:ph type="body" idx="4294967295"/>
          </p:nvPr>
        </p:nvSpPr>
        <p:spPr>
          <a:xfrm>
            <a:off x="479999" y="1600200"/>
            <a:ext cx="3253801" cy="5105400"/>
          </a:xfrm>
        </p:spPr>
        <p:txBody>
          <a:bodyPr/>
          <a:lstStyle/>
          <a:p>
            <a:r>
              <a:rPr lang="en-US" sz="2000" dirty="0"/>
              <a:t>Exception handling registers have been restored: R0, R1, R2, R3, R12, LR, PC, </a:t>
            </a:r>
            <a:r>
              <a:rPr lang="en-US" sz="2000" dirty="0" err="1"/>
              <a:t>xPSR</a:t>
            </a:r>
            <a:endParaRPr lang="en-US" sz="2000" dirty="0"/>
          </a:p>
          <a:p>
            <a:r>
              <a:rPr lang="en-US" sz="2000" dirty="0"/>
              <a:t>SP is back to previous value</a:t>
            </a:r>
          </a:p>
          <a:p>
            <a:r>
              <a:rPr lang="en-US" sz="2000" dirty="0"/>
              <a:t>Back in thread mode</a:t>
            </a:r>
          </a:p>
          <a:p>
            <a:r>
              <a:rPr lang="en-US" sz="2000" dirty="0"/>
              <a:t>Next instruction to execute is at 0x0000_0352</a:t>
            </a:r>
          </a:p>
        </p:txBody>
      </p:sp>
    </p:spTree>
    <p:extLst>
      <p:ext uri="{BB962C8B-B14F-4D97-AF65-F5344CB8AC3E}">
        <p14:creationId xmlns:p14="http://schemas.microsoft.com/office/powerpoint/2010/main" val="2559622908"/>
      </p:ext>
    </p:extLst>
  </p:cSld>
  <p:clrMapOvr>
    <a:masterClrMapping/>
  </p:clrMapOvr>
  <p:transition>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6313" y="2828926"/>
            <a:ext cx="7772400" cy="1362075"/>
          </a:xfrm>
        </p:spPr>
        <p:txBody>
          <a:bodyPr/>
          <a:lstStyle/>
          <a:p>
            <a:r>
              <a:rPr lang="en-US" dirty="0" smtClean="0"/>
              <a:t>Cortex-M0</a:t>
            </a:r>
            <a:r>
              <a:rPr lang="en-US" dirty="0"/>
              <a:t>+ Interrupts</a:t>
            </a:r>
          </a:p>
        </p:txBody>
      </p:sp>
    </p:spTree>
    <p:extLst>
      <p:ext uri="{BB962C8B-B14F-4D97-AF65-F5344CB8AC3E}">
        <p14:creationId xmlns:p14="http://schemas.microsoft.com/office/powerpoint/2010/main" val="3537385205"/>
      </p:ext>
    </p:extLst>
  </p:cSld>
  <p:clrMapOvr>
    <a:masterClrMapping/>
  </p:clrMapOvr>
  <p:transition>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custDataLst>
              <p:tags r:id="rId1"/>
            </p:custDataLst>
          </p:nvPr>
        </p:nvSpPr>
        <p:spPr/>
        <p:txBody>
          <a:bodyPr/>
          <a:lstStyle/>
          <a:p>
            <a:pPr>
              <a:defRPr/>
            </a:pPr>
            <a:r>
              <a:rPr lang="en-US" smtClean="0"/>
              <a:t>Microcontroller Interrupts</a:t>
            </a:r>
          </a:p>
        </p:txBody>
      </p:sp>
      <p:sp>
        <p:nvSpPr>
          <p:cNvPr id="6147" name="Rectangle 3"/>
          <p:cNvSpPr>
            <a:spLocks noGrp="1" noChangeArrowheads="1"/>
          </p:cNvSpPr>
          <p:nvPr>
            <p:ph idx="1"/>
            <p:custDataLst>
              <p:tags r:id="rId2"/>
            </p:custDataLst>
          </p:nvPr>
        </p:nvSpPr>
        <p:spPr/>
        <p:txBody>
          <a:bodyPr/>
          <a:lstStyle/>
          <a:p>
            <a:r>
              <a:rPr lang="en-US" sz="2400" dirty="0"/>
              <a:t>Types of interrupts</a:t>
            </a:r>
          </a:p>
          <a:p>
            <a:pPr lvl="1"/>
            <a:r>
              <a:rPr lang="en-US" sz="2000" dirty="0"/>
              <a:t>Hardware interrupts </a:t>
            </a:r>
          </a:p>
          <a:p>
            <a:pPr lvl="2"/>
            <a:r>
              <a:rPr lang="en-US" sz="1800" b="1" i="1" dirty="0"/>
              <a:t>Asynchronous</a:t>
            </a:r>
            <a:r>
              <a:rPr lang="en-US" sz="1800" dirty="0"/>
              <a:t>: not related to what code the processor is currently executing</a:t>
            </a:r>
          </a:p>
          <a:p>
            <a:pPr lvl="2"/>
            <a:r>
              <a:rPr lang="en-US" sz="1800" dirty="0"/>
              <a:t>Examples: interrupt is asserted, character is received on serial port, or ADC converter finishes conversion</a:t>
            </a:r>
          </a:p>
          <a:p>
            <a:pPr lvl="1"/>
            <a:r>
              <a:rPr lang="en-US" sz="2000" dirty="0"/>
              <a:t>Exceptions, Faults, software interrupts </a:t>
            </a:r>
          </a:p>
          <a:p>
            <a:pPr lvl="2"/>
            <a:r>
              <a:rPr lang="en-US" sz="1800" b="1" i="1" dirty="0"/>
              <a:t>Synchronous</a:t>
            </a:r>
            <a:r>
              <a:rPr lang="en-US" sz="1800" dirty="0"/>
              <a:t>: are the result of specific instructions executing</a:t>
            </a:r>
          </a:p>
          <a:p>
            <a:pPr lvl="2"/>
            <a:r>
              <a:rPr lang="en-US" sz="1800" dirty="0"/>
              <a:t>Examples: undefined instructions, overflow occurs for a given instruction</a:t>
            </a:r>
          </a:p>
          <a:p>
            <a:pPr lvl="1"/>
            <a:r>
              <a:rPr lang="en-US" sz="2000" dirty="0"/>
              <a:t>We can enable and disable (</a:t>
            </a:r>
            <a:r>
              <a:rPr lang="en-US" sz="2000" i="1" dirty="0"/>
              <a:t>mask</a:t>
            </a:r>
            <a:r>
              <a:rPr lang="en-US" sz="2000" dirty="0"/>
              <a:t>)</a:t>
            </a:r>
            <a:r>
              <a:rPr lang="en-US" sz="2000" i="1" dirty="0"/>
              <a:t> </a:t>
            </a:r>
            <a:r>
              <a:rPr lang="en-US" sz="2000" dirty="0"/>
              <a:t>most interrupts as needed </a:t>
            </a:r>
            <a:r>
              <a:rPr lang="en-US" sz="2000" i="1" dirty="0"/>
              <a:t>(maskable),</a:t>
            </a:r>
            <a:r>
              <a:rPr lang="en-US" sz="2000" dirty="0"/>
              <a:t> others are </a:t>
            </a:r>
            <a:r>
              <a:rPr lang="en-US" sz="2000" i="1" dirty="0"/>
              <a:t>non-maskable</a:t>
            </a:r>
            <a:endParaRPr lang="en-US" sz="2000" dirty="0"/>
          </a:p>
          <a:p>
            <a:r>
              <a:rPr lang="en-US" sz="2400" dirty="0"/>
              <a:t>Interrupt service routine (ISR) </a:t>
            </a:r>
          </a:p>
          <a:p>
            <a:pPr lvl="1"/>
            <a:r>
              <a:rPr lang="en-US" sz="2000" dirty="0"/>
              <a:t>Subroutine which processor is </a:t>
            </a:r>
            <a:r>
              <a:rPr lang="en-US" sz="2000" b="1" i="1" dirty="0"/>
              <a:t>forced to execute </a:t>
            </a:r>
            <a:r>
              <a:rPr lang="en-US" sz="2000" dirty="0"/>
              <a:t>to respond to a </a:t>
            </a:r>
            <a:r>
              <a:rPr lang="en-US" sz="2000" b="1" i="1" dirty="0"/>
              <a:t>specific event</a:t>
            </a:r>
            <a:endParaRPr lang="en-US" sz="2000" i="1" dirty="0"/>
          </a:p>
          <a:p>
            <a:pPr lvl="1"/>
            <a:r>
              <a:rPr lang="en-US" sz="2000" dirty="0"/>
              <a:t>After ISR completes, MCU goes back to previously executing code</a:t>
            </a:r>
          </a:p>
        </p:txBody>
      </p:sp>
    </p:spTree>
    <p:extLst>
      <p:ext uri="{BB962C8B-B14F-4D97-AF65-F5344CB8AC3E}">
        <p14:creationId xmlns:p14="http://schemas.microsoft.com/office/powerpoint/2010/main" val="205827255"/>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Vectored Interrupt Controller</a:t>
            </a:r>
            <a:endParaRPr lang="en-US" dirty="0"/>
          </a:p>
        </p:txBody>
      </p:sp>
      <p:sp>
        <p:nvSpPr>
          <p:cNvPr id="3" name="Content Placeholder 2"/>
          <p:cNvSpPr>
            <a:spLocks noGrp="1"/>
          </p:cNvSpPr>
          <p:nvPr>
            <p:ph idx="1"/>
          </p:nvPr>
        </p:nvSpPr>
        <p:spPr>
          <a:xfrm>
            <a:off x="1752600" y="2971800"/>
            <a:ext cx="8839200" cy="3505200"/>
          </a:xfrm>
        </p:spPr>
        <p:txBody>
          <a:bodyPr/>
          <a:lstStyle/>
          <a:p>
            <a:pPr>
              <a:spcBef>
                <a:spcPts val="0"/>
              </a:spcBef>
            </a:pPr>
            <a:r>
              <a:rPr lang="en-US" sz="2000" dirty="0"/>
              <a:t>NVIC manages and prioritizes external interrupts for Cortex-M0+</a:t>
            </a:r>
          </a:p>
          <a:p>
            <a:pPr>
              <a:spcBef>
                <a:spcPts val="0"/>
              </a:spcBef>
            </a:pPr>
            <a:r>
              <a:rPr lang="en-US" sz="2000" dirty="0"/>
              <a:t>Interrupts are types of exceptions</a:t>
            </a:r>
          </a:p>
          <a:p>
            <a:pPr lvl="1">
              <a:spcBef>
                <a:spcPts val="0"/>
              </a:spcBef>
            </a:pPr>
            <a:r>
              <a:rPr lang="en-US" sz="1800" dirty="0"/>
              <a:t>Exceptions 16 through 16+N</a:t>
            </a:r>
          </a:p>
          <a:p>
            <a:pPr>
              <a:spcBef>
                <a:spcPts val="0"/>
              </a:spcBef>
            </a:pPr>
            <a:r>
              <a:rPr lang="en-US" sz="2000" dirty="0"/>
              <a:t>Modes</a:t>
            </a:r>
          </a:p>
          <a:p>
            <a:pPr lvl="1">
              <a:spcBef>
                <a:spcPts val="0"/>
              </a:spcBef>
            </a:pPr>
            <a:r>
              <a:rPr lang="en-US" sz="1800" dirty="0"/>
              <a:t>Thread Mode: entered on Reset</a:t>
            </a:r>
          </a:p>
          <a:p>
            <a:pPr lvl="1">
              <a:spcBef>
                <a:spcPts val="0"/>
              </a:spcBef>
            </a:pPr>
            <a:r>
              <a:rPr lang="en-US" sz="1800" dirty="0"/>
              <a:t>Handler Mode: entered on executing an exception</a:t>
            </a:r>
          </a:p>
          <a:p>
            <a:pPr>
              <a:spcBef>
                <a:spcPts val="0"/>
              </a:spcBef>
            </a:pPr>
            <a:r>
              <a:rPr lang="en-US" sz="2000" dirty="0"/>
              <a:t>Privilege level</a:t>
            </a:r>
          </a:p>
          <a:p>
            <a:pPr>
              <a:spcBef>
                <a:spcPts val="0"/>
              </a:spcBef>
            </a:pPr>
            <a:r>
              <a:rPr lang="en-US" sz="2000" dirty="0"/>
              <a:t>Stack pointers</a:t>
            </a:r>
          </a:p>
          <a:p>
            <a:pPr lvl="1">
              <a:spcBef>
                <a:spcPts val="0"/>
              </a:spcBef>
            </a:pPr>
            <a:r>
              <a:rPr lang="en-US" sz="1800" dirty="0"/>
              <a:t>Main Stack Pointer, MSP</a:t>
            </a:r>
          </a:p>
          <a:p>
            <a:pPr lvl="1">
              <a:spcBef>
                <a:spcPts val="0"/>
              </a:spcBef>
            </a:pPr>
            <a:r>
              <a:rPr lang="en-US" sz="1800" dirty="0"/>
              <a:t>Process Stack Pointer, PSP</a:t>
            </a:r>
          </a:p>
          <a:p>
            <a:pPr>
              <a:spcBef>
                <a:spcPts val="0"/>
              </a:spcBef>
            </a:pPr>
            <a:r>
              <a:rPr lang="en-US" sz="2000" dirty="0"/>
              <a:t>Exception states: Inactive, Pending, Active, A&amp;P</a:t>
            </a:r>
          </a:p>
          <a:p>
            <a:pPr lvl="1">
              <a:spcBef>
                <a:spcPts val="0"/>
              </a:spcBef>
            </a:pPr>
            <a:endParaRPr lang="en-US" sz="1800" dirty="0"/>
          </a:p>
        </p:txBody>
      </p:sp>
      <p:sp>
        <p:nvSpPr>
          <p:cNvPr id="4" name="TextBox 3"/>
          <p:cNvSpPr txBox="1"/>
          <p:nvPr/>
        </p:nvSpPr>
        <p:spPr>
          <a:xfrm flipH="1">
            <a:off x="7960241" y="1447801"/>
            <a:ext cx="1877437" cy="830997"/>
          </a:xfrm>
          <a:prstGeom prst="rect">
            <a:avLst/>
          </a:prstGeom>
          <a:solidFill>
            <a:schemeClr val="accent3">
              <a:lumMod val="85000"/>
            </a:schemeClr>
          </a:solidFill>
          <a:ln>
            <a:solidFill>
              <a:schemeClr val="tx1"/>
            </a:solidFill>
          </a:ln>
        </p:spPr>
        <p:txBody>
          <a:bodyPr wrap="none" rtlCol="0">
            <a:spAutoFit/>
          </a:bodyPr>
          <a:lstStyle/>
          <a:p>
            <a:pPr algn="ctr"/>
            <a:r>
              <a:rPr lang="en-US" dirty="0"/>
              <a:t>ARM Cortex </a:t>
            </a:r>
            <a:br>
              <a:rPr lang="en-US" dirty="0"/>
            </a:br>
            <a:r>
              <a:rPr lang="en-US" dirty="0"/>
              <a:t>M0+ Core</a:t>
            </a:r>
          </a:p>
        </p:txBody>
      </p:sp>
      <p:sp>
        <p:nvSpPr>
          <p:cNvPr id="5" name="TextBox 4"/>
          <p:cNvSpPr txBox="1"/>
          <p:nvPr/>
        </p:nvSpPr>
        <p:spPr>
          <a:xfrm flipH="1">
            <a:off x="2990864" y="1060104"/>
            <a:ext cx="1731563" cy="461665"/>
          </a:xfrm>
          <a:prstGeom prst="rect">
            <a:avLst/>
          </a:prstGeom>
          <a:solidFill>
            <a:schemeClr val="accent3">
              <a:lumMod val="85000"/>
            </a:schemeClr>
          </a:solidFill>
          <a:ln>
            <a:solidFill>
              <a:schemeClr val="tx1"/>
            </a:solidFill>
          </a:ln>
        </p:spPr>
        <p:txBody>
          <a:bodyPr wrap="none" rtlCol="0">
            <a:spAutoFit/>
          </a:bodyPr>
          <a:lstStyle/>
          <a:p>
            <a:pPr algn="ctr"/>
            <a:r>
              <a:rPr lang="en-US" dirty="0"/>
              <a:t>Port Module</a:t>
            </a:r>
          </a:p>
        </p:txBody>
      </p:sp>
      <p:sp>
        <p:nvSpPr>
          <p:cNvPr id="6" name="TextBox 5"/>
          <p:cNvSpPr txBox="1"/>
          <p:nvPr/>
        </p:nvSpPr>
        <p:spPr>
          <a:xfrm flipH="1">
            <a:off x="5951478" y="1671936"/>
            <a:ext cx="938077" cy="461665"/>
          </a:xfrm>
          <a:prstGeom prst="rect">
            <a:avLst/>
          </a:prstGeom>
          <a:solidFill>
            <a:schemeClr val="accent3">
              <a:lumMod val="85000"/>
            </a:schemeClr>
          </a:solidFill>
          <a:ln>
            <a:solidFill>
              <a:schemeClr val="tx1"/>
            </a:solidFill>
          </a:ln>
        </p:spPr>
        <p:txBody>
          <a:bodyPr wrap="none" rtlCol="0">
            <a:spAutoFit/>
          </a:bodyPr>
          <a:lstStyle/>
          <a:p>
            <a:pPr algn="ctr"/>
            <a:r>
              <a:rPr lang="en-US" dirty="0"/>
              <a:t>NVIC</a:t>
            </a:r>
          </a:p>
        </p:txBody>
      </p:sp>
      <p:cxnSp>
        <p:nvCxnSpPr>
          <p:cNvPr id="8" name="Straight Arrow Connector 7"/>
          <p:cNvCxnSpPr>
            <a:stCxn id="6" idx="1"/>
            <a:endCxn id="4" idx="3"/>
          </p:cNvCxnSpPr>
          <p:nvPr/>
        </p:nvCxnSpPr>
        <p:spPr bwMode="auto">
          <a:xfrm>
            <a:off x="6889554" y="1902768"/>
            <a:ext cx="1070686" cy="223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5" idx="1"/>
            <a:endCxn id="6" idx="3"/>
          </p:cNvCxnSpPr>
          <p:nvPr/>
        </p:nvCxnSpPr>
        <p:spPr bwMode="auto">
          <a:xfrm>
            <a:off x="4722427" y="1290936"/>
            <a:ext cx="1229051" cy="61183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flipH="1">
            <a:off x="2984076" y="1671937"/>
            <a:ext cx="1816524" cy="461665"/>
          </a:xfrm>
          <a:prstGeom prst="rect">
            <a:avLst/>
          </a:prstGeom>
          <a:solidFill>
            <a:schemeClr val="accent3">
              <a:lumMod val="85000"/>
            </a:schemeClr>
          </a:solidFill>
          <a:ln>
            <a:solidFill>
              <a:schemeClr val="tx1"/>
            </a:solidFill>
          </a:ln>
        </p:spPr>
        <p:txBody>
          <a:bodyPr wrap="none" rtlCol="0">
            <a:spAutoFit/>
          </a:bodyPr>
          <a:lstStyle/>
          <a:p>
            <a:pPr algn="ctr"/>
            <a:r>
              <a:rPr lang="en-US" dirty="0"/>
              <a:t>Next Module</a:t>
            </a:r>
          </a:p>
        </p:txBody>
      </p:sp>
      <p:cxnSp>
        <p:nvCxnSpPr>
          <p:cNvPr id="14" name="Straight Arrow Connector 13"/>
          <p:cNvCxnSpPr>
            <a:stCxn id="13" idx="1"/>
            <a:endCxn id="6" idx="3"/>
          </p:cNvCxnSpPr>
          <p:nvPr/>
        </p:nvCxnSpPr>
        <p:spPr bwMode="auto">
          <a:xfrm flipV="1">
            <a:off x="4800601" y="1902769"/>
            <a:ext cx="1150877" cy="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flipH="1">
            <a:off x="2743200" y="2281536"/>
            <a:ext cx="2226892" cy="461665"/>
          </a:xfrm>
          <a:prstGeom prst="rect">
            <a:avLst/>
          </a:prstGeom>
          <a:solidFill>
            <a:schemeClr val="accent3">
              <a:lumMod val="85000"/>
            </a:schemeClr>
          </a:solidFill>
          <a:ln>
            <a:solidFill>
              <a:schemeClr val="tx1"/>
            </a:solidFill>
          </a:ln>
        </p:spPr>
        <p:txBody>
          <a:bodyPr wrap="none" rtlCol="0">
            <a:spAutoFit/>
          </a:bodyPr>
          <a:lstStyle/>
          <a:p>
            <a:pPr algn="ctr"/>
            <a:r>
              <a:rPr lang="en-US" dirty="0"/>
              <a:t>Another Module</a:t>
            </a:r>
          </a:p>
        </p:txBody>
      </p:sp>
      <p:cxnSp>
        <p:nvCxnSpPr>
          <p:cNvPr id="16" name="Straight Arrow Connector 15"/>
          <p:cNvCxnSpPr>
            <a:stCxn id="15" idx="1"/>
            <a:endCxn id="6" idx="3"/>
          </p:cNvCxnSpPr>
          <p:nvPr/>
        </p:nvCxnSpPr>
        <p:spPr bwMode="auto">
          <a:xfrm flipV="1">
            <a:off x="4970093" y="1902768"/>
            <a:ext cx="981385" cy="6096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06895501"/>
      </p:ext>
    </p:extLst>
  </p:cSld>
  <p:clrMapOvr>
    <a:masterClrMapping/>
  </p:clrMapOvr>
  <p:transition>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Interrupt Sources (Partial)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4094764"/>
              </p:ext>
            </p:extLst>
          </p:nvPr>
        </p:nvGraphicFramePr>
        <p:xfrm>
          <a:off x="1752600" y="990600"/>
          <a:ext cx="8809626" cy="4516120"/>
        </p:xfrm>
        <a:graphic>
          <a:graphicData uri="http://schemas.openxmlformats.org/drawingml/2006/table">
            <a:tbl>
              <a:tblPr firstRow="1" bandRow="1">
                <a:tableStyleId>{5C22544A-7EE6-4342-B048-85BDC9FD1C3A}</a:tableStyleId>
              </a:tblPr>
              <a:tblGrid>
                <a:gridCol w="1986745"/>
                <a:gridCol w="1131995"/>
                <a:gridCol w="768668"/>
                <a:gridCol w="2483818"/>
                <a:gridCol w="2438400"/>
              </a:tblGrid>
              <a:tr h="370840">
                <a:tc>
                  <a:txBody>
                    <a:bodyPr/>
                    <a:lstStyle/>
                    <a:p>
                      <a:r>
                        <a:rPr lang="en-US" dirty="0" smtClean="0">
                          <a:latin typeface="Calibri" pitchFamily="34" charset="0"/>
                        </a:rPr>
                        <a:t>Vector Start Address</a:t>
                      </a:r>
                      <a:endParaRPr lang="en-US" dirty="0">
                        <a:latin typeface="Calibri" pitchFamily="34" charset="0"/>
                      </a:endParaRPr>
                    </a:p>
                  </a:txBody>
                  <a:tcPr/>
                </a:tc>
                <a:tc>
                  <a:txBody>
                    <a:bodyPr/>
                    <a:lstStyle/>
                    <a:p>
                      <a:r>
                        <a:rPr lang="en-US" dirty="0" smtClean="0">
                          <a:latin typeface="Calibri" pitchFamily="34" charset="0"/>
                        </a:rPr>
                        <a:t>Vector #</a:t>
                      </a:r>
                      <a:endParaRPr lang="en-US" dirty="0">
                        <a:latin typeface="Calibri" pitchFamily="34" charset="0"/>
                      </a:endParaRPr>
                    </a:p>
                  </a:txBody>
                  <a:tcPr/>
                </a:tc>
                <a:tc>
                  <a:txBody>
                    <a:bodyPr/>
                    <a:lstStyle/>
                    <a:p>
                      <a:r>
                        <a:rPr lang="en-US" dirty="0" smtClean="0">
                          <a:latin typeface="Calibri" pitchFamily="34" charset="0"/>
                        </a:rPr>
                        <a:t>IRQ</a:t>
                      </a:r>
                      <a:endParaRPr lang="en-US" dirty="0">
                        <a:latin typeface="Calibri" pitchFamily="34" charset="0"/>
                      </a:endParaRPr>
                    </a:p>
                  </a:txBody>
                  <a:tcPr/>
                </a:tc>
                <a:tc>
                  <a:txBody>
                    <a:bodyPr/>
                    <a:lstStyle/>
                    <a:p>
                      <a:r>
                        <a:rPr lang="en-US" dirty="0" smtClean="0">
                          <a:latin typeface="Calibri" pitchFamily="34" charset="0"/>
                        </a:rPr>
                        <a:t>Source</a:t>
                      </a:r>
                      <a:endParaRPr lang="en-US" dirty="0">
                        <a:latin typeface="Calibri" pitchFamily="34" charset="0"/>
                      </a:endParaRPr>
                    </a:p>
                  </a:txBody>
                  <a:tcPr/>
                </a:tc>
                <a:tc>
                  <a:txBody>
                    <a:bodyPr/>
                    <a:lstStyle/>
                    <a:p>
                      <a:r>
                        <a:rPr lang="en-US" dirty="0" smtClean="0">
                          <a:latin typeface="Calibri" pitchFamily="34" charset="0"/>
                        </a:rPr>
                        <a:t>Description</a:t>
                      </a:r>
                      <a:endParaRPr lang="en-US" dirty="0">
                        <a:latin typeface="Calibri" pitchFamily="34" charset="0"/>
                      </a:endParaRPr>
                    </a:p>
                  </a:txBody>
                  <a:tcPr/>
                </a:tc>
              </a:tr>
              <a:tr h="370840">
                <a:tc>
                  <a:txBody>
                    <a:bodyPr/>
                    <a:lstStyle/>
                    <a:p>
                      <a:r>
                        <a:rPr lang="en-US" dirty="0" smtClean="0">
                          <a:latin typeface="Calibri" pitchFamily="34" charset="0"/>
                        </a:rPr>
                        <a:t>0x0000_0004</a:t>
                      </a:r>
                      <a:endParaRPr lang="en-US" dirty="0">
                        <a:latin typeface="Calibri" pitchFamily="34" charset="0"/>
                      </a:endParaRPr>
                    </a:p>
                  </a:txBody>
                  <a:tcPr/>
                </a:tc>
                <a:tc>
                  <a:txBody>
                    <a:bodyPr/>
                    <a:lstStyle/>
                    <a:p>
                      <a:r>
                        <a:rPr lang="en-US" dirty="0" smtClean="0">
                          <a:latin typeface="Calibri" pitchFamily="34" charset="0"/>
                        </a:rPr>
                        <a:t>1</a:t>
                      </a:r>
                      <a:endParaRPr lang="en-US" dirty="0">
                        <a:latin typeface="Calibri" pitchFamily="34" charset="0"/>
                      </a:endParaRPr>
                    </a:p>
                  </a:txBody>
                  <a:tcPr/>
                </a:tc>
                <a:tc>
                  <a:txBody>
                    <a:bodyPr/>
                    <a:lstStyle/>
                    <a:p>
                      <a:endParaRPr lang="en-US" dirty="0">
                        <a:latin typeface="Calibri" pitchFamily="34" charset="0"/>
                      </a:endParaRPr>
                    </a:p>
                  </a:txBody>
                  <a:tcPr/>
                </a:tc>
                <a:tc>
                  <a:txBody>
                    <a:bodyPr/>
                    <a:lstStyle/>
                    <a:p>
                      <a:r>
                        <a:rPr lang="en-US" dirty="0" smtClean="0">
                          <a:latin typeface="Calibri" pitchFamily="34" charset="0"/>
                        </a:rPr>
                        <a:t>ARM Core</a:t>
                      </a:r>
                      <a:endParaRPr lang="en-US" dirty="0">
                        <a:latin typeface="Calibri" pitchFamily="34" charset="0"/>
                      </a:endParaRPr>
                    </a:p>
                  </a:txBody>
                  <a:tcPr/>
                </a:tc>
                <a:tc>
                  <a:txBody>
                    <a:bodyPr/>
                    <a:lstStyle/>
                    <a:p>
                      <a:r>
                        <a:rPr lang="en-US" dirty="0" smtClean="0">
                          <a:latin typeface="Calibri" pitchFamily="34" charset="0"/>
                        </a:rPr>
                        <a:t>Initial program counter</a:t>
                      </a:r>
                      <a:endParaRPr lang="en-US" dirty="0">
                        <a:latin typeface="Calibri" pitchFamily="34" charset="0"/>
                      </a:endParaRPr>
                    </a:p>
                  </a:txBody>
                  <a:tcPr/>
                </a:tc>
              </a:tr>
              <a:tr h="370840">
                <a:tc>
                  <a:txBody>
                    <a:bodyPr/>
                    <a:lstStyle/>
                    <a:p>
                      <a:r>
                        <a:rPr lang="en-US" dirty="0" smtClean="0">
                          <a:latin typeface="Calibri" pitchFamily="34" charset="0"/>
                        </a:rPr>
                        <a:t>0x0000_0008</a:t>
                      </a:r>
                      <a:endParaRPr lang="en-US" dirty="0">
                        <a:latin typeface="Calibri" pitchFamily="34" charset="0"/>
                      </a:endParaRPr>
                    </a:p>
                  </a:txBody>
                  <a:tcPr/>
                </a:tc>
                <a:tc>
                  <a:txBody>
                    <a:bodyPr/>
                    <a:lstStyle/>
                    <a:p>
                      <a:r>
                        <a:rPr lang="en-US" dirty="0" smtClean="0">
                          <a:latin typeface="Calibri" pitchFamily="34" charset="0"/>
                        </a:rPr>
                        <a:t>2</a:t>
                      </a:r>
                      <a:endParaRPr lang="en-US" dirty="0">
                        <a:latin typeface="Calibri" pitchFamily="34" charset="0"/>
                      </a:endParaRPr>
                    </a:p>
                  </a:txBody>
                  <a:tcPr/>
                </a:tc>
                <a:tc>
                  <a:txBody>
                    <a:bodyPr/>
                    <a:lstStyle/>
                    <a:p>
                      <a:endParaRPr lang="en-US" dirty="0">
                        <a:latin typeface="Calibri" pitchFamily="34" charset="0"/>
                      </a:endParaRPr>
                    </a:p>
                  </a:txBody>
                  <a:tcPr/>
                </a:tc>
                <a:tc>
                  <a:txBody>
                    <a:bodyPr/>
                    <a:lstStyle/>
                    <a:p>
                      <a:r>
                        <a:rPr lang="en-US" dirty="0" smtClean="0">
                          <a:latin typeface="Calibri" pitchFamily="34" charset="0"/>
                        </a:rPr>
                        <a:t>ARM Core</a:t>
                      </a:r>
                      <a:endParaRPr lang="en-US" dirty="0">
                        <a:latin typeface="Calibri" pitchFamily="34" charset="0"/>
                      </a:endParaRPr>
                    </a:p>
                  </a:txBody>
                  <a:tcPr/>
                </a:tc>
                <a:tc>
                  <a:txBody>
                    <a:bodyPr/>
                    <a:lstStyle/>
                    <a:p>
                      <a:r>
                        <a:rPr lang="en-US" dirty="0" smtClean="0">
                          <a:latin typeface="Calibri" pitchFamily="34" charset="0"/>
                        </a:rPr>
                        <a:t>Non-maskable</a:t>
                      </a:r>
                      <a:r>
                        <a:rPr lang="en-US" baseline="0" dirty="0" smtClean="0">
                          <a:latin typeface="Calibri" pitchFamily="34" charset="0"/>
                        </a:rPr>
                        <a:t> interrupt</a:t>
                      </a:r>
                      <a:endParaRPr lang="en-US" dirty="0">
                        <a:latin typeface="Calibri" pitchFamily="34" charset="0"/>
                      </a:endParaRPr>
                    </a:p>
                  </a:txBody>
                  <a:tcPr/>
                </a:tc>
              </a:tr>
              <a:tr h="370840">
                <a:tc>
                  <a:txBody>
                    <a:bodyPr/>
                    <a:lstStyle/>
                    <a:p>
                      <a:r>
                        <a:rPr lang="en-US" dirty="0" smtClean="0">
                          <a:latin typeface="Calibri" pitchFamily="34" charset="0"/>
                        </a:rPr>
                        <a:t>0x0000_0040-4C</a:t>
                      </a:r>
                      <a:endParaRPr lang="en-US" dirty="0">
                        <a:latin typeface="Calibri" pitchFamily="34" charset="0"/>
                      </a:endParaRPr>
                    </a:p>
                  </a:txBody>
                  <a:tcPr/>
                </a:tc>
                <a:tc>
                  <a:txBody>
                    <a:bodyPr/>
                    <a:lstStyle/>
                    <a:p>
                      <a:r>
                        <a:rPr lang="en-US" dirty="0" smtClean="0">
                          <a:latin typeface="Calibri" pitchFamily="34" charset="0"/>
                        </a:rPr>
                        <a:t>16-19</a:t>
                      </a:r>
                      <a:endParaRPr lang="en-US" dirty="0">
                        <a:latin typeface="Calibri" pitchFamily="34" charset="0"/>
                      </a:endParaRPr>
                    </a:p>
                  </a:txBody>
                  <a:tcPr/>
                </a:tc>
                <a:tc>
                  <a:txBody>
                    <a:bodyPr/>
                    <a:lstStyle/>
                    <a:p>
                      <a:r>
                        <a:rPr lang="en-US" dirty="0" smtClean="0">
                          <a:latin typeface="Calibri" pitchFamily="34" charset="0"/>
                        </a:rPr>
                        <a:t>0-3</a:t>
                      </a:r>
                      <a:endParaRPr lang="en-US" dirty="0">
                        <a:latin typeface="Calibri" pitchFamily="34" charset="0"/>
                      </a:endParaRPr>
                    </a:p>
                  </a:txBody>
                  <a:tcPr/>
                </a:tc>
                <a:tc>
                  <a:txBody>
                    <a:bodyPr/>
                    <a:lstStyle/>
                    <a:p>
                      <a:r>
                        <a:rPr lang="en-US" dirty="0" smtClean="0">
                          <a:latin typeface="Calibri" pitchFamily="34" charset="0"/>
                        </a:rPr>
                        <a:t>Direct Memory Access Controller</a:t>
                      </a:r>
                      <a:endParaRPr lang="en-US" dirty="0">
                        <a:latin typeface="Calibri" pitchFamily="34" charset="0"/>
                      </a:endParaRPr>
                    </a:p>
                  </a:txBody>
                  <a:tcPr/>
                </a:tc>
                <a:tc>
                  <a:txBody>
                    <a:bodyPr/>
                    <a:lstStyle/>
                    <a:p>
                      <a:r>
                        <a:rPr lang="en-US" dirty="0" smtClean="0">
                          <a:latin typeface="Calibri" pitchFamily="34" charset="0"/>
                        </a:rPr>
                        <a:t>Transfer complete or error</a:t>
                      </a:r>
                      <a:endParaRPr lang="en-US" dirty="0">
                        <a:latin typeface="Calibri" pitchFamily="34" charset="0"/>
                      </a:endParaRPr>
                    </a:p>
                  </a:txBody>
                  <a:tcPr/>
                </a:tc>
              </a:tr>
              <a:tr h="370840">
                <a:tc>
                  <a:txBody>
                    <a:bodyPr/>
                    <a:lstStyle/>
                    <a:p>
                      <a:r>
                        <a:rPr lang="en-US" dirty="0" smtClean="0">
                          <a:latin typeface="Calibri" pitchFamily="34" charset="0"/>
                        </a:rPr>
                        <a:t>0x0000_0058</a:t>
                      </a:r>
                      <a:endParaRPr lang="en-US" dirty="0">
                        <a:latin typeface="Calibri" pitchFamily="34" charset="0"/>
                      </a:endParaRPr>
                    </a:p>
                  </a:txBody>
                  <a:tcPr/>
                </a:tc>
                <a:tc>
                  <a:txBody>
                    <a:bodyPr/>
                    <a:lstStyle/>
                    <a:p>
                      <a:r>
                        <a:rPr lang="en-US" dirty="0" smtClean="0">
                          <a:latin typeface="Calibri" pitchFamily="34" charset="0"/>
                        </a:rPr>
                        <a:t>22</a:t>
                      </a:r>
                      <a:endParaRPr lang="en-US" dirty="0">
                        <a:latin typeface="Calibri" pitchFamily="34" charset="0"/>
                      </a:endParaRPr>
                    </a:p>
                  </a:txBody>
                  <a:tcPr/>
                </a:tc>
                <a:tc>
                  <a:txBody>
                    <a:bodyPr/>
                    <a:lstStyle/>
                    <a:p>
                      <a:r>
                        <a:rPr lang="en-US" dirty="0" smtClean="0">
                          <a:latin typeface="Calibri" pitchFamily="34" charset="0"/>
                        </a:rPr>
                        <a:t>6</a:t>
                      </a:r>
                      <a:endParaRPr lang="en-US" dirty="0">
                        <a:latin typeface="Calibri" pitchFamily="34" charset="0"/>
                      </a:endParaRPr>
                    </a:p>
                  </a:txBody>
                  <a:tcPr/>
                </a:tc>
                <a:tc>
                  <a:txBody>
                    <a:bodyPr/>
                    <a:lstStyle/>
                    <a:p>
                      <a:r>
                        <a:rPr lang="en-US" dirty="0" smtClean="0">
                          <a:latin typeface="Calibri" pitchFamily="34" charset="0"/>
                        </a:rPr>
                        <a:t>Power Management Controller</a:t>
                      </a:r>
                      <a:endParaRPr lang="en-US" dirty="0">
                        <a:latin typeface="Calibri" pitchFamily="34" charset="0"/>
                      </a:endParaRPr>
                    </a:p>
                  </a:txBody>
                  <a:tcPr/>
                </a:tc>
                <a:tc>
                  <a:txBody>
                    <a:bodyPr/>
                    <a:lstStyle/>
                    <a:p>
                      <a:r>
                        <a:rPr lang="en-US" dirty="0" smtClean="0">
                          <a:latin typeface="Calibri" pitchFamily="34" charset="0"/>
                        </a:rPr>
                        <a:t>Low voltage</a:t>
                      </a:r>
                      <a:r>
                        <a:rPr lang="en-US" baseline="0" dirty="0" smtClean="0">
                          <a:latin typeface="Calibri" pitchFamily="34" charset="0"/>
                        </a:rPr>
                        <a:t> detection</a:t>
                      </a:r>
                      <a:endParaRPr lang="en-US" dirty="0">
                        <a:latin typeface="Calibri" pitchFamily="34" charset="0"/>
                      </a:endParaRPr>
                    </a:p>
                  </a:txBody>
                  <a:tcPr/>
                </a:tc>
              </a:tr>
              <a:tr h="370840">
                <a:tc>
                  <a:txBody>
                    <a:bodyPr/>
                    <a:lstStyle/>
                    <a:p>
                      <a:r>
                        <a:rPr lang="en-US" dirty="0" smtClean="0">
                          <a:latin typeface="Calibri" pitchFamily="34" charset="0"/>
                        </a:rPr>
                        <a:t>0x0000_0060-64</a:t>
                      </a:r>
                      <a:endParaRPr lang="en-US" dirty="0">
                        <a:latin typeface="Calibri" pitchFamily="34" charset="0"/>
                      </a:endParaRPr>
                    </a:p>
                  </a:txBody>
                  <a:tcPr/>
                </a:tc>
                <a:tc>
                  <a:txBody>
                    <a:bodyPr/>
                    <a:lstStyle/>
                    <a:p>
                      <a:r>
                        <a:rPr lang="en-US" dirty="0" smtClean="0">
                          <a:latin typeface="Calibri" pitchFamily="34" charset="0"/>
                        </a:rPr>
                        <a:t>24-25</a:t>
                      </a:r>
                      <a:endParaRPr lang="en-US" dirty="0">
                        <a:latin typeface="Calibri" pitchFamily="34" charset="0"/>
                      </a:endParaRPr>
                    </a:p>
                  </a:txBody>
                  <a:tcPr/>
                </a:tc>
                <a:tc>
                  <a:txBody>
                    <a:bodyPr/>
                    <a:lstStyle/>
                    <a:p>
                      <a:r>
                        <a:rPr lang="en-US" dirty="0" smtClean="0">
                          <a:latin typeface="Calibri" pitchFamily="34" charset="0"/>
                        </a:rPr>
                        <a:t>8-9</a:t>
                      </a:r>
                      <a:endParaRPr lang="en-US" dirty="0">
                        <a:latin typeface="Calibri" pitchFamily="34" charset="0"/>
                      </a:endParaRPr>
                    </a:p>
                  </a:txBody>
                  <a:tcPr/>
                </a:tc>
                <a:tc>
                  <a:txBody>
                    <a:bodyPr/>
                    <a:lstStyle/>
                    <a:p>
                      <a:r>
                        <a:rPr lang="en-US" dirty="0" smtClean="0">
                          <a:latin typeface="Calibri" pitchFamily="34" charset="0"/>
                        </a:rPr>
                        <a:t>I</a:t>
                      </a:r>
                      <a:r>
                        <a:rPr lang="en-US" baseline="30000" dirty="0" smtClean="0">
                          <a:latin typeface="Calibri" pitchFamily="34" charset="0"/>
                        </a:rPr>
                        <a:t>2</a:t>
                      </a:r>
                      <a:r>
                        <a:rPr lang="en-US" dirty="0" smtClean="0">
                          <a:latin typeface="Calibri" pitchFamily="34" charset="0"/>
                        </a:rPr>
                        <a:t>C</a:t>
                      </a:r>
                      <a:r>
                        <a:rPr lang="en-US" baseline="0" dirty="0" smtClean="0">
                          <a:latin typeface="Calibri" pitchFamily="34" charset="0"/>
                        </a:rPr>
                        <a:t> Modules</a:t>
                      </a:r>
                      <a:endParaRPr lang="en-US" dirty="0">
                        <a:latin typeface="Calibri" pitchFamily="34" charset="0"/>
                      </a:endParaRPr>
                    </a:p>
                  </a:txBody>
                  <a:tcPr/>
                </a:tc>
                <a:tc>
                  <a:txBody>
                    <a:bodyPr/>
                    <a:lstStyle/>
                    <a:p>
                      <a:r>
                        <a:rPr lang="en-US" dirty="0" smtClean="0">
                          <a:latin typeface="Calibri" pitchFamily="34" charset="0"/>
                        </a:rPr>
                        <a:t>Status and error</a:t>
                      </a:r>
                      <a:endParaRPr lang="en-US" dirty="0">
                        <a:latin typeface="Calibr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itchFamily="34" charset="0"/>
                        </a:rPr>
                        <a:t>0x0000_0068-6C</a:t>
                      </a:r>
                    </a:p>
                  </a:txBody>
                  <a:tcPr/>
                </a:tc>
                <a:tc>
                  <a:txBody>
                    <a:bodyPr/>
                    <a:lstStyle/>
                    <a:p>
                      <a:r>
                        <a:rPr lang="en-US" dirty="0" smtClean="0">
                          <a:latin typeface="Calibri" pitchFamily="34" charset="0"/>
                        </a:rPr>
                        <a:t>26-27</a:t>
                      </a:r>
                      <a:endParaRPr lang="en-US" dirty="0">
                        <a:latin typeface="Calibri" pitchFamily="34" charset="0"/>
                      </a:endParaRPr>
                    </a:p>
                  </a:txBody>
                  <a:tcPr/>
                </a:tc>
                <a:tc>
                  <a:txBody>
                    <a:bodyPr/>
                    <a:lstStyle/>
                    <a:p>
                      <a:r>
                        <a:rPr lang="en-US" dirty="0" smtClean="0">
                          <a:latin typeface="Calibri" pitchFamily="34" charset="0"/>
                        </a:rPr>
                        <a:t>10-11</a:t>
                      </a:r>
                      <a:endParaRPr lang="en-US" dirty="0">
                        <a:latin typeface="Calibri" pitchFamily="34" charset="0"/>
                      </a:endParaRPr>
                    </a:p>
                  </a:txBody>
                  <a:tcPr/>
                </a:tc>
                <a:tc>
                  <a:txBody>
                    <a:bodyPr/>
                    <a:lstStyle/>
                    <a:p>
                      <a:r>
                        <a:rPr lang="en-US" dirty="0" smtClean="0">
                          <a:latin typeface="Calibri" pitchFamily="34" charset="0"/>
                        </a:rPr>
                        <a:t>SPI Modules</a:t>
                      </a:r>
                      <a:endParaRPr lang="en-US"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itchFamily="34" charset="0"/>
                        </a:rPr>
                        <a:t>Status and error</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itchFamily="34" charset="0"/>
                        </a:rPr>
                        <a:t>0x0000_0070-78</a:t>
                      </a:r>
                    </a:p>
                  </a:txBody>
                  <a:tcPr/>
                </a:tc>
                <a:tc>
                  <a:txBody>
                    <a:bodyPr/>
                    <a:lstStyle/>
                    <a:p>
                      <a:r>
                        <a:rPr lang="en-US" dirty="0" smtClean="0">
                          <a:latin typeface="Calibri" pitchFamily="34" charset="0"/>
                        </a:rPr>
                        <a:t>28-30</a:t>
                      </a:r>
                      <a:endParaRPr lang="en-US" dirty="0">
                        <a:latin typeface="Calibri" pitchFamily="34" charset="0"/>
                      </a:endParaRPr>
                    </a:p>
                  </a:txBody>
                  <a:tcPr/>
                </a:tc>
                <a:tc>
                  <a:txBody>
                    <a:bodyPr/>
                    <a:lstStyle/>
                    <a:p>
                      <a:r>
                        <a:rPr lang="en-US" dirty="0" smtClean="0">
                          <a:latin typeface="Calibri" pitchFamily="34" charset="0"/>
                        </a:rPr>
                        <a:t>12-14</a:t>
                      </a:r>
                      <a:endParaRPr lang="en-US" dirty="0">
                        <a:latin typeface="Calibri" pitchFamily="34" charset="0"/>
                      </a:endParaRPr>
                    </a:p>
                  </a:txBody>
                  <a:tcPr/>
                </a:tc>
                <a:tc>
                  <a:txBody>
                    <a:bodyPr/>
                    <a:lstStyle/>
                    <a:p>
                      <a:r>
                        <a:rPr lang="en-US" dirty="0" smtClean="0">
                          <a:latin typeface="Calibri" pitchFamily="34" charset="0"/>
                        </a:rPr>
                        <a:t>UART Modules</a:t>
                      </a:r>
                      <a:endParaRPr lang="en-US"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itchFamily="34" charset="0"/>
                        </a:rPr>
                        <a:t>Status and error</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itchFamily="34" charset="0"/>
                        </a:rPr>
                        <a:t>0x0000_00B8</a:t>
                      </a:r>
                      <a:endParaRPr lang="en-US" dirty="0">
                        <a:latin typeface="Calibri" pitchFamily="34" charset="0"/>
                      </a:endParaRPr>
                    </a:p>
                  </a:txBody>
                  <a:tcPr/>
                </a:tc>
                <a:tc>
                  <a:txBody>
                    <a:bodyPr/>
                    <a:lstStyle/>
                    <a:p>
                      <a:r>
                        <a:rPr lang="en-US" dirty="0" smtClean="0">
                          <a:latin typeface="Calibri" pitchFamily="34" charset="0"/>
                        </a:rPr>
                        <a:t>46</a:t>
                      </a:r>
                      <a:endParaRPr lang="en-US" dirty="0">
                        <a:latin typeface="Calibri" pitchFamily="34" charset="0"/>
                      </a:endParaRPr>
                    </a:p>
                  </a:txBody>
                  <a:tcPr/>
                </a:tc>
                <a:tc>
                  <a:txBody>
                    <a:bodyPr/>
                    <a:lstStyle/>
                    <a:p>
                      <a:r>
                        <a:rPr lang="en-US" dirty="0" smtClean="0">
                          <a:latin typeface="Calibri" pitchFamily="34" charset="0"/>
                        </a:rPr>
                        <a:t>30</a:t>
                      </a:r>
                      <a:endParaRPr lang="en-US" dirty="0">
                        <a:latin typeface="Calibri" pitchFamily="34" charset="0"/>
                      </a:endParaRPr>
                    </a:p>
                  </a:txBody>
                  <a:tcPr/>
                </a:tc>
                <a:tc>
                  <a:txBody>
                    <a:bodyPr/>
                    <a:lstStyle/>
                    <a:p>
                      <a:r>
                        <a:rPr lang="en-US" dirty="0" smtClean="0">
                          <a:latin typeface="Calibri" pitchFamily="34" charset="0"/>
                        </a:rPr>
                        <a:t>Port</a:t>
                      </a:r>
                      <a:r>
                        <a:rPr lang="en-US" baseline="0" dirty="0" smtClean="0">
                          <a:latin typeface="Calibri" pitchFamily="34" charset="0"/>
                        </a:rPr>
                        <a:t> Control Module</a:t>
                      </a:r>
                      <a:endParaRPr lang="en-US" dirty="0">
                        <a:latin typeface="Calibri" pitchFamily="34" charset="0"/>
                      </a:endParaRPr>
                    </a:p>
                  </a:txBody>
                  <a:tcPr/>
                </a:tc>
                <a:tc>
                  <a:txBody>
                    <a:bodyPr/>
                    <a:lstStyle/>
                    <a:p>
                      <a:r>
                        <a:rPr lang="en-US" dirty="0" smtClean="0">
                          <a:latin typeface="Calibri" pitchFamily="34" charset="0"/>
                        </a:rPr>
                        <a:t>Port</a:t>
                      </a:r>
                      <a:r>
                        <a:rPr lang="en-US" baseline="0" dirty="0" smtClean="0">
                          <a:latin typeface="Calibri" pitchFamily="34" charset="0"/>
                        </a:rPr>
                        <a:t> A Pin Detect</a:t>
                      </a:r>
                      <a:endParaRPr lang="en-US" dirty="0">
                        <a:latin typeface="Calibr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itchFamily="34" charset="0"/>
                        </a:rPr>
                        <a:t>0x0000_00BC</a:t>
                      </a:r>
                      <a:endParaRPr lang="en-US" dirty="0">
                        <a:latin typeface="Calibri" pitchFamily="34" charset="0"/>
                      </a:endParaRPr>
                    </a:p>
                  </a:txBody>
                  <a:tcPr/>
                </a:tc>
                <a:tc>
                  <a:txBody>
                    <a:bodyPr/>
                    <a:lstStyle/>
                    <a:p>
                      <a:r>
                        <a:rPr lang="en-US" dirty="0" smtClean="0">
                          <a:latin typeface="Calibri" pitchFamily="34" charset="0"/>
                        </a:rPr>
                        <a:t>47</a:t>
                      </a:r>
                      <a:endParaRPr lang="en-US" dirty="0">
                        <a:latin typeface="Calibri" pitchFamily="34" charset="0"/>
                      </a:endParaRPr>
                    </a:p>
                  </a:txBody>
                  <a:tcPr/>
                </a:tc>
                <a:tc>
                  <a:txBody>
                    <a:bodyPr/>
                    <a:lstStyle/>
                    <a:p>
                      <a:r>
                        <a:rPr lang="en-US" dirty="0" smtClean="0">
                          <a:latin typeface="Calibri" pitchFamily="34" charset="0"/>
                        </a:rPr>
                        <a:t>31</a:t>
                      </a:r>
                      <a:endParaRPr lang="en-US" dirty="0">
                        <a:latin typeface="Calibri" pitchFamily="34" charset="0"/>
                      </a:endParaRPr>
                    </a:p>
                  </a:txBody>
                  <a:tcPr/>
                </a:tc>
                <a:tc>
                  <a:txBody>
                    <a:bodyPr/>
                    <a:lstStyle/>
                    <a:p>
                      <a:r>
                        <a:rPr lang="en-US" dirty="0" smtClean="0">
                          <a:latin typeface="Calibri" pitchFamily="34" charset="0"/>
                        </a:rPr>
                        <a:t>Port</a:t>
                      </a:r>
                      <a:r>
                        <a:rPr lang="en-US" baseline="0" dirty="0" smtClean="0">
                          <a:latin typeface="Calibri" pitchFamily="34" charset="0"/>
                        </a:rPr>
                        <a:t> Control Module</a:t>
                      </a:r>
                      <a:endParaRPr lang="en-US" dirty="0">
                        <a:latin typeface="Calibri" pitchFamily="34" charset="0"/>
                      </a:endParaRPr>
                    </a:p>
                  </a:txBody>
                  <a:tcPr/>
                </a:tc>
                <a:tc>
                  <a:txBody>
                    <a:bodyPr/>
                    <a:lstStyle/>
                    <a:p>
                      <a:r>
                        <a:rPr lang="en-US" dirty="0" smtClean="0">
                          <a:latin typeface="Calibri" pitchFamily="34" charset="0"/>
                        </a:rPr>
                        <a:t>Port</a:t>
                      </a:r>
                      <a:r>
                        <a:rPr lang="en-US" baseline="0" dirty="0" smtClean="0">
                          <a:latin typeface="Calibri" pitchFamily="34" charset="0"/>
                        </a:rPr>
                        <a:t> D Pin Detect</a:t>
                      </a:r>
                      <a:endParaRPr lang="en-US" dirty="0">
                        <a:latin typeface="Calibri" pitchFamily="34" charset="0"/>
                      </a:endParaRPr>
                    </a:p>
                  </a:txBody>
                  <a:tcPr/>
                </a:tc>
              </a:tr>
            </a:tbl>
          </a:graphicData>
        </a:graphic>
      </p:graphicFrame>
      <p:sp>
        <p:nvSpPr>
          <p:cNvPr id="5" name="TextBox 4"/>
          <p:cNvSpPr txBox="1"/>
          <p:nvPr/>
        </p:nvSpPr>
        <p:spPr>
          <a:xfrm>
            <a:off x="2362201" y="5638801"/>
            <a:ext cx="6827703" cy="830997"/>
          </a:xfrm>
          <a:prstGeom prst="rect">
            <a:avLst/>
          </a:prstGeom>
          <a:noFill/>
        </p:spPr>
        <p:txBody>
          <a:bodyPr wrap="none" rtlCol="0">
            <a:spAutoFit/>
          </a:bodyPr>
          <a:lstStyle/>
          <a:p>
            <a:r>
              <a:rPr lang="en-US" dirty="0"/>
              <a:t>Up to 32 non-core vectors, 16 core vectors</a:t>
            </a:r>
          </a:p>
          <a:p>
            <a:r>
              <a:rPr lang="en-US" dirty="0"/>
              <a:t>From KL25 Sub-Family Reference Manual, Table 3-6</a:t>
            </a:r>
          </a:p>
        </p:txBody>
      </p:sp>
    </p:spTree>
    <p:extLst>
      <p:ext uri="{BB962C8B-B14F-4D97-AF65-F5344CB8AC3E}">
        <p14:creationId xmlns:p14="http://schemas.microsoft.com/office/powerpoint/2010/main" val="3052789478"/>
      </p:ext>
    </p:extLst>
  </p:cSld>
  <p:clrMapOvr>
    <a:masterClrMapping/>
  </p:clrMapOvr>
  <p:transition>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pPr>
              <a:lnSpc>
                <a:spcPct val="90000"/>
              </a:lnSpc>
              <a:spcBef>
                <a:spcPct val="10000"/>
              </a:spcBef>
              <a:defRPr/>
            </a:pPr>
            <a:r>
              <a:rPr lang="en-US" dirty="0" smtClean="0"/>
              <a:t>NVIC Registers and State</a:t>
            </a:r>
          </a:p>
        </p:txBody>
      </p:sp>
      <p:sp>
        <p:nvSpPr>
          <p:cNvPr id="17411" name="Rectangle 3"/>
          <p:cNvSpPr>
            <a:spLocks noGrp="1" noChangeArrowheads="1"/>
          </p:cNvSpPr>
          <p:nvPr>
            <p:ph idx="1"/>
          </p:nvPr>
        </p:nvSpPr>
        <p:spPr>
          <a:xfrm>
            <a:off x="1752600" y="4343400"/>
            <a:ext cx="8763000" cy="2514600"/>
          </a:xfrm>
        </p:spPr>
        <p:txBody>
          <a:bodyPr/>
          <a:lstStyle/>
          <a:p>
            <a:r>
              <a:rPr lang="en-US" sz="2000" dirty="0"/>
              <a:t>Priority - allows program to prioritize response if both interrupts are requested simultaneously</a:t>
            </a:r>
          </a:p>
          <a:p>
            <a:pPr lvl="1"/>
            <a:r>
              <a:rPr lang="en-US" sz="1800" dirty="0"/>
              <a:t>IPR0-7 registers: two bits per interrupt source, four interrupt sources per register</a:t>
            </a:r>
          </a:p>
          <a:p>
            <a:pPr lvl="1"/>
            <a:r>
              <a:rPr lang="en-US" sz="1800" dirty="0"/>
              <a:t>Set priority to 0 (highest priority), </a:t>
            </a:r>
            <a:r>
              <a:rPr lang="en-US" sz="1800" dirty="0" smtClean="0"/>
              <a:t>1, 2 or 3 (</a:t>
            </a:r>
            <a:r>
              <a:rPr lang="en-US" sz="1800" dirty="0"/>
              <a:t>lowest)</a:t>
            </a:r>
          </a:p>
          <a:p>
            <a:pPr lvl="1"/>
            <a:r>
              <a:rPr lang="en-US" sz="1800" dirty="0"/>
              <a:t>CMSIS: </a:t>
            </a:r>
            <a:r>
              <a:rPr lang="en-US" sz="1800" dirty="0" err="1"/>
              <a:t>NVIC_SetPriority</a:t>
            </a:r>
            <a:r>
              <a:rPr lang="en-US" sz="1800" dirty="0"/>
              <a:t>(</a:t>
            </a:r>
            <a:r>
              <a:rPr lang="en-US" sz="1800" dirty="0" err="1"/>
              <a:t>IRQnum</a:t>
            </a:r>
            <a:r>
              <a:rPr lang="en-US" sz="1800" dirty="0"/>
              <a:t>, priority)</a:t>
            </a:r>
          </a:p>
          <a:p>
            <a:endParaRPr lang="en-US" sz="2000" dirty="0"/>
          </a:p>
          <a:p>
            <a:pPr lvl="1"/>
            <a:endParaRPr lang="en-US" sz="1800" dirty="0"/>
          </a:p>
        </p:txBody>
      </p:sp>
      <p:graphicFrame>
        <p:nvGraphicFramePr>
          <p:cNvPr id="2" name="Table 1"/>
          <p:cNvGraphicFramePr>
            <a:graphicFrameLocks noGrp="1"/>
          </p:cNvGraphicFramePr>
          <p:nvPr>
            <p:extLst>
              <p:ext uri="{D42A27DB-BD31-4B8C-83A1-F6EECF244321}">
                <p14:modId xmlns:p14="http://schemas.microsoft.com/office/powerpoint/2010/main" val="1601143317"/>
              </p:ext>
            </p:extLst>
          </p:nvPr>
        </p:nvGraphicFramePr>
        <p:xfrm>
          <a:off x="1981201" y="990600"/>
          <a:ext cx="8328287" cy="3337560"/>
        </p:xfrm>
        <a:graphic>
          <a:graphicData uri="http://schemas.openxmlformats.org/drawingml/2006/table">
            <a:tbl>
              <a:tblPr firstRow="1" firstCol="1" bandRow="1">
                <a:tableStyleId>{5C22544A-7EE6-4342-B048-85BDC9FD1C3A}</a:tableStyleId>
              </a:tblPr>
              <a:tblGrid>
                <a:gridCol w="662305"/>
                <a:gridCol w="827751"/>
                <a:gridCol w="1179873"/>
                <a:gridCol w="827751"/>
                <a:gridCol w="1136373"/>
                <a:gridCol w="827751"/>
                <a:gridCol w="1046544"/>
                <a:gridCol w="799783"/>
                <a:gridCol w="1020156"/>
              </a:tblGrid>
              <a:tr h="370840">
                <a:tc>
                  <a:txBody>
                    <a:bodyPr/>
                    <a:lstStyle/>
                    <a:p>
                      <a:r>
                        <a:rPr lang="en-US" dirty="0" smtClean="0">
                          <a:latin typeface="Calibri" pitchFamily="34" charset="0"/>
                        </a:rPr>
                        <a:t>Bits</a:t>
                      </a:r>
                      <a:endParaRPr lang="en-US" dirty="0">
                        <a:latin typeface="Calibri" pitchFamily="34" charset="0"/>
                      </a:endParaRPr>
                    </a:p>
                  </a:txBody>
                  <a:tcPr/>
                </a:tc>
                <a:tc>
                  <a:txBody>
                    <a:bodyPr/>
                    <a:lstStyle/>
                    <a:p>
                      <a:r>
                        <a:rPr lang="en-US" dirty="0" smtClean="0">
                          <a:latin typeface="Calibri" pitchFamily="34" charset="0"/>
                        </a:rPr>
                        <a:t>31:30</a:t>
                      </a:r>
                      <a:endParaRPr lang="en-US" dirty="0">
                        <a:latin typeface="Calibri" pitchFamily="34" charset="0"/>
                      </a:endParaRPr>
                    </a:p>
                  </a:txBody>
                  <a:tcPr/>
                </a:tc>
                <a:tc>
                  <a:txBody>
                    <a:bodyPr/>
                    <a:lstStyle/>
                    <a:p>
                      <a:r>
                        <a:rPr lang="en-US" dirty="0" smtClean="0">
                          <a:latin typeface="Calibri" pitchFamily="34" charset="0"/>
                        </a:rPr>
                        <a:t>29:24</a:t>
                      </a:r>
                      <a:endParaRPr lang="en-US" dirty="0">
                        <a:latin typeface="Calibri" pitchFamily="34" charset="0"/>
                      </a:endParaRPr>
                    </a:p>
                  </a:txBody>
                  <a:tcPr/>
                </a:tc>
                <a:tc>
                  <a:txBody>
                    <a:bodyPr/>
                    <a:lstStyle/>
                    <a:p>
                      <a:r>
                        <a:rPr lang="en-US" dirty="0" smtClean="0">
                          <a:latin typeface="Calibri" pitchFamily="34" charset="0"/>
                        </a:rPr>
                        <a:t>23:22</a:t>
                      </a:r>
                      <a:endParaRPr lang="en-US" dirty="0">
                        <a:latin typeface="Calibri" pitchFamily="34" charset="0"/>
                      </a:endParaRPr>
                    </a:p>
                  </a:txBody>
                  <a:tcPr/>
                </a:tc>
                <a:tc>
                  <a:txBody>
                    <a:bodyPr/>
                    <a:lstStyle/>
                    <a:p>
                      <a:r>
                        <a:rPr lang="en-US" dirty="0" smtClean="0">
                          <a:latin typeface="Calibri" pitchFamily="34" charset="0"/>
                        </a:rPr>
                        <a:t>21:16</a:t>
                      </a:r>
                      <a:endParaRPr lang="en-US" dirty="0">
                        <a:latin typeface="Calibri" pitchFamily="34" charset="0"/>
                      </a:endParaRPr>
                    </a:p>
                  </a:txBody>
                  <a:tcPr/>
                </a:tc>
                <a:tc>
                  <a:txBody>
                    <a:bodyPr/>
                    <a:lstStyle/>
                    <a:p>
                      <a:r>
                        <a:rPr lang="en-US" dirty="0" smtClean="0">
                          <a:latin typeface="Calibri" pitchFamily="34" charset="0"/>
                        </a:rPr>
                        <a:t>15:14</a:t>
                      </a:r>
                      <a:endParaRPr lang="en-US" dirty="0">
                        <a:latin typeface="Calibri" pitchFamily="34" charset="0"/>
                      </a:endParaRPr>
                    </a:p>
                  </a:txBody>
                  <a:tcPr/>
                </a:tc>
                <a:tc>
                  <a:txBody>
                    <a:bodyPr/>
                    <a:lstStyle/>
                    <a:p>
                      <a:r>
                        <a:rPr lang="en-US" dirty="0" smtClean="0">
                          <a:latin typeface="Calibri" pitchFamily="34" charset="0"/>
                        </a:rPr>
                        <a:t>13:8</a:t>
                      </a:r>
                      <a:endParaRPr lang="en-US" dirty="0">
                        <a:latin typeface="Calibri" pitchFamily="34" charset="0"/>
                      </a:endParaRPr>
                    </a:p>
                  </a:txBody>
                  <a:tcPr/>
                </a:tc>
                <a:tc>
                  <a:txBody>
                    <a:bodyPr/>
                    <a:lstStyle/>
                    <a:p>
                      <a:r>
                        <a:rPr lang="en-US" dirty="0" smtClean="0">
                          <a:latin typeface="Calibri" pitchFamily="34" charset="0"/>
                        </a:rPr>
                        <a:t>7:6</a:t>
                      </a:r>
                      <a:endParaRPr lang="en-US" dirty="0">
                        <a:latin typeface="Calibri" pitchFamily="34" charset="0"/>
                      </a:endParaRPr>
                    </a:p>
                  </a:txBody>
                  <a:tcPr/>
                </a:tc>
                <a:tc>
                  <a:txBody>
                    <a:bodyPr/>
                    <a:lstStyle/>
                    <a:p>
                      <a:r>
                        <a:rPr lang="en-US" dirty="0" smtClean="0">
                          <a:latin typeface="Calibri" pitchFamily="34" charset="0"/>
                        </a:rPr>
                        <a:t>5:0</a:t>
                      </a:r>
                      <a:endParaRPr lang="en-US" dirty="0">
                        <a:latin typeface="Calibri" pitchFamily="34" charset="0"/>
                      </a:endParaRPr>
                    </a:p>
                  </a:txBody>
                  <a:tcPr/>
                </a:tc>
              </a:tr>
              <a:tr h="370840">
                <a:tc>
                  <a:txBody>
                    <a:bodyPr/>
                    <a:lstStyle/>
                    <a:p>
                      <a:r>
                        <a:rPr lang="en-US" dirty="0" smtClean="0">
                          <a:latin typeface="Calibri" pitchFamily="34" charset="0"/>
                        </a:rPr>
                        <a:t>IPR0</a:t>
                      </a:r>
                      <a:endParaRPr lang="en-US" dirty="0">
                        <a:latin typeface="Calibri" pitchFamily="34" charset="0"/>
                      </a:endParaRPr>
                    </a:p>
                  </a:txBody>
                  <a:tcPr/>
                </a:tc>
                <a:tc>
                  <a:txBody>
                    <a:bodyPr/>
                    <a:lstStyle/>
                    <a:p>
                      <a:r>
                        <a:rPr lang="en-US" dirty="0" smtClean="0">
                          <a:latin typeface="Calibri" pitchFamily="34" charset="0"/>
                        </a:rPr>
                        <a:t>IRQ3</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IRQ2</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IRQ1</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IRQ0</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r>
              <a:tr h="370840">
                <a:tc>
                  <a:txBody>
                    <a:bodyPr/>
                    <a:lstStyle/>
                    <a:p>
                      <a:r>
                        <a:rPr lang="en-US" dirty="0" smtClean="0">
                          <a:latin typeface="Calibri" pitchFamily="34" charset="0"/>
                        </a:rPr>
                        <a:t>IPR1</a:t>
                      </a:r>
                      <a:endParaRPr lang="en-US" dirty="0">
                        <a:latin typeface="Calibri" pitchFamily="34" charset="0"/>
                      </a:endParaRPr>
                    </a:p>
                  </a:txBody>
                  <a:tcPr/>
                </a:tc>
                <a:tc>
                  <a:txBody>
                    <a:bodyPr/>
                    <a:lstStyle/>
                    <a:p>
                      <a:r>
                        <a:rPr lang="en-US" dirty="0" smtClean="0">
                          <a:latin typeface="Calibri" pitchFamily="34" charset="0"/>
                        </a:rPr>
                        <a:t>IRQ7</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IRQ6</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IRQ5</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IRQ4</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r>
              <a:tr h="370840">
                <a:tc>
                  <a:txBody>
                    <a:bodyPr/>
                    <a:lstStyle/>
                    <a:p>
                      <a:r>
                        <a:rPr lang="en-US" dirty="0" smtClean="0">
                          <a:latin typeface="Calibri" pitchFamily="34" charset="0"/>
                        </a:rPr>
                        <a:t>IPR2</a:t>
                      </a:r>
                      <a:endParaRPr lang="en-US" dirty="0">
                        <a:latin typeface="Calibri" pitchFamily="34" charset="0"/>
                      </a:endParaRPr>
                    </a:p>
                  </a:txBody>
                  <a:tcPr/>
                </a:tc>
                <a:tc>
                  <a:txBody>
                    <a:bodyPr/>
                    <a:lstStyle/>
                    <a:p>
                      <a:r>
                        <a:rPr lang="en-US" dirty="0" smtClean="0">
                          <a:latin typeface="Calibri" pitchFamily="34" charset="0"/>
                        </a:rPr>
                        <a:t>IRQ11</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IRQ10</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IRQ9</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IRQ8</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r>
              <a:tr h="370840">
                <a:tc>
                  <a:txBody>
                    <a:bodyPr/>
                    <a:lstStyle/>
                    <a:p>
                      <a:r>
                        <a:rPr lang="en-US" dirty="0" smtClean="0">
                          <a:latin typeface="Calibri" pitchFamily="34" charset="0"/>
                        </a:rPr>
                        <a:t>IPR3</a:t>
                      </a:r>
                      <a:endParaRPr lang="en-US" dirty="0">
                        <a:latin typeface="Calibri" pitchFamily="34" charset="0"/>
                      </a:endParaRPr>
                    </a:p>
                  </a:txBody>
                  <a:tcPr/>
                </a:tc>
                <a:tc>
                  <a:txBody>
                    <a:bodyPr/>
                    <a:lstStyle/>
                    <a:p>
                      <a:r>
                        <a:rPr lang="en-US" dirty="0" smtClean="0">
                          <a:latin typeface="Calibri" pitchFamily="34" charset="0"/>
                        </a:rPr>
                        <a:t>IRQ15</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IRQ14</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IRQ13</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IRQ12</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r>
              <a:tr h="370840">
                <a:tc>
                  <a:txBody>
                    <a:bodyPr/>
                    <a:lstStyle/>
                    <a:p>
                      <a:r>
                        <a:rPr lang="en-US" dirty="0" smtClean="0">
                          <a:latin typeface="Calibri" pitchFamily="34" charset="0"/>
                        </a:rPr>
                        <a:t>IPR4</a:t>
                      </a:r>
                    </a:p>
                  </a:txBody>
                  <a:tcPr/>
                </a:tc>
                <a:tc>
                  <a:txBody>
                    <a:bodyPr/>
                    <a:lstStyle/>
                    <a:p>
                      <a:r>
                        <a:rPr lang="en-US" dirty="0" smtClean="0">
                          <a:latin typeface="Calibri" pitchFamily="34" charset="0"/>
                        </a:rPr>
                        <a:t>IRQ19</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IRQ18</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IRQ17</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IRQ16</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r>
              <a:tr h="370840">
                <a:tc>
                  <a:txBody>
                    <a:bodyPr/>
                    <a:lstStyle/>
                    <a:p>
                      <a:r>
                        <a:rPr lang="en-US" dirty="0" smtClean="0">
                          <a:latin typeface="Calibri" pitchFamily="34" charset="0"/>
                        </a:rPr>
                        <a:t>IPR5</a:t>
                      </a:r>
                      <a:endParaRPr lang="en-US" dirty="0">
                        <a:latin typeface="Calibri" pitchFamily="34" charset="0"/>
                      </a:endParaRPr>
                    </a:p>
                  </a:txBody>
                  <a:tcPr/>
                </a:tc>
                <a:tc>
                  <a:txBody>
                    <a:bodyPr/>
                    <a:lstStyle/>
                    <a:p>
                      <a:r>
                        <a:rPr lang="en-US" dirty="0" smtClean="0">
                          <a:latin typeface="Calibri" pitchFamily="34" charset="0"/>
                        </a:rPr>
                        <a:t>IRQ23</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IRQ22</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IRQ21</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IRQ20</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r>
              <a:tr h="370840">
                <a:tc>
                  <a:txBody>
                    <a:bodyPr/>
                    <a:lstStyle/>
                    <a:p>
                      <a:r>
                        <a:rPr lang="en-US" dirty="0" smtClean="0">
                          <a:latin typeface="Calibri" pitchFamily="34" charset="0"/>
                        </a:rPr>
                        <a:t>IPR6</a:t>
                      </a:r>
                      <a:endParaRPr lang="en-US" dirty="0">
                        <a:latin typeface="Calibri" pitchFamily="34" charset="0"/>
                      </a:endParaRPr>
                    </a:p>
                  </a:txBody>
                  <a:tcPr/>
                </a:tc>
                <a:tc>
                  <a:txBody>
                    <a:bodyPr/>
                    <a:lstStyle/>
                    <a:p>
                      <a:r>
                        <a:rPr lang="en-US" dirty="0" smtClean="0">
                          <a:latin typeface="Calibri" pitchFamily="34" charset="0"/>
                        </a:rPr>
                        <a:t>IRQ27</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IRQ26</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IRQ25</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IRQ24</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r>
              <a:tr h="370840">
                <a:tc>
                  <a:txBody>
                    <a:bodyPr/>
                    <a:lstStyle/>
                    <a:p>
                      <a:r>
                        <a:rPr lang="en-US" dirty="0" smtClean="0">
                          <a:latin typeface="Calibri" pitchFamily="34" charset="0"/>
                        </a:rPr>
                        <a:t>IPR7</a:t>
                      </a:r>
                      <a:endParaRPr lang="en-US" dirty="0">
                        <a:latin typeface="Calibri" pitchFamily="34" charset="0"/>
                      </a:endParaRPr>
                    </a:p>
                  </a:txBody>
                  <a:tcPr/>
                </a:tc>
                <a:tc>
                  <a:txBody>
                    <a:bodyPr/>
                    <a:lstStyle/>
                    <a:p>
                      <a:r>
                        <a:rPr lang="en-US" dirty="0" smtClean="0">
                          <a:latin typeface="Calibri" pitchFamily="34" charset="0"/>
                        </a:rPr>
                        <a:t>IRQ31</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IRQ30</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IRQ29</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c>
                  <a:txBody>
                    <a:bodyPr/>
                    <a:lstStyle/>
                    <a:p>
                      <a:r>
                        <a:rPr lang="en-US" dirty="0" smtClean="0">
                          <a:latin typeface="Calibri" pitchFamily="34" charset="0"/>
                        </a:rPr>
                        <a:t>IRQ28</a:t>
                      </a:r>
                      <a:endParaRPr lang="en-US" dirty="0">
                        <a:latin typeface="Calibri" pitchFamily="34" charset="0"/>
                      </a:endParaRPr>
                    </a:p>
                  </a:txBody>
                  <a:tcPr/>
                </a:tc>
                <a:tc>
                  <a:txBody>
                    <a:bodyPr/>
                    <a:lstStyle/>
                    <a:p>
                      <a:r>
                        <a:rPr lang="en-US" dirty="0" smtClean="0">
                          <a:latin typeface="Calibri" pitchFamily="34" charset="0"/>
                        </a:rPr>
                        <a:t>reserved</a:t>
                      </a:r>
                      <a:endParaRPr lang="en-US" dirty="0">
                        <a:latin typeface="Calibri" pitchFamily="34" charset="0"/>
                      </a:endParaRPr>
                    </a:p>
                  </a:txBody>
                  <a:tcPr/>
                </a:tc>
              </a:tr>
            </a:tbl>
          </a:graphicData>
        </a:graphic>
      </p:graphicFrame>
    </p:spTree>
    <p:extLst>
      <p:ext uri="{BB962C8B-B14F-4D97-AF65-F5344CB8AC3E}">
        <p14:creationId xmlns:p14="http://schemas.microsoft.com/office/powerpoint/2010/main" val="2266767127"/>
      </p:ext>
    </p:extLst>
  </p:cSld>
  <p:clrMapOvr>
    <a:masterClrMapping/>
  </p:clrMapOvr>
  <p:transition>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pPr>
              <a:lnSpc>
                <a:spcPct val="90000"/>
              </a:lnSpc>
              <a:spcBef>
                <a:spcPct val="10000"/>
              </a:spcBef>
              <a:defRPr/>
            </a:pPr>
            <a:r>
              <a:rPr lang="en-US" dirty="0" smtClean="0"/>
              <a:t>NVIC Registers and State</a:t>
            </a:r>
          </a:p>
        </p:txBody>
      </p:sp>
      <p:sp>
        <p:nvSpPr>
          <p:cNvPr id="17411" name="Rectangle 3"/>
          <p:cNvSpPr>
            <a:spLocks noGrp="1" noChangeArrowheads="1"/>
          </p:cNvSpPr>
          <p:nvPr>
            <p:ph idx="1"/>
          </p:nvPr>
        </p:nvSpPr>
        <p:spPr>
          <a:xfrm>
            <a:off x="479999" y="990600"/>
            <a:ext cx="10035601" cy="5715000"/>
          </a:xfrm>
        </p:spPr>
        <p:txBody>
          <a:bodyPr/>
          <a:lstStyle/>
          <a:p>
            <a:r>
              <a:rPr lang="en-US" sz="2000" dirty="0"/>
              <a:t>Enable - Allows interrupt to be recognized</a:t>
            </a:r>
          </a:p>
          <a:p>
            <a:pPr lvl="1"/>
            <a:r>
              <a:rPr lang="en-US" sz="1800" dirty="0"/>
              <a:t>Accessed through two registers (set bits for interrupts) </a:t>
            </a:r>
          </a:p>
          <a:p>
            <a:pPr lvl="2"/>
            <a:r>
              <a:rPr lang="en-US" sz="2000" dirty="0"/>
              <a:t>Set enable with NVIC_ISER, clear enable with NVIC_ICER</a:t>
            </a:r>
          </a:p>
          <a:p>
            <a:pPr lvl="1"/>
            <a:r>
              <a:rPr lang="en-US" sz="1800" dirty="0"/>
              <a:t>CMSIS Interface: </a:t>
            </a:r>
            <a:r>
              <a:rPr lang="en-US" sz="1800" dirty="0" err="1"/>
              <a:t>NVIC_EnableIRQ</a:t>
            </a:r>
            <a:r>
              <a:rPr lang="en-US" sz="1800" dirty="0"/>
              <a:t>(</a:t>
            </a:r>
            <a:r>
              <a:rPr lang="en-US" sz="1800" dirty="0" err="1"/>
              <a:t>IRQnum</a:t>
            </a:r>
            <a:r>
              <a:rPr lang="en-US" sz="1800" dirty="0"/>
              <a:t>), </a:t>
            </a:r>
            <a:r>
              <a:rPr lang="en-US" sz="1800" dirty="0" err="1"/>
              <a:t>NVIC_DisableIRQ</a:t>
            </a:r>
            <a:r>
              <a:rPr lang="en-US" sz="1800" dirty="0"/>
              <a:t>(</a:t>
            </a:r>
            <a:r>
              <a:rPr lang="en-US" sz="1800" dirty="0" err="1"/>
              <a:t>IRQnum</a:t>
            </a:r>
            <a:r>
              <a:rPr lang="en-US" sz="1800" dirty="0"/>
              <a:t>)</a:t>
            </a:r>
          </a:p>
          <a:p>
            <a:r>
              <a:rPr lang="en-US" sz="2000" dirty="0"/>
              <a:t>Pending - Interrupt has been requested but is not yet serviced</a:t>
            </a:r>
          </a:p>
          <a:p>
            <a:pPr lvl="1"/>
            <a:r>
              <a:rPr lang="en-US" sz="1800" dirty="0"/>
              <a:t>CMSIS: </a:t>
            </a:r>
            <a:r>
              <a:rPr lang="en-US" sz="1800" dirty="0" err="1"/>
              <a:t>NVIC_SetPendingIRQ</a:t>
            </a:r>
            <a:r>
              <a:rPr lang="en-US" sz="1800" dirty="0"/>
              <a:t>(</a:t>
            </a:r>
            <a:r>
              <a:rPr lang="en-US" sz="1800" dirty="0" err="1"/>
              <a:t>IRQnum</a:t>
            </a:r>
            <a:r>
              <a:rPr lang="en-US" sz="1800" dirty="0"/>
              <a:t>), </a:t>
            </a:r>
            <a:r>
              <a:rPr lang="en-US" sz="1800" dirty="0" err="1"/>
              <a:t>NVIC_ClearPendingIRQ</a:t>
            </a:r>
            <a:r>
              <a:rPr lang="en-US" sz="1800" dirty="0"/>
              <a:t>(</a:t>
            </a:r>
            <a:r>
              <a:rPr lang="en-US" sz="1800" dirty="0" err="1"/>
              <a:t>IRQnum</a:t>
            </a:r>
            <a:r>
              <a:rPr lang="en-US" sz="1800" dirty="0"/>
              <a:t>)</a:t>
            </a:r>
          </a:p>
          <a:p>
            <a:endParaRPr lang="en-US" sz="2000" dirty="0"/>
          </a:p>
          <a:p>
            <a:pPr lvl="1"/>
            <a:endParaRPr lang="en-US" sz="1800" dirty="0"/>
          </a:p>
        </p:txBody>
      </p:sp>
    </p:spTree>
    <p:extLst>
      <p:ext uri="{BB962C8B-B14F-4D97-AF65-F5344CB8AC3E}">
        <p14:creationId xmlns:p14="http://schemas.microsoft.com/office/powerpoint/2010/main" val="3848563984"/>
      </p:ext>
    </p:extLst>
  </p:cSld>
  <p:clrMapOvr>
    <a:masterClrMapping/>
  </p:clrMapOvr>
  <p:transition>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 System with Interrupt</a:t>
            </a:r>
          </a:p>
        </p:txBody>
      </p:sp>
      <p:sp>
        <p:nvSpPr>
          <p:cNvPr id="4099" name="Content Placeholder 2"/>
          <p:cNvSpPr>
            <a:spLocks noGrp="1"/>
          </p:cNvSpPr>
          <p:nvPr>
            <p:ph idx="1"/>
          </p:nvPr>
        </p:nvSpPr>
        <p:spPr>
          <a:xfrm>
            <a:off x="1752600" y="4114801"/>
            <a:ext cx="8839200" cy="2593975"/>
          </a:xfrm>
        </p:spPr>
        <p:txBody>
          <a:bodyPr/>
          <a:lstStyle/>
          <a:p>
            <a:r>
              <a:rPr lang="en-US" dirty="0" smtClean="0"/>
              <a:t>Goal: Change color of RGB LED when switch is pressed</a:t>
            </a:r>
          </a:p>
          <a:p>
            <a:r>
              <a:rPr lang="en-US" dirty="0" smtClean="0"/>
              <a:t>Will explain details of interfacing with switch and LEDs in GPIO module later</a:t>
            </a:r>
          </a:p>
          <a:p>
            <a:r>
              <a:rPr lang="en-US" dirty="0" smtClean="0"/>
              <a:t>Need to add external switch</a:t>
            </a:r>
          </a:p>
          <a:p>
            <a:endParaRPr lang="en-US" dirty="0" smtClean="0"/>
          </a:p>
        </p:txBody>
      </p:sp>
      <p:pic>
        <p:nvPicPr>
          <p:cNvPr id="4100"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5928" t="29584" r="50619" b="53098"/>
          <a:stretch/>
        </p:blipFill>
        <p:spPr bwMode="auto">
          <a:xfrm>
            <a:off x="3200400" y="914401"/>
            <a:ext cx="2286000"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rotWithShape="1">
          <a:blip r:embed="rId4">
            <a:extLst>
              <a:ext uri="{28A0092B-C50C-407E-A947-70E740481C1C}">
                <a14:useLocalDpi xmlns:a14="http://schemas.microsoft.com/office/drawing/2010/main" val="0"/>
              </a:ext>
            </a:extLst>
          </a:blip>
          <a:srcRect l="60677" t="22888" r="20230" b="55809"/>
          <a:stretch/>
        </p:blipFill>
        <p:spPr bwMode="auto">
          <a:xfrm>
            <a:off x="6324600" y="914400"/>
            <a:ext cx="3240958" cy="27305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90284103"/>
      </p:ext>
    </p:extLst>
  </p:cSld>
  <p:clrMapOvr>
    <a:masterClrMapping/>
  </p:clrMapOvr>
  <p:transition>
    <p:pull dir="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Exception Mask Register</a:t>
            </a:r>
            <a:endParaRPr lang="en-US" dirty="0"/>
          </a:p>
        </p:txBody>
      </p:sp>
      <p:sp>
        <p:nvSpPr>
          <p:cNvPr id="3" name="Content Placeholder 2"/>
          <p:cNvSpPr>
            <a:spLocks noGrp="1"/>
          </p:cNvSpPr>
          <p:nvPr>
            <p:ph idx="1"/>
          </p:nvPr>
        </p:nvSpPr>
        <p:spPr/>
        <p:txBody>
          <a:bodyPr/>
          <a:lstStyle/>
          <a:p>
            <a:r>
              <a:rPr lang="en-US" sz="2000" dirty="0"/>
              <a:t>Similar to “Global interrupt disable” bit in other MCUs</a:t>
            </a:r>
          </a:p>
          <a:p>
            <a:r>
              <a:rPr lang="en-US" sz="2000" dirty="0"/>
              <a:t>PRIMASK - Exception mask register (CPU core)</a:t>
            </a:r>
          </a:p>
          <a:p>
            <a:pPr lvl="1"/>
            <a:r>
              <a:rPr lang="en-US" sz="1800" dirty="0"/>
              <a:t>Bit 0: PM Flag</a:t>
            </a:r>
          </a:p>
          <a:p>
            <a:pPr lvl="2"/>
            <a:r>
              <a:rPr lang="en-US" sz="1800" dirty="0"/>
              <a:t>Set to 1 to prevent activation of all exceptions with configurable priority</a:t>
            </a:r>
          </a:p>
          <a:p>
            <a:pPr lvl="2"/>
            <a:r>
              <a:rPr lang="en-US" sz="1800" dirty="0"/>
              <a:t>Clear to 0 to allow activation of all </a:t>
            </a:r>
            <a:r>
              <a:rPr lang="en-US" sz="1800" dirty="0" smtClean="0"/>
              <a:t>exceptions. 0 is value after CPU reset.</a:t>
            </a:r>
            <a:endParaRPr lang="en-US" sz="1800" dirty="0"/>
          </a:p>
          <a:p>
            <a:pPr lvl="1"/>
            <a:r>
              <a:rPr lang="en-US" sz="1800" dirty="0"/>
              <a:t>Access using CPS, MSR and MRS instructions</a:t>
            </a:r>
          </a:p>
          <a:p>
            <a:pPr lvl="1"/>
            <a:r>
              <a:rPr lang="en-US" sz="1800" dirty="0"/>
              <a:t>Use to prevent data race conditions with code needing atomicity</a:t>
            </a:r>
          </a:p>
          <a:p>
            <a:r>
              <a:rPr lang="en-US" sz="2000" dirty="0"/>
              <a:t>CMSIS-CORE API</a:t>
            </a:r>
          </a:p>
          <a:p>
            <a:pPr lvl="1"/>
            <a:r>
              <a:rPr lang="en-US" sz="1800" dirty="0"/>
              <a:t>void __</a:t>
            </a:r>
            <a:r>
              <a:rPr lang="en-US" sz="1800" dirty="0" err="1"/>
              <a:t>enable_irq</a:t>
            </a:r>
            <a:r>
              <a:rPr lang="en-US" sz="1800" dirty="0"/>
              <a:t>() - clears PM flag</a:t>
            </a:r>
          </a:p>
          <a:p>
            <a:pPr lvl="1"/>
            <a:r>
              <a:rPr lang="en-US" sz="1800" dirty="0"/>
              <a:t>void __</a:t>
            </a:r>
            <a:r>
              <a:rPr lang="en-US" sz="1800" dirty="0" err="1"/>
              <a:t>disable_irq</a:t>
            </a:r>
            <a:r>
              <a:rPr lang="en-US" sz="1800" dirty="0"/>
              <a:t>() - sets PM flag</a:t>
            </a:r>
          </a:p>
          <a:p>
            <a:pPr lvl="1"/>
            <a:r>
              <a:rPr lang="en-US" sz="1800" dirty="0"/>
              <a:t>uint32_t __</a:t>
            </a:r>
            <a:r>
              <a:rPr lang="en-US" sz="1800" dirty="0" err="1"/>
              <a:t>get_PRIMASK</a:t>
            </a:r>
            <a:r>
              <a:rPr lang="en-US" sz="1800" dirty="0"/>
              <a:t>() - returns value of PRIMASK</a:t>
            </a:r>
          </a:p>
          <a:p>
            <a:pPr lvl="1"/>
            <a:r>
              <a:rPr lang="en-US" sz="1800" dirty="0"/>
              <a:t>void __</a:t>
            </a:r>
            <a:r>
              <a:rPr lang="en-US" sz="1800" dirty="0" err="1"/>
              <a:t>set_PRIMASK</a:t>
            </a:r>
            <a:r>
              <a:rPr lang="en-US" sz="1800" dirty="0"/>
              <a:t>(uint32_t x) - sets PRIMASK to x </a:t>
            </a:r>
          </a:p>
        </p:txBody>
      </p:sp>
    </p:spTree>
    <p:extLst>
      <p:ext uri="{BB962C8B-B14F-4D97-AF65-F5344CB8AC3E}">
        <p14:creationId xmlns:p14="http://schemas.microsoft.com/office/powerpoint/2010/main" val="2468668972"/>
      </p:ext>
    </p:extLst>
  </p:cSld>
  <p:clrMapOvr>
    <a:masterClrMapping/>
  </p:clrMapOvr>
  <p:transition>
    <p:pull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custDataLst>
              <p:tags r:id="rId1"/>
            </p:custDataLst>
          </p:nvPr>
        </p:nvSpPr>
        <p:spPr/>
        <p:txBody>
          <a:bodyPr/>
          <a:lstStyle/>
          <a:p>
            <a:pPr>
              <a:defRPr/>
            </a:pPr>
            <a:r>
              <a:rPr lang="en-US" smtClean="0"/>
              <a:t>Prioritization</a:t>
            </a:r>
          </a:p>
        </p:txBody>
      </p:sp>
      <p:sp>
        <p:nvSpPr>
          <p:cNvPr id="13315" name="Rectangle 3"/>
          <p:cNvSpPr>
            <a:spLocks noGrp="1" noChangeArrowheads="1"/>
          </p:cNvSpPr>
          <p:nvPr>
            <p:ph idx="1"/>
            <p:custDataLst>
              <p:tags r:id="rId2"/>
            </p:custDataLst>
          </p:nvPr>
        </p:nvSpPr>
        <p:spPr/>
        <p:txBody>
          <a:bodyPr/>
          <a:lstStyle/>
          <a:p>
            <a:r>
              <a:rPr lang="en-US" sz="2000" dirty="0"/>
              <a:t>Exceptions are prioritized to order the response simultaneous requests (smaller number = higher priority)</a:t>
            </a:r>
          </a:p>
          <a:p>
            <a:r>
              <a:rPr lang="en-US" sz="2000" dirty="0"/>
              <a:t>Priorities of some exceptions are </a:t>
            </a:r>
            <a:r>
              <a:rPr lang="en-US" sz="2000" b="1" i="1" dirty="0"/>
              <a:t>fixed</a:t>
            </a:r>
          </a:p>
          <a:p>
            <a:pPr lvl="1"/>
            <a:r>
              <a:rPr lang="en-US" sz="1800" dirty="0"/>
              <a:t>Reset: -3, highest priority</a:t>
            </a:r>
          </a:p>
          <a:p>
            <a:pPr lvl="1"/>
            <a:r>
              <a:rPr lang="en-US" sz="1800" dirty="0"/>
              <a:t>NMI: -2</a:t>
            </a:r>
          </a:p>
          <a:p>
            <a:pPr lvl="1"/>
            <a:r>
              <a:rPr lang="en-US" sz="1800" dirty="0"/>
              <a:t>Hard Fault: -1</a:t>
            </a:r>
          </a:p>
          <a:p>
            <a:r>
              <a:rPr lang="en-US" sz="2000" dirty="0"/>
              <a:t>Priorities of other (peripheral) exceptions are </a:t>
            </a:r>
            <a:r>
              <a:rPr lang="en-US" sz="2000" b="1" i="1" dirty="0"/>
              <a:t>adjustable</a:t>
            </a:r>
          </a:p>
          <a:p>
            <a:pPr lvl="1"/>
            <a:r>
              <a:rPr lang="en-US" sz="1800" dirty="0"/>
              <a:t>Value is stored in the interrupt priority register (IPR0-7)</a:t>
            </a:r>
          </a:p>
          <a:p>
            <a:pPr lvl="1"/>
            <a:r>
              <a:rPr lang="en-US" sz="1800" dirty="0"/>
              <a:t>0x00</a:t>
            </a:r>
          </a:p>
          <a:p>
            <a:pPr lvl="1"/>
            <a:r>
              <a:rPr lang="en-US" sz="1800" dirty="0"/>
              <a:t>0x40</a:t>
            </a:r>
          </a:p>
          <a:p>
            <a:pPr lvl="1"/>
            <a:r>
              <a:rPr lang="en-US" sz="1800" dirty="0"/>
              <a:t>0x80</a:t>
            </a:r>
          </a:p>
          <a:p>
            <a:pPr lvl="1"/>
            <a:r>
              <a:rPr lang="en-US" sz="1800" dirty="0"/>
              <a:t>0xC0</a:t>
            </a:r>
          </a:p>
        </p:txBody>
      </p:sp>
    </p:spTree>
    <p:extLst>
      <p:ext uri="{BB962C8B-B14F-4D97-AF65-F5344CB8AC3E}">
        <p14:creationId xmlns:p14="http://schemas.microsoft.com/office/powerpoint/2010/main" val="696807319"/>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Cases of Prioritization</a:t>
            </a:r>
            <a:endParaRPr lang="en-US" dirty="0"/>
          </a:p>
        </p:txBody>
      </p:sp>
      <p:sp>
        <p:nvSpPr>
          <p:cNvPr id="3" name="Content Placeholder 2"/>
          <p:cNvSpPr>
            <a:spLocks noGrp="1"/>
          </p:cNvSpPr>
          <p:nvPr>
            <p:ph idx="1"/>
          </p:nvPr>
        </p:nvSpPr>
        <p:spPr/>
        <p:txBody>
          <a:bodyPr/>
          <a:lstStyle/>
          <a:p>
            <a:r>
              <a:rPr lang="en-US" sz="2000" dirty="0"/>
              <a:t>Simultaneous exception requests?</a:t>
            </a:r>
          </a:p>
          <a:p>
            <a:pPr lvl="1"/>
            <a:r>
              <a:rPr lang="en-US" sz="1800" dirty="0"/>
              <a:t>Lowest exception type number is serviced first</a:t>
            </a:r>
          </a:p>
          <a:p>
            <a:r>
              <a:rPr lang="en-US" sz="2000" dirty="0"/>
              <a:t>New exception requested while a handler is executing?</a:t>
            </a:r>
          </a:p>
          <a:p>
            <a:pPr lvl="1"/>
            <a:r>
              <a:rPr lang="en-US" sz="1800" dirty="0"/>
              <a:t>New priority higher than current priority? </a:t>
            </a:r>
          </a:p>
          <a:p>
            <a:pPr lvl="2"/>
            <a:r>
              <a:rPr lang="en-US" sz="1800" dirty="0"/>
              <a:t>New exception handler </a:t>
            </a:r>
            <a:r>
              <a:rPr lang="en-US" sz="1800" b="1" dirty="0"/>
              <a:t>preempts </a:t>
            </a:r>
            <a:r>
              <a:rPr lang="en-US" sz="1800" dirty="0"/>
              <a:t>current exception handler</a:t>
            </a:r>
          </a:p>
          <a:p>
            <a:pPr lvl="1"/>
            <a:r>
              <a:rPr lang="en-US" sz="1800" dirty="0"/>
              <a:t>New priority lower than or equal to current priority? </a:t>
            </a:r>
          </a:p>
          <a:p>
            <a:pPr lvl="2"/>
            <a:r>
              <a:rPr lang="en-US" sz="1800" dirty="0"/>
              <a:t>New exception held in </a:t>
            </a:r>
            <a:r>
              <a:rPr lang="en-US" sz="1800" b="1" dirty="0"/>
              <a:t>pending state </a:t>
            </a:r>
          </a:p>
          <a:p>
            <a:pPr lvl="2"/>
            <a:r>
              <a:rPr lang="en-US" sz="1800" dirty="0"/>
              <a:t>Current handler continues and completes execution</a:t>
            </a:r>
          </a:p>
          <a:p>
            <a:pPr lvl="2"/>
            <a:r>
              <a:rPr lang="en-US" sz="1800" dirty="0"/>
              <a:t>Previous priority level restored</a:t>
            </a:r>
          </a:p>
          <a:p>
            <a:pPr lvl="2"/>
            <a:r>
              <a:rPr lang="en-US" sz="1800" dirty="0"/>
              <a:t>New exception handled if priority level allows</a:t>
            </a:r>
          </a:p>
        </p:txBody>
      </p:sp>
    </p:spTree>
    <p:extLst>
      <p:ext uri="{BB962C8B-B14F-4D97-AF65-F5344CB8AC3E}">
        <p14:creationId xmlns:p14="http://schemas.microsoft.com/office/powerpoint/2010/main" val="1103984534"/>
      </p:ext>
    </p:extLst>
  </p:cSld>
  <p:clrMapOvr>
    <a:masterClrMapping/>
  </p:clrMapOvr>
  <p:transition>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6313" y="2828926"/>
            <a:ext cx="7772400" cy="1362075"/>
          </a:xfrm>
        </p:spPr>
        <p:txBody>
          <a:bodyPr>
            <a:normAutofit fontScale="90000"/>
          </a:bodyPr>
          <a:lstStyle/>
          <a:p>
            <a:r>
              <a:rPr lang="en-US" dirty="0" smtClean="0"/>
              <a:t>Example Using Port Module and External Interrupts</a:t>
            </a:r>
            <a:endParaRPr lang="en-US" dirty="0"/>
          </a:p>
        </p:txBody>
      </p:sp>
    </p:spTree>
    <p:extLst>
      <p:ext uri="{BB962C8B-B14F-4D97-AF65-F5344CB8AC3E}">
        <p14:creationId xmlns:p14="http://schemas.microsoft.com/office/powerpoint/2010/main" val="1404141905"/>
      </p:ext>
    </p:extLst>
  </p:cSld>
  <p:clrMapOvr>
    <a:masterClrMapping/>
  </p:clrMapOvr>
  <p:transition>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custDataLst>
              <p:tags r:id="rId1"/>
            </p:custDataLst>
          </p:nvPr>
        </p:nvSpPr>
        <p:spPr/>
        <p:txBody>
          <a:bodyPr/>
          <a:lstStyle/>
          <a:p>
            <a:pPr>
              <a:defRPr/>
            </a:pPr>
            <a:r>
              <a:rPr lang="en-US" sz="3200" dirty="0"/>
              <a:t>Refresher: Program Requirements &amp; Design</a:t>
            </a:r>
          </a:p>
        </p:txBody>
      </p:sp>
      <p:sp>
        <p:nvSpPr>
          <p:cNvPr id="27651" name="Rectangle 3"/>
          <p:cNvSpPr>
            <a:spLocks noGrp="1" noChangeArrowheads="1"/>
          </p:cNvSpPr>
          <p:nvPr>
            <p:ph sz="half" idx="1"/>
            <p:custDataLst>
              <p:tags r:id="rId2"/>
            </p:custDataLst>
          </p:nvPr>
        </p:nvSpPr>
        <p:spPr>
          <a:xfrm>
            <a:off x="1752600" y="3810000"/>
            <a:ext cx="8686800" cy="3352800"/>
          </a:xfrm>
        </p:spPr>
        <p:txBody>
          <a:bodyPr/>
          <a:lstStyle/>
          <a:p>
            <a:r>
              <a:rPr lang="en-US" sz="1800" dirty="0"/>
              <a:t>Req1:  When Switch SW is pressed, ISR will increment count variable</a:t>
            </a:r>
          </a:p>
          <a:p>
            <a:r>
              <a:rPr lang="en-US" sz="1800" dirty="0"/>
              <a:t>Req2:  Main code will light LEDs according to count value in binary sequence (Blue: 4, Green: 2, Red: 1)</a:t>
            </a:r>
          </a:p>
          <a:p>
            <a:r>
              <a:rPr lang="en-US" sz="1800" dirty="0"/>
              <a:t>Req3: Main code will toggle its debug line DBG_MAIN each time it executes</a:t>
            </a:r>
          </a:p>
          <a:p>
            <a:r>
              <a:rPr lang="en-US" sz="1800" dirty="0"/>
              <a:t>Req4: ISR will raise its debug line DBG_ISR (and lower main’s debug line DBG_MAIN) whenever it is executing</a:t>
            </a:r>
          </a:p>
        </p:txBody>
      </p:sp>
      <p:grpSp>
        <p:nvGrpSpPr>
          <p:cNvPr id="4" name="Group 3"/>
          <p:cNvGrpSpPr/>
          <p:nvPr/>
        </p:nvGrpSpPr>
        <p:grpSpPr>
          <a:xfrm>
            <a:off x="2140150" y="813138"/>
            <a:ext cx="7232450" cy="2311063"/>
            <a:chOff x="381000" y="1828800"/>
            <a:chExt cx="7232450" cy="2311063"/>
          </a:xfrm>
        </p:grpSpPr>
        <p:sp>
          <p:nvSpPr>
            <p:cNvPr id="5" name="Oval 22"/>
            <p:cNvSpPr>
              <a:spLocks noChangeArrowheads="1"/>
            </p:cNvSpPr>
            <p:nvPr/>
          </p:nvSpPr>
          <p:spPr bwMode="auto">
            <a:xfrm>
              <a:off x="1517650" y="2381250"/>
              <a:ext cx="768350" cy="685800"/>
            </a:xfrm>
            <a:prstGeom prst="ellipse">
              <a:avLst/>
            </a:prstGeom>
            <a:solidFill>
              <a:srgbClr val="FF0000"/>
            </a:solidFill>
            <a:ln w="9525">
              <a:solidFill>
                <a:schemeClr val="tx1"/>
              </a:solidFill>
              <a:round/>
              <a:headEnd/>
              <a:tailEnd/>
            </a:ln>
          </p:spPr>
          <p:txBody>
            <a:bodyPr wrap="none" anchor="ctr"/>
            <a:lstStyle/>
            <a:p>
              <a:pPr algn="ctr"/>
              <a:r>
                <a:rPr lang="en-US" sz="1800" dirty="0">
                  <a:solidFill>
                    <a:schemeClr val="bg1"/>
                  </a:solidFill>
                  <a:latin typeface="Verdana" pitchFamily="34" charset="0"/>
                </a:rPr>
                <a:t>ISR</a:t>
              </a:r>
            </a:p>
          </p:txBody>
        </p:sp>
        <p:sp>
          <p:nvSpPr>
            <p:cNvPr id="6" name="Rectangle 27"/>
            <p:cNvSpPr>
              <a:spLocks noChangeArrowheads="1"/>
            </p:cNvSpPr>
            <p:nvPr/>
          </p:nvSpPr>
          <p:spPr bwMode="auto">
            <a:xfrm>
              <a:off x="3276600" y="2533650"/>
              <a:ext cx="1752600" cy="381000"/>
            </a:xfrm>
            <a:prstGeom prst="rect">
              <a:avLst/>
            </a:prstGeom>
            <a:solidFill>
              <a:schemeClr val="accent1"/>
            </a:solidFill>
            <a:ln w="9525">
              <a:solidFill>
                <a:schemeClr val="tx1"/>
              </a:solidFill>
              <a:miter lim="800000"/>
              <a:headEnd/>
              <a:tailEnd/>
            </a:ln>
          </p:spPr>
          <p:txBody>
            <a:bodyPr wrap="none" anchor="ctr"/>
            <a:lstStyle/>
            <a:p>
              <a:pPr algn="ctr"/>
              <a:r>
                <a:rPr lang="en-US" sz="1800" dirty="0">
                  <a:solidFill>
                    <a:schemeClr val="bg1"/>
                  </a:solidFill>
                  <a:latin typeface="Verdana" pitchFamily="34" charset="0"/>
                </a:rPr>
                <a:t>count</a:t>
              </a:r>
            </a:p>
          </p:txBody>
        </p:sp>
        <p:cxnSp>
          <p:nvCxnSpPr>
            <p:cNvPr id="7" name="AutoShape 37"/>
            <p:cNvCxnSpPr>
              <a:cxnSpLocks noChangeShapeType="1"/>
              <a:stCxn id="5" idx="6"/>
              <a:endCxn id="6" idx="1"/>
            </p:cNvCxnSpPr>
            <p:nvPr/>
          </p:nvCxnSpPr>
          <p:spPr bwMode="auto">
            <a:xfrm>
              <a:off x="2286000" y="2724150"/>
              <a:ext cx="990600" cy="15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 name="Oval 50"/>
            <p:cNvSpPr>
              <a:spLocks noChangeArrowheads="1"/>
            </p:cNvSpPr>
            <p:nvPr/>
          </p:nvSpPr>
          <p:spPr bwMode="auto">
            <a:xfrm>
              <a:off x="5791200" y="2286000"/>
              <a:ext cx="990600" cy="914400"/>
            </a:xfrm>
            <a:prstGeom prst="ellipse">
              <a:avLst/>
            </a:prstGeom>
            <a:solidFill>
              <a:schemeClr val="accent2"/>
            </a:solidFill>
            <a:ln w="9525">
              <a:solidFill>
                <a:schemeClr val="tx1"/>
              </a:solidFill>
              <a:round/>
              <a:headEnd/>
              <a:tailEnd/>
            </a:ln>
          </p:spPr>
          <p:txBody>
            <a:bodyPr wrap="none" anchor="ctr"/>
            <a:lstStyle/>
            <a:p>
              <a:pPr algn="ctr"/>
              <a:r>
                <a:rPr lang="en-US" sz="1800">
                  <a:solidFill>
                    <a:schemeClr val="bg1"/>
                  </a:solidFill>
                  <a:latin typeface="Verdana" pitchFamily="34" charset="0"/>
                </a:rPr>
                <a:t>Main</a:t>
              </a:r>
            </a:p>
          </p:txBody>
        </p:sp>
        <p:cxnSp>
          <p:nvCxnSpPr>
            <p:cNvPr id="9" name="AutoShape 47"/>
            <p:cNvCxnSpPr>
              <a:cxnSpLocks noChangeShapeType="1"/>
              <a:stCxn id="13" idx="3"/>
              <a:endCxn id="5" idx="2"/>
            </p:cNvCxnSpPr>
            <p:nvPr/>
          </p:nvCxnSpPr>
          <p:spPr bwMode="auto">
            <a:xfrm flipV="1">
              <a:off x="873443" y="2724150"/>
              <a:ext cx="644207" cy="9555"/>
            </a:xfrm>
            <a:prstGeom prst="straightConnector1">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 name="AutoShape 59"/>
            <p:cNvCxnSpPr>
              <a:cxnSpLocks noChangeShapeType="1"/>
              <a:stCxn id="8" idx="6"/>
              <a:endCxn id="16" idx="1"/>
            </p:cNvCxnSpPr>
            <p:nvPr/>
          </p:nvCxnSpPr>
          <p:spPr bwMode="auto">
            <a:xfrm>
              <a:off x="6781800" y="2743200"/>
              <a:ext cx="340347"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 name="Text Box 74"/>
            <p:cNvSpPr txBox="1">
              <a:spLocks noChangeArrowheads="1"/>
            </p:cNvSpPr>
            <p:nvPr/>
          </p:nvSpPr>
          <p:spPr bwMode="auto">
            <a:xfrm>
              <a:off x="5181600" y="3124200"/>
              <a:ext cx="198964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i="1" dirty="0">
                  <a:latin typeface="+mn-lt"/>
                </a:rPr>
                <a:t>(does initialization,</a:t>
              </a:r>
            </a:p>
            <a:p>
              <a:r>
                <a:rPr lang="en-US" sz="2000" i="1" dirty="0">
                  <a:latin typeface="+mn-lt"/>
                </a:rPr>
                <a:t>then updates LED </a:t>
              </a:r>
              <a:br>
                <a:rPr lang="en-US" sz="2000" i="1" dirty="0">
                  <a:latin typeface="+mn-lt"/>
                </a:rPr>
              </a:br>
              <a:r>
                <a:rPr lang="en-US" sz="2000" i="1" dirty="0">
                  <a:latin typeface="+mn-lt"/>
                </a:rPr>
                <a:t>based on count)</a:t>
              </a:r>
            </a:p>
          </p:txBody>
        </p:sp>
        <p:cxnSp>
          <p:nvCxnSpPr>
            <p:cNvPr id="12" name="AutoShape 37"/>
            <p:cNvCxnSpPr>
              <a:cxnSpLocks noChangeShapeType="1"/>
              <a:stCxn id="6" idx="3"/>
              <a:endCxn id="8" idx="2"/>
            </p:cNvCxnSpPr>
            <p:nvPr/>
          </p:nvCxnSpPr>
          <p:spPr bwMode="auto">
            <a:xfrm>
              <a:off x="5029200" y="2724150"/>
              <a:ext cx="762000" cy="1905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 name="TextBox 42"/>
            <p:cNvSpPr txBox="1">
              <a:spLocks noChangeArrowheads="1"/>
            </p:cNvSpPr>
            <p:nvPr/>
          </p:nvSpPr>
          <p:spPr bwMode="auto">
            <a:xfrm>
              <a:off x="381000" y="2533650"/>
              <a:ext cx="49244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dirty="0">
                  <a:latin typeface="Lucida Console" pitchFamily="49" charset="0"/>
                </a:rPr>
                <a:t>SW</a:t>
              </a:r>
            </a:p>
          </p:txBody>
        </p:sp>
        <p:sp>
          <p:nvSpPr>
            <p:cNvPr id="14" name="TextBox 53"/>
            <p:cNvSpPr txBox="1">
              <a:spLocks noChangeArrowheads="1"/>
            </p:cNvSpPr>
            <p:nvPr/>
          </p:nvSpPr>
          <p:spPr bwMode="auto">
            <a:xfrm>
              <a:off x="7010400" y="1828800"/>
              <a:ext cx="603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a:latin typeface="Lucida Console" pitchFamily="49" charset="0"/>
                </a:rPr>
                <a:t>RGB</a:t>
              </a:r>
              <a:br>
                <a:rPr lang="en-US" sz="1800" dirty="0">
                  <a:latin typeface="Lucida Console" pitchFamily="49" charset="0"/>
                </a:rPr>
              </a:br>
              <a:r>
                <a:rPr lang="en-US" sz="1800" dirty="0">
                  <a:latin typeface="Lucida Console" pitchFamily="49" charset="0"/>
                </a:rPr>
                <a:t>LED</a:t>
              </a:r>
            </a:p>
          </p:txBody>
        </p:sp>
        <p:grpSp>
          <p:nvGrpSpPr>
            <p:cNvPr id="15" name="Group 14"/>
            <p:cNvGrpSpPr/>
            <p:nvPr/>
          </p:nvGrpSpPr>
          <p:grpSpPr>
            <a:xfrm>
              <a:off x="7122147" y="2552700"/>
              <a:ext cx="381000" cy="381000"/>
              <a:chOff x="7467600" y="1981200"/>
              <a:chExt cx="228600" cy="152400"/>
            </a:xfrm>
          </p:grpSpPr>
          <p:sp>
            <p:nvSpPr>
              <p:cNvPr id="16" name="Rectangle 15"/>
              <p:cNvSpPr/>
              <p:nvPr/>
            </p:nvSpPr>
            <p:spPr bwMode="auto">
              <a:xfrm>
                <a:off x="7467600" y="1981200"/>
                <a:ext cx="76200" cy="152400"/>
              </a:xfrm>
              <a:prstGeom prst="rect">
                <a:avLst/>
              </a:prstGeom>
              <a:solidFill>
                <a:srgbClr val="FF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17" name="Rectangle 16"/>
              <p:cNvSpPr/>
              <p:nvPr/>
            </p:nvSpPr>
            <p:spPr bwMode="auto">
              <a:xfrm>
                <a:off x="7543800" y="1981200"/>
                <a:ext cx="76200" cy="152400"/>
              </a:xfrm>
              <a:prstGeom prst="rect">
                <a:avLst/>
              </a:prstGeom>
              <a:solidFill>
                <a:srgbClr val="00B05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18" name="Rectangle 17"/>
              <p:cNvSpPr/>
              <p:nvPr/>
            </p:nvSpPr>
            <p:spPr bwMode="auto">
              <a:xfrm>
                <a:off x="7620000" y="1981200"/>
                <a:ext cx="76200" cy="152400"/>
              </a:xfrm>
              <a:prstGeom prst="rect">
                <a:avLst/>
              </a:prstGeom>
              <a:solidFill>
                <a:schemeClr val="accent2">
                  <a:lumMod val="60000"/>
                  <a:lumOff val="4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grpSp>
      </p:grpSp>
      <p:grpSp>
        <p:nvGrpSpPr>
          <p:cNvPr id="19" name="Group 52"/>
          <p:cNvGrpSpPr>
            <a:grpSpLocks/>
          </p:cNvGrpSpPr>
          <p:nvPr/>
        </p:nvGrpSpPr>
        <p:grpSpPr bwMode="auto">
          <a:xfrm>
            <a:off x="2514600" y="2438400"/>
            <a:ext cx="2057400" cy="1219200"/>
            <a:chOff x="3984" y="2544"/>
            <a:chExt cx="1296" cy="768"/>
          </a:xfrm>
        </p:grpSpPr>
        <p:sp>
          <p:nvSpPr>
            <p:cNvPr id="20" name="Rectangle 53"/>
            <p:cNvSpPr>
              <a:spLocks noChangeArrowheads="1"/>
            </p:cNvSpPr>
            <p:nvPr/>
          </p:nvSpPr>
          <p:spPr bwMode="auto">
            <a:xfrm>
              <a:off x="4032" y="2976"/>
              <a:ext cx="1200" cy="288"/>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1"/>
                  </a:solidFill>
                  <a:latin typeface="Verdana" pitchFamily="34" charset="0"/>
                </a:rPr>
                <a:t>Global Variable</a:t>
              </a:r>
            </a:p>
          </p:txBody>
        </p:sp>
        <p:sp>
          <p:nvSpPr>
            <p:cNvPr id="21" name="Oval 54"/>
            <p:cNvSpPr>
              <a:spLocks noChangeArrowheads="1"/>
            </p:cNvSpPr>
            <p:nvPr/>
          </p:nvSpPr>
          <p:spPr bwMode="auto">
            <a:xfrm>
              <a:off x="4176" y="2592"/>
              <a:ext cx="384" cy="336"/>
            </a:xfrm>
            <a:prstGeom prst="ellipse">
              <a:avLst/>
            </a:prstGeom>
            <a:solidFill>
              <a:srgbClr val="FF0000"/>
            </a:solidFill>
            <a:ln w="9525">
              <a:solidFill>
                <a:schemeClr val="tx1"/>
              </a:solidFill>
              <a:round/>
              <a:headEnd/>
              <a:tailEnd/>
            </a:ln>
          </p:spPr>
          <p:txBody>
            <a:bodyPr wrap="none" anchor="ctr"/>
            <a:lstStyle/>
            <a:p>
              <a:pPr algn="ctr"/>
              <a:r>
                <a:rPr lang="en-US" sz="1800">
                  <a:solidFill>
                    <a:schemeClr val="bg1"/>
                  </a:solidFill>
                  <a:latin typeface="Verdana" pitchFamily="34" charset="0"/>
                </a:rPr>
                <a:t>ISR</a:t>
              </a:r>
            </a:p>
          </p:txBody>
        </p:sp>
        <p:sp>
          <p:nvSpPr>
            <p:cNvPr id="22" name="Oval 55"/>
            <p:cNvSpPr>
              <a:spLocks noChangeArrowheads="1"/>
            </p:cNvSpPr>
            <p:nvPr/>
          </p:nvSpPr>
          <p:spPr bwMode="auto">
            <a:xfrm>
              <a:off x="4656" y="2592"/>
              <a:ext cx="384" cy="336"/>
            </a:xfrm>
            <a:prstGeom prst="ellipse">
              <a:avLst/>
            </a:prstGeom>
            <a:solidFill>
              <a:schemeClr val="accent2"/>
            </a:solidFill>
            <a:ln w="9525">
              <a:solidFill>
                <a:schemeClr val="tx1"/>
              </a:solidFill>
              <a:round/>
              <a:headEnd/>
              <a:tailEnd/>
            </a:ln>
          </p:spPr>
          <p:txBody>
            <a:bodyPr wrap="none" anchor="ctr"/>
            <a:lstStyle/>
            <a:p>
              <a:pPr algn="ctr"/>
              <a:r>
                <a:rPr lang="en-US" sz="1800">
                  <a:solidFill>
                    <a:schemeClr val="bg1"/>
                  </a:solidFill>
                  <a:latin typeface="Verdana" pitchFamily="34" charset="0"/>
                </a:rPr>
                <a:t>Task</a:t>
              </a:r>
            </a:p>
          </p:txBody>
        </p:sp>
        <p:sp>
          <p:nvSpPr>
            <p:cNvPr id="23" name="Rectangle 56"/>
            <p:cNvSpPr>
              <a:spLocks noChangeArrowheads="1"/>
            </p:cNvSpPr>
            <p:nvPr/>
          </p:nvSpPr>
          <p:spPr bwMode="auto">
            <a:xfrm>
              <a:off x="3984" y="2544"/>
              <a:ext cx="1296" cy="7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205787421"/>
      </p:ext>
    </p:extLst>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KL25Z GPIO Ports </a:t>
            </a:r>
            <a:r>
              <a:rPr lang="en-US" dirty="0" smtClean="0">
                <a:solidFill>
                  <a:srgbClr val="FF0000"/>
                </a:solidFill>
              </a:rPr>
              <a:t>with Interrupts</a:t>
            </a:r>
          </a:p>
        </p:txBody>
      </p:sp>
      <p:sp>
        <p:nvSpPr>
          <p:cNvPr id="5123" name="Content Placeholder 2"/>
          <p:cNvSpPr>
            <a:spLocks noGrp="1"/>
          </p:cNvSpPr>
          <p:nvPr>
            <p:ph idx="1"/>
          </p:nvPr>
        </p:nvSpPr>
        <p:spPr>
          <a:xfrm>
            <a:off x="1752600" y="990600"/>
            <a:ext cx="2514600" cy="5867400"/>
          </a:xfrm>
        </p:spPr>
        <p:txBody>
          <a:bodyPr/>
          <a:lstStyle/>
          <a:p>
            <a:r>
              <a:rPr lang="en-US" sz="2000" dirty="0"/>
              <a:t>Port A (PTA) through Port E (PTE)</a:t>
            </a:r>
          </a:p>
          <a:p>
            <a:endParaRPr lang="en-US" sz="2000" dirty="0"/>
          </a:p>
          <a:p>
            <a:r>
              <a:rPr lang="en-US" sz="2000" dirty="0"/>
              <a:t>Not all port bits are available (package-dependent)</a:t>
            </a:r>
          </a:p>
          <a:p>
            <a:endParaRPr lang="en-US" sz="2000" dirty="0"/>
          </a:p>
          <a:p>
            <a:r>
              <a:rPr lang="en-US" sz="2000" dirty="0">
                <a:solidFill>
                  <a:srgbClr val="FF0000"/>
                </a:solidFill>
              </a:rPr>
              <a:t>Ports A and D support interrupts</a:t>
            </a:r>
          </a:p>
          <a:p>
            <a:endParaRPr lang="en-US" sz="2000" dirty="0"/>
          </a:p>
          <a:p>
            <a:endParaRPr lang="en-US" sz="2000" dirty="0"/>
          </a:p>
        </p:txBody>
      </p:sp>
      <p:grpSp>
        <p:nvGrpSpPr>
          <p:cNvPr id="3" name="Group 2"/>
          <p:cNvGrpSpPr/>
          <p:nvPr/>
        </p:nvGrpSpPr>
        <p:grpSpPr>
          <a:xfrm>
            <a:off x="4724400" y="813491"/>
            <a:ext cx="5867400" cy="5513387"/>
            <a:chOff x="2813050" y="811213"/>
            <a:chExt cx="6330950" cy="5894387"/>
          </a:xfrm>
        </p:grpSpPr>
        <p:pic>
          <p:nvPicPr>
            <p:cNvPr id="51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050" y="811213"/>
              <a:ext cx="6330950" cy="589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bwMode="auto">
            <a:xfrm>
              <a:off x="3733800" y="1676400"/>
              <a:ext cx="1600200" cy="0"/>
            </a:xfrm>
            <a:prstGeom prst="line">
              <a:avLst/>
            </a:prstGeom>
            <a:solidFill>
              <a:schemeClr val="accent1"/>
            </a:solidFill>
            <a:ln w="762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flipV="1">
              <a:off x="8088313" y="2362200"/>
              <a:ext cx="0" cy="327660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flipV="1">
              <a:off x="3429000" y="1962150"/>
              <a:ext cx="0" cy="108585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flipV="1">
              <a:off x="3429000" y="4495800"/>
              <a:ext cx="0" cy="68580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4724400" y="6324600"/>
              <a:ext cx="2473325" cy="0"/>
            </a:xfrm>
            <a:prstGeom prst="line">
              <a:avLst/>
            </a:prstGeom>
            <a:solidFill>
              <a:schemeClr val="accent1"/>
            </a:solidFill>
            <a:ln w="762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flipV="1">
              <a:off x="8096250" y="5986463"/>
              <a:ext cx="0" cy="76200"/>
            </a:xfrm>
            <a:prstGeom prst="line">
              <a:avLst/>
            </a:prstGeom>
            <a:solidFill>
              <a:schemeClr val="accent1"/>
            </a:solidFill>
            <a:ln w="762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rot="5400000" flipV="1">
              <a:off x="7826375" y="6286500"/>
              <a:ext cx="0" cy="76200"/>
            </a:xfrm>
            <a:prstGeom prst="line">
              <a:avLst/>
            </a:prstGeom>
            <a:solidFill>
              <a:schemeClr val="accent1"/>
            </a:solidFill>
            <a:ln w="762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5445125" y="1658596"/>
              <a:ext cx="2419351"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059854930"/>
      </p:ext>
    </p:extLst>
  </p:cSld>
  <p:clrMapOvr>
    <a:masterClrMapping/>
  </p:clrMapOvr>
  <p:transition>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FREEDOM KL25Z Physical Set-up</a:t>
            </a:r>
            <a:endParaRPr lang="en-US" dirty="0"/>
          </a:p>
        </p:txBody>
      </p:sp>
      <p:grpSp>
        <p:nvGrpSpPr>
          <p:cNvPr id="21" name="Group 20"/>
          <p:cNvGrpSpPr/>
          <p:nvPr/>
        </p:nvGrpSpPr>
        <p:grpSpPr>
          <a:xfrm>
            <a:off x="2362202" y="880948"/>
            <a:ext cx="7263673" cy="5367453"/>
            <a:chOff x="838200" y="880947"/>
            <a:chExt cx="8118777" cy="5999328"/>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880947"/>
              <a:ext cx="5874559" cy="599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620000" y="3048000"/>
              <a:ext cx="1120179" cy="412811"/>
            </a:xfrm>
            <a:prstGeom prst="rect">
              <a:avLst/>
            </a:prstGeom>
            <a:noFill/>
          </p:spPr>
          <p:txBody>
            <a:bodyPr wrap="none" rtlCol="0">
              <a:spAutoFit/>
            </a:bodyPr>
            <a:lstStyle/>
            <a:p>
              <a:r>
                <a:rPr lang="en-US" sz="1800" dirty="0">
                  <a:solidFill>
                    <a:schemeClr val="accent2"/>
                  </a:solidFill>
                  <a:latin typeface="Calibri" pitchFamily="34" charset="0"/>
                </a:rPr>
                <a:t>DBG_ISR</a:t>
              </a:r>
            </a:p>
          </p:txBody>
        </p:sp>
        <p:sp>
          <p:nvSpPr>
            <p:cNvPr id="8" name="TextBox 7"/>
            <p:cNvSpPr txBox="1"/>
            <p:nvPr/>
          </p:nvSpPr>
          <p:spPr>
            <a:xfrm>
              <a:off x="7620000" y="2743201"/>
              <a:ext cx="1336977" cy="412811"/>
            </a:xfrm>
            <a:prstGeom prst="rect">
              <a:avLst/>
            </a:prstGeom>
            <a:noFill/>
          </p:spPr>
          <p:txBody>
            <a:bodyPr wrap="none" rtlCol="0">
              <a:spAutoFit/>
            </a:bodyPr>
            <a:lstStyle/>
            <a:p>
              <a:r>
                <a:rPr lang="en-US" sz="1800" dirty="0" err="1">
                  <a:solidFill>
                    <a:schemeClr val="accent2"/>
                  </a:solidFill>
                  <a:latin typeface="Calibri" pitchFamily="34" charset="0"/>
                </a:rPr>
                <a:t>DBG_Main</a:t>
              </a:r>
              <a:endParaRPr lang="en-US" sz="1800" dirty="0">
                <a:solidFill>
                  <a:schemeClr val="accent2"/>
                </a:solidFill>
                <a:latin typeface="Calibri" pitchFamily="34" charset="0"/>
              </a:endParaRPr>
            </a:p>
          </p:txBody>
        </p:sp>
        <p:sp>
          <p:nvSpPr>
            <p:cNvPr id="9" name="TextBox 8"/>
            <p:cNvSpPr txBox="1"/>
            <p:nvPr/>
          </p:nvSpPr>
          <p:spPr>
            <a:xfrm>
              <a:off x="4590281" y="5029200"/>
              <a:ext cx="1512636" cy="412811"/>
            </a:xfrm>
            <a:prstGeom prst="rect">
              <a:avLst/>
            </a:prstGeom>
            <a:solidFill>
              <a:schemeClr val="bg1"/>
            </a:solidFill>
          </p:spPr>
          <p:txBody>
            <a:bodyPr wrap="none" rtlCol="0">
              <a:spAutoFit/>
            </a:bodyPr>
            <a:lstStyle/>
            <a:p>
              <a:r>
                <a:rPr lang="en-US" sz="1800" dirty="0">
                  <a:solidFill>
                    <a:schemeClr val="accent2"/>
                  </a:solidFill>
                  <a:latin typeface="Calibri" pitchFamily="34" charset="0"/>
                </a:rPr>
                <a:t>Switch Input</a:t>
              </a:r>
            </a:p>
          </p:txBody>
        </p:sp>
        <p:sp>
          <p:nvSpPr>
            <p:cNvPr id="10" name="TextBox 9"/>
            <p:cNvSpPr txBox="1"/>
            <p:nvPr/>
          </p:nvSpPr>
          <p:spPr>
            <a:xfrm>
              <a:off x="838200" y="4648717"/>
              <a:ext cx="999562" cy="412811"/>
            </a:xfrm>
            <a:prstGeom prst="rect">
              <a:avLst/>
            </a:prstGeom>
            <a:solidFill>
              <a:schemeClr val="bg1"/>
            </a:solidFill>
          </p:spPr>
          <p:txBody>
            <a:bodyPr wrap="none" rtlCol="0">
              <a:spAutoFit/>
            </a:bodyPr>
            <a:lstStyle/>
            <a:p>
              <a:r>
                <a:rPr lang="en-US" sz="1800" dirty="0">
                  <a:solidFill>
                    <a:schemeClr val="accent2"/>
                  </a:solidFill>
                  <a:latin typeface="Calibri" pitchFamily="34" charset="0"/>
                </a:rPr>
                <a:t>Ground</a:t>
              </a:r>
            </a:p>
          </p:txBody>
        </p:sp>
        <p:cxnSp>
          <p:nvCxnSpPr>
            <p:cNvPr id="5" name="Straight Arrow Connector 4"/>
            <p:cNvCxnSpPr>
              <a:stCxn id="8" idx="1"/>
            </p:cNvCxnSpPr>
            <p:nvPr/>
          </p:nvCxnSpPr>
          <p:spPr bwMode="auto">
            <a:xfrm flipH="1">
              <a:off x="7162800" y="2949606"/>
              <a:ext cx="457200" cy="38327"/>
            </a:xfrm>
            <a:prstGeom prst="straightConnector1">
              <a:avLst/>
            </a:prstGeom>
            <a:solidFill>
              <a:schemeClr val="accent1"/>
            </a:solidFill>
            <a:ln w="28575" cap="flat" cmpd="sng" algn="ctr">
              <a:solidFill>
                <a:schemeClr val="accent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3" idx="1"/>
            </p:cNvCxnSpPr>
            <p:nvPr/>
          </p:nvCxnSpPr>
          <p:spPr bwMode="auto">
            <a:xfrm flipH="1" flipV="1">
              <a:off x="7162800" y="3124200"/>
              <a:ext cx="457200" cy="130206"/>
            </a:xfrm>
            <a:prstGeom prst="straightConnector1">
              <a:avLst/>
            </a:prstGeom>
            <a:solidFill>
              <a:schemeClr val="accent1"/>
            </a:solidFill>
            <a:ln w="28575" cap="flat" cmpd="sng" algn="ctr">
              <a:solidFill>
                <a:schemeClr val="accent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flipH="1">
              <a:off x="4114800" y="5181600"/>
              <a:ext cx="457200" cy="0"/>
            </a:xfrm>
            <a:prstGeom prst="straightConnector1">
              <a:avLst/>
            </a:prstGeom>
            <a:solidFill>
              <a:schemeClr val="accent1"/>
            </a:solidFill>
            <a:ln w="28575" cap="flat" cmpd="sng" algn="ctr">
              <a:solidFill>
                <a:schemeClr val="accent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flipV="1">
              <a:off x="1752600" y="4833383"/>
              <a:ext cx="1295400" cy="10495"/>
            </a:xfrm>
            <a:prstGeom prst="straightConnector1">
              <a:avLst/>
            </a:prstGeom>
            <a:solidFill>
              <a:schemeClr val="accent1"/>
            </a:solidFill>
            <a:ln w="2857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3674" t="38243" r="52021" b="55497"/>
            <a:stretch/>
          </p:blipFill>
          <p:spPr bwMode="auto">
            <a:xfrm>
              <a:off x="1366724" y="5372208"/>
              <a:ext cx="731520" cy="80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10"/>
            <p:cNvSpPr/>
            <p:nvPr/>
          </p:nvSpPr>
          <p:spPr bwMode="auto">
            <a:xfrm>
              <a:off x="1763486" y="5176157"/>
              <a:ext cx="1673678" cy="987879"/>
            </a:xfrm>
            <a:custGeom>
              <a:avLst/>
              <a:gdLst>
                <a:gd name="connsiteX0" fmla="*/ 0 w 1673678"/>
                <a:gd name="connsiteY0" fmla="*/ 987879 h 987879"/>
                <a:gd name="connsiteX1" fmla="*/ 1673678 w 1673678"/>
                <a:gd name="connsiteY1" fmla="*/ 987879 h 987879"/>
                <a:gd name="connsiteX2" fmla="*/ 1673678 w 1673678"/>
                <a:gd name="connsiteY2" fmla="*/ 130629 h 987879"/>
                <a:gd name="connsiteX3" fmla="*/ 1477735 w 1673678"/>
                <a:gd name="connsiteY3" fmla="*/ 0 h 987879"/>
              </a:gdLst>
              <a:ahLst/>
              <a:cxnLst>
                <a:cxn ang="0">
                  <a:pos x="connsiteX0" y="connsiteY0"/>
                </a:cxn>
                <a:cxn ang="0">
                  <a:pos x="connsiteX1" y="connsiteY1"/>
                </a:cxn>
                <a:cxn ang="0">
                  <a:pos x="connsiteX2" y="connsiteY2"/>
                </a:cxn>
                <a:cxn ang="0">
                  <a:pos x="connsiteX3" y="connsiteY3"/>
                </a:cxn>
              </a:cxnLst>
              <a:rect l="l" t="t" r="r" b="b"/>
              <a:pathLst>
                <a:path w="1673678" h="987879">
                  <a:moveTo>
                    <a:pt x="0" y="987879"/>
                  </a:moveTo>
                  <a:lnTo>
                    <a:pt x="1673678" y="987879"/>
                  </a:lnTo>
                  <a:lnTo>
                    <a:pt x="1673678" y="130629"/>
                  </a:lnTo>
                  <a:lnTo>
                    <a:pt x="1477735" y="0"/>
                  </a:lnTo>
                </a:path>
              </a:pathLst>
            </a:custGeom>
            <a:noFill/>
            <a:ln w="2857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cxnSp>
          <p:nvCxnSpPr>
            <p:cNvPr id="17" name="Straight Connector 16"/>
            <p:cNvCxnSpPr/>
            <p:nvPr/>
          </p:nvCxnSpPr>
          <p:spPr bwMode="auto">
            <a:xfrm flipV="1">
              <a:off x="1765140" y="4833383"/>
              <a:ext cx="0" cy="538825"/>
            </a:xfrm>
            <a:prstGeom prst="line">
              <a:avLst/>
            </a:prstGeom>
            <a:solidFill>
              <a:schemeClr val="accent1"/>
            </a:solidFill>
            <a:ln w="2857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778640337"/>
      </p:ext>
    </p:extLst>
  </p:cSld>
  <p:clrMapOvr>
    <a:masterClrMapping/>
  </p:clrMapOvr>
  <p:transition>
    <p:pull dir="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custDataLst>
              <p:tags r:id="rId1"/>
            </p:custDataLst>
          </p:nvPr>
        </p:nvSpPr>
        <p:spPr/>
        <p:txBody>
          <a:bodyPr/>
          <a:lstStyle/>
          <a:p>
            <a:pPr>
              <a:defRPr/>
            </a:pPr>
            <a:r>
              <a:rPr lang="en-US" dirty="0" smtClean="0"/>
              <a:t>Building a Program – Break into Pieces</a:t>
            </a:r>
          </a:p>
        </p:txBody>
      </p:sp>
      <p:sp>
        <p:nvSpPr>
          <p:cNvPr id="29699" name="Rectangle 3"/>
          <p:cNvSpPr>
            <a:spLocks noGrp="1" noChangeArrowheads="1"/>
          </p:cNvSpPr>
          <p:nvPr>
            <p:ph sz="half" idx="1"/>
            <p:custDataLst>
              <p:tags r:id="rId2"/>
            </p:custDataLst>
          </p:nvPr>
        </p:nvSpPr>
        <p:spPr>
          <a:xfrm>
            <a:off x="1905000" y="990600"/>
            <a:ext cx="7772400" cy="5867400"/>
          </a:xfrm>
        </p:spPr>
        <p:txBody>
          <a:bodyPr/>
          <a:lstStyle/>
          <a:p>
            <a:pPr>
              <a:lnSpc>
                <a:spcPct val="95000"/>
              </a:lnSpc>
              <a:spcBef>
                <a:spcPct val="0"/>
              </a:spcBef>
            </a:pPr>
            <a:r>
              <a:rPr lang="en-US" sz="2000" dirty="0"/>
              <a:t>First break into threads, then break thread into steps</a:t>
            </a:r>
          </a:p>
          <a:p>
            <a:pPr lvl="1">
              <a:lnSpc>
                <a:spcPct val="95000"/>
              </a:lnSpc>
              <a:spcBef>
                <a:spcPct val="0"/>
              </a:spcBef>
            </a:pPr>
            <a:r>
              <a:rPr lang="en-US" sz="1800" dirty="0"/>
              <a:t>Main thread: </a:t>
            </a:r>
          </a:p>
          <a:p>
            <a:pPr lvl="2">
              <a:lnSpc>
                <a:spcPct val="95000"/>
              </a:lnSpc>
              <a:spcBef>
                <a:spcPct val="0"/>
              </a:spcBef>
            </a:pPr>
            <a:r>
              <a:rPr lang="en-US" sz="1600" dirty="0"/>
              <a:t>First initialize system </a:t>
            </a:r>
          </a:p>
          <a:p>
            <a:pPr lvl="3">
              <a:lnSpc>
                <a:spcPct val="95000"/>
              </a:lnSpc>
              <a:spcBef>
                <a:spcPct val="0"/>
              </a:spcBef>
            </a:pPr>
            <a:r>
              <a:rPr lang="en-US" sz="1600" dirty="0"/>
              <a:t>initialize switch: configure the port connected to the switches to be input</a:t>
            </a:r>
          </a:p>
          <a:p>
            <a:pPr lvl="3">
              <a:lnSpc>
                <a:spcPct val="95000"/>
              </a:lnSpc>
              <a:spcBef>
                <a:spcPct val="0"/>
              </a:spcBef>
            </a:pPr>
            <a:r>
              <a:rPr lang="en-US" sz="1600" dirty="0"/>
              <a:t>initialize LEDs: configure the ports connected to the LEDs to be outputs</a:t>
            </a:r>
          </a:p>
          <a:p>
            <a:pPr lvl="3">
              <a:lnSpc>
                <a:spcPct val="95000"/>
              </a:lnSpc>
              <a:spcBef>
                <a:spcPct val="0"/>
              </a:spcBef>
            </a:pPr>
            <a:r>
              <a:rPr lang="en-US" sz="1600" dirty="0"/>
              <a:t>initialize interrupts: initialize the interrupt controller</a:t>
            </a:r>
          </a:p>
          <a:p>
            <a:pPr lvl="2">
              <a:lnSpc>
                <a:spcPct val="95000"/>
              </a:lnSpc>
              <a:spcBef>
                <a:spcPct val="0"/>
              </a:spcBef>
            </a:pPr>
            <a:r>
              <a:rPr lang="en-US" sz="1600" dirty="0"/>
              <a:t>Then repeat</a:t>
            </a:r>
          </a:p>
          <a:p>
            <a:pPr lvl="3">
              <a:lnSpc>
                <a:spcPct val="95000"/>
              </a:lnSpc>
              <a:spcBef>
                <a:spcPct val="0"/>
              </a:spcBef>
            </a:pPr>
            <a:r>
              <a:rPr lang="en-US" sz="1400" dirty="0"/>
              <a:t>Update LEDs based on count</a:t>
            </a:r>
          </a:p>
          <a:p>
            <a:pPr lvl="1">
              <a:lnSpc>
                <a:spcPct val="95000"/>
              </a:lnSpc>
              <a:spcBef>
                <a:spcPct val="0"/>
              </a:spcBef>
            </a:pPr>
            <a:r>
              <a:rPr lang="en-US" sz="1800" dirty="0"/>
              <a:t>Switch Interrupt thread: </a:t>
            </a:r>
          </a:p>
          <a:p>
            <a:pPr lvl="2">
              <a:lnSpc>
                <a:spcPct val="95000"/>
              </a:lnSpc>
              <a:spcBef>
                <a:spcPct val="0"/>
              </a:spcBef>
            </a:pPr>
            <a:r>
              <a:rPr lang="en-US" sz="1600" dirty="0"/>
              <a:t>Update count</a:t>
            </a:r>
          </a:p>
          <a:p>
            <a:pPr lvl="2">
              <a:lnSpc>
                <a:spcPct val="95000"/>
              </a:lnSpc>
              <a:spcBef>
                <a:spcPct val="0"/>
              </a:spcBef>
            </a:pPr>
            <a:endParaRPr lang="en-US" sz="1600" dirty="0"/>
          </a:p>
          <a:p>
            <a:pPr>
              <a:lnSpc>
                <a:spcPct val="95000"/>
              </a:lnSpc>
              <a:spcBef>
                <a:spcPct val="0"/>
              </a:spcBef>
            </a:pPr>
            <a:r>
              <a:rPr lang="en-US" sz="2000" dirty="0"/>
              <a:t>Determine which variables ISRs will share with main thread</a:t>
            </a:r>
          </a:p>
          <a:p>
            <a:pPr lvl="1">
              <a:lnSpc>
                <a:spcPct val="95000"/>
              </a:lnSpc>
              <a:spcBef>
                <a:spcPct val="0"/>
              </a:spcBef>
            </a:pPr>
            <a:r>
              <a:rPr lang="en-US" sz="1800" dirty="0"/>
              <a:t>This is how ISR will send information to main thread</a:t>
            </a:r>
          </a:p>
          <a:p>
            <a:pPr lvl="1">
              <a:lnSpc>
                <a:spcPct val="95000"/>
              </a:lnSpc>
              <a:spcBef>
                <a:spcPct val="0"/>
              </a:spcBef>
            </a:pPr>
            <a:r>
              <a:rPr lang="en-US" sz="1800" dirty="0"/>
              <a:t>Mark these shared variables as </a:t>
            </a:r>
            <a:r>
              <a:rPr lang="en-US" sz="1800" i="1" dirty="0"/>
              <a:t>volatile </a:t>
            </a:r>
            <a:r>
              <a:rPr lang="en-US" sz="1800" dirty="0"/>
              <a:t>(more details ahead)</a:t>
            </a:r>
            <a:endParaRPr lang="en-US" sz="1800" i="1" dirty="0"/>
          </a:p>
          <a:p>
            <a:pPr lvl="1">
              <a:lnSpc>
                <a:spcPct val="95000"/>
              </a:lnSpc>
              <a:spcBef>
                <a:spcPct val="0"/>
              </a:spcBef>
            </a:pPr>
            <a:r>
              <a:rPr lang="en-US" sz="1800" dirty="0"/>
              <a:t>Ensure access to the shared variables is </a:t>
            </a:r>
            <a:r>
              <a:rPr lang="en-US" sz="1800" i="1" dirty="0"/>
              <a:t>atomic</a:t>
            </a:r>
            <a:r>
              <a:rPr lang="en-US" sz="1800" dirty="0"/>
              <a:t> (more details ahead)</a:t>
            </a:r>
            <a:r>
              <a:rPr lang="en-US" sz="1800" i="1" dirty="0"/>
              <a:t> </a:t>
            </a:r>
          </a:p>
        </p:txBody>
      </p:sp>
    </p:spTree>
    <p:extLst>
      <p:ext uri="{BB962C8B-B14F-4D97-AF65-F5344CB8AC3E}">
        <p14:creationId xmlns:p14="http://schemas.microsoft.com/office/powerpoint/2010/main" val="524842999"/>
      </p:ext>
    </p:extLst>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Where Do the Pieces Go?</a:t>
            </a:r>
            <a:endParaRPr lang="en-US" dirty="0"/>
          </a:p>
        </p:txBody>
      </p:sp>
      <p:sp>
        <p:nvSpPr>
          <p:cNvPr id="30723" name="Content Placeholder 2"/>
          <p:cNvSpPr>
            <a:spLocks noGrp="1"/>
          </p:cNvSpPr>
          <p:nvPr>
            <p:ph sz="half" idx="1"/>
          </p:nvPr>
        </p:nvSpPr>
        <p:spPr>
          <a:xfrm>
            <a:off x="1752600" y="990600"/>
            <a:ext cx="8610600" cy="5867400"/>
          </a:xfrm>
        </p:spPr>
        <p:txBody>
          <a:bodyPr/>
          <a:lstStyle/>
          <a:p>
            <a:r>
              <a:rPr lang="en-US" sz="2000" dirty="0"/>
              <a:t>main</a:t>
            </a:r>
          </a:p>
          <a:p>
            <a:pPr lvl="1"/>
            <a:r>
              <a:rPr lang="en-US" sz="1800" dirty="0"/>
              <a:t>top level of main thread code</a:t>
            </a:r>
          </a:p>
          <a:p>
            <a:r>
              <a:rPr lang="en-US" sz="2000" dirty="0"/>
              <a:t>switches</a:t>
            </a:r>
          </a:p>
          <a:p>
            <a:pPr lvl="1"/>
            <a:r>
              <a:rPr lang="en-US" sz="1800" dirty="0"/>
              <a:t>#defines for switch connections</a:t>
            </a:r>
          </a:p>
          <a:p>
            <a:pPr lvl="1"/>
            <a:r>
              <a:rPr lang="en-US" sz="1800" dirty="0"/>
              <a:t>declaration of count variable</a:t>
            </a:r>
          </a:p>
          <a:p>
            <a:pPr lvl="1"/>
            <a:r>
              <a:rPr lang="en-US" sz="1800" dirty="0"/>
              <a:t>Code to initialize switch and interrupt hardware</a:t>
            </a:r>
          </a:p>
          <a:p>
            <a:pPr lvl="1"/>
            <a:r>
              <a:rPr lang="en-US" sz="1800" dirty="0"/>
              <a:t>ISR for switch</a:t>
            </a:r>
          </a:p>
          <a:p>
            <a:r>
              <a:rPr lang="en-US" sz="2000" dirty="0"/>
              <a:t>LEDs</a:t>
            </a:r>
          </a:p>
          <a:p>
            <a:pPr lvl="1"/>
            <a:r>
              <a:rPr lang="en-US" sz="1800" dirty="0"/>
              <a:t>#defines for LED connections</a:t>
            </a:r>
          </a:p>
          <a:p>
            <a:pPr lvl="1"/>
            <a:r>
              <a:rPr lang="en-US" sz="1800" dirty="0"/>
              <a:t>Code to initialize and light LEDs</a:t>
            </a:r>
          </a:p>
          <a:p>
            <a:r>
              <a:rPr lang="en-US" sz="2000" dirty="0" err="1"/>
              <a:t>debug_signals</a:t>
            </a:r>
            <a:endParaRPr lang="en-US" sz="2000" dirty="0"/>
          </a:p>
          <a:p>
            <a:pPr lvl="1"/>
            <a:r>
              <a:rPr lang="en-US" sz="1800" dirty="0"/>
              <a:t>#defines for debug signal locations</a:t>
            </a:r>
          </a:p>
          <a:p>
            <a:pPr lvl="1"/>
            <a:r>
              <a:rPr lang="en-US" sz="1800" dirty="0"/>
              <a:t>Code to initialize and control debug lines</a:t>
            </a:r>
          </a:p>
        </p:txBody>
      </p:sp>
    </p:spTree>
    <p:extLst>
      <p:ext uri="{BB962C8B-B14F-4D97-AF65-F5344CB8AC3E}">
        <p14:creationId xmlns:p14="http://schemas.microsoft.com/office/powerpoint/2010/main" val="3673045355"/>
      </p:ext>
    </p:extLst>
  </p:cSld>
  <p:clrMapOvr>
    <a:masterClrMapping/>
  </p:clrMapOvr>
  <p:transition>
    <p:pull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pPr>
              <a:spcBef>
                <a:spcPct val="10000"/>
              </a:spcBef>
              <a:defRPr/>
            </a:pPr>
            <a:r>
              <a:rPr lang="en-US" sz="3200" dirty="0"/>
              <a:t>Configure MCU to Respond to the Interrupt</a:t>
            </a:r>
          </a:p>
        </p:txBody>
      </p:sp>
      <p:sp>
        <p:nvSpPr>
          <p:cNvPr id="20483" name="Rectangle 3"/>
          <p:cNvSpPr>
            <a:spLocks noGrp="1" noChangeArrowheads="1"/>
          </p:cNvSpPr>
          <p:nvPr>
            <p:ph idx="1"/>
          </p:nvPr>
        </p:nvSpPr>
        <p:spPr/>
        <p:txBody>
          <a:bodyPr/>
          <a:lstStyle/>
          <a:p>
            <a:r>
              <a:rPr lang="en-US" sz="2400" dirty="0"/>
              <a:t>Set up peripheral module to generate interrupt</a:t>
            </a:r>
          </a:p>
          <a:p>
            <a:pPr lvl="1"/>
            <a:r>
              <a:rPr lang="en-US" sz="2000" dirty="0"/>
              <a:t>We’ll use Port Module in this example</a:t>
            </a:r>
          </a:p>
          <a:p>
            <a:endParaRPr lang="en-US" sz="2400" dirty="0"/>
          </a:p>
          <a:p>
            <a:endParaRPr lang="en-US" sz="2400" dirty="0"/>
          </a:p>
          <a:p>
            <a:r>
              <a:rPr lang="en-US" sz="2400" dirty="0"/>
              <a:t>Set up NVIC</a:t>
            </a:r>
          </a:p>
          <a:p>
            <a:endParaRPr lang="en-US" sz="2400" dirty="0"/>
          </a:p>
          <a:p>
            <a:pPr>
              <a:spcBef>
                <a:spcPct val="10000"/>
              </a:spcBef>
            </a:pPr>
            <a:endParaRPr lang="en-US" sz="2400" dirty="0"/>
          </a:p>
          <a:p>
            <a:pPr>
              <a:spcBef>
                <a:spcPct val="10000"/>
              </a:spcBef>
            </a:pPr>
            <a:r>
              <a:rPr lang="en-US" sz="2400" dirty="0"/>
              <a:t>Set global interrupt enable</a:t>
            </a:r>
          </a:p>
          <a:p>
            <a:pPr lvl="1">
              <a:spcBef>
                <a:spcPct val="10000"/>
              </a:spcBef>
            </a:pPr>
            <a:r>
              <a:rPr lang="en-US" sz="2000" dirty="0"/>
              <a:t>Use CMSIS Macro __</a:t>
            </a:r>
            <a:r>
              <a:rPr lang="en-US" sz="2000" dirty="0" err="1"/>
              <a:t>enable_irq</a:t>
            </a:r>
            <a:r>
              <a:rPr lang="en-US" sz="2000" dirty="0"/>
              <a:t>();</a:t>
            </a:r>
          </a:p>
          <a:p>
            <a:pPr lvl="1">
              <a:spcBef>
                <a:spcPct val="10000"/>
              </a:spcBef>
            </a:pPr>
            <a:r>
              <a:rPr lang="en-US" sz="2000" dirty="0"/>
              <a:t>This flag does not enable all interrupts; instead, it is an easy way to </a:t>
            </a:r>
            <a:r>
              <a:rPr lang="en-US" sz="2000" b="1" i="1" dirty="0"/>
              <a:t>disable</a:t>
            </a:r>
            <a:r>
              <a:rPr lang="en-US" sz="2000" i="1" dirty="0"/>
              <a:t> </a:t>
            </a:r>
            <a:r>
              <a:rPr lang="en-US" sz="2000" dirty="0"/>
              <a:t>interrupts</a:t>
            </a:r>
          </a:p>
          <a:p>
            <a:pPr lvl="2">
              <a:spcBef>
                <a:spcPct val="10000"/>
              </a:spcBef>
            </a:pPr>
            <a:r>
              <a:rPr lang="en-US" sz="1800" dirty="0"/>
              <a:t>Could also be called “don’t disable all interrupts”</a:t>
            </a:r>
          </a:p>
        </p:txBody>
      </p:sp>
    </p:spTree>
    <p:extLst>
      <p:ext uri="{BB962C8B-B14F-4D97-AF65-F5344CB8AC3E}">
        <p14:creationId xmlns:p14="http://schemas.microsoft.com/office/powerpoint/2010/main" val="2947841852"/>
      </p:ext>
    </p:extLst>
  </p:cSld>
  <p:clrMapOvr>
    <a:masterClrMapping/>
  </p:clrMapOvr>
  <p:transition>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Detect Switch is Pressed?</a:t>
            </a:r>
            <a:endParaRPr lang="en-US" dirty="0"/>
          </a:p>
        </p:txBody>
      </p:sp>
      <p:sp>
        <p:nvSpPr>
          <p:cNvPr id="3" name="Content Placeholder 2"/>
          <p:cNvSpPr>
            <a:spLocks noGrp="1"/>
          </p:cNvSpPr>
          <p:nvPr>
            <p:ph idx="1"/>
          </p:nvPr>
        </p:nvSpPr>
        <p:spPr>
          <a:xfrm>
            <a:off x="479999" y="1219200"/>
            <a:ext cx="11384402" cy="5410200"/>
          </a:xfrm>
        </p:spPr>
        <p:txBody>
          <a:bodyPr/>
          <a:lstStyle/>
          <a:p>
            <a:r>
              <a:rPr lang="en-US" sz="2400" dirty="0"/>
              <a:t>Polling - use software to check it</a:t>
            </a:r>
          </a:p>
          <a:p>
            <a:pPr lvl="1"/>
            <a:r>
              <a:rPr lang="en-US" sz="2000" dirty="0"/>
              <a:t>Slow - need to explicitly check to see if switch is pressed</a:t>
            </a:r>
          </a:p>
          <a:p>
            <a:pPr lvl="1"/>
            <a:r>
              <a:rPr lang="en-US" sz="2000" dirty="0"/>
              <a:t>Wasteful of CPU time - the faster a response we need, the more often we need to check</a:t>
            </a:r>
          </a:p>
          <a:p>
            <a:pPr lvl="1"/>
            <a:r>
              <a:rPr lang="en-US" sz="2000" dirty="0"/>
              <a:t>Scales badly - difficult to build system with many activities which can respond quickly. Response time depends on all other processing.</a:t>
            </a:r>
          </a:p>
          <a:p>
            <a:pPr lvl="1"/>
            <a:endParaRPr lang="en-US" sz="2000" dirty="0"/>
          </a:p>
          <a:p>
            <a:r>
              <a:rPr lang="en-US" sz="2400" dirty="0"/>
              <a:t>Interrupt - use special hardware in MCU to detect event, run specific code (</a:t>
            </a:r>
            <a:r>
              <a:rPr lang="en-US" sz="2400" i="1" dirty="0"/>
              <a:t>interrupt service routine - </a:t>
            </a:r>
            <a:r>
              <a:rPr lang="en-US" sz="2400" dirty="0"/>
              <a:t>ISR) in response</a:t>
            </a:r>
          </a:p>
          <a:p>
            <a:pPr lvl="1"/>
            <a:r>
              <a:rPr lang="en-US" sz="2000" dirty="0"/>
              <a:t>Efficient - code runs only when necessary</a:t>
            </a:r>
          </a:p>
          <a:p>
            <a:pPr lvl="1"/>
            <a:r>
              <a:rPr lang="en-US" sz="2000" dirty="0"/>
              <a:t>Fast - hardware mechanism </a:t>
            </a:r>
          </a:p>
          <a:p>
            <a:pPr lvl="1"/>
            <a:r>
              <a:rPr lang="en-US" sz="2000" dirty="0"/>
              <a:t>Scales well</a:t>
            </a:r>
          </a:p>
          <a:p>
            <a:pPr lvl="2"/>
            <a:r>
              <a:rPr lang="en-US" sz="1800" dirty="0"/>
              <a:t>ISR response time doesn’t depend on most other processing. </a:t>
            </a:r>
          </a:p>
          <a:p>
            <a:pPr lvl="2"/>
            <a:r>
              <a:rPr lang="en-US" sz="1800" dirty="0"/>
              <a:t>Code modules can be developed independently</a:t>
            </a:r>
          </a:p>
        </p:txBody>
      </p:sp>
      <p:sp>
        <p:nvSpPr>
          <p:cNvPr id="4" name="Rectangle 2"/>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70192697"/>
      </p:ext>
    </p:extLst>
  </p:cSld>
  <p:clrMapOvr>
    <a:masterClrMapping/>
  </p:clrMapOvr>
  <p:transition>
    <p:pull dir="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Module</a:t>
            </a:r>
            <a:endParaRPr lang="en-US" dirty="0"/>
          </a:p>
        </p:txBody>
      </p:sp>
      <p:sp>
        <p:nvSpPr>
          <p:cNvPr id="3" name="Content Placeholder 2"/>
          <p:cNvSpPr>
            <a:spLocks noGrp="1"/>
          </p:cNvSpPr>
          <p:nvPr>
            <p:ph idx="1"/>
          </p:nvPr>
        </p:nvSpPr>
        <p:spPr>
          <a:xfrm>
            <a:off x="1757364" y="3564708"/>
            <a:ext cx="8910637" cy="2595562"/>
          </a:xfrm>
        </p:spPr>
        <p:txBody>
          <a:bodyPr/>
          <a:lstStyle/>
          <a:p>
            <a:r>
              <a:rPr lang="en-US" sz="2000" dirty="0"/>
              <a:t>Port Module connects </a:t>
            </a:r>
            <a:br>
              <a:rPr lang="en-US" sz="2000" dirty="0"/>
            </a:br>
            <a:r>
              <a:rPr lang="en-US" sz="2000" dirty="0"/>
              <a:t>external pins to NVIC (and other devices)</a:t>
            </a:r>
          </a:p>
          <a:p>
            <a:r>
              <a:rPr lang="en-US" sz="2000" dirty="0"/>
              <a:t>Relevant registers</a:t>
            </a:r>
          </a:p>
          <a:p>
            <a:pPr lvl="1"/>
            <a:r>
              <a:rPr lang="en-US" sz="1800" dirty="0"/>
              <a:t>PCR - Pin control register (32 per port)</a:t>
            </a:r>
          </a:p>
          <a:p>
            <a:pPr lvl="2"/>
            <a:r>
              <a:rPr lang="en-US" sz="1800" dirty="0"/>
              <a:t>Each register corresponds to an input pin</a:t>
            </a:r>
          </a:p>
          <a:p>
            <a:pPr lvl="1"/>
            <a:r>
              <a:rPr lang="en-US" sz="1800" dirty="0"/>
              <a:t>ISFR - Interrupt status flag register (one per port)</a:t>
            </a:r>
          </a:p>
          <a:p>
            <a:pPr lvl="2"/>
            <a:r>
              <a:rPr lang="en-US" sz="1800" dirty="0"/>
              <a:t>Each bit corresponds to an input pin</a:t>
            </a:r>
          </a:p>
          <a:p>
            <a:pPr lvl="2"/>
            <a:r>
              <a:rPr lang="en-US" sz="1800" dirty="0"/>
              <a:t>Bit is set to 1 if an interrupt has been detected</a:t>
            </a:r>
          </a:p>
        </p:txBody>
      </p:sp>
      <p:pic>
        <p:nvPicPr>
          <p:cNvPr id="2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94" r="37974" b="38374"/>
          <a:stretch/>
        </p:blipFill>
        <p:spPr bwMode="auto">
          <a:xfrm>
            <a:off x="5029200" y="862014"/>
            <a:ext cx="4876800" cy="294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bwMode="auto">
          <a:xfrm>
            <a:off x="3581400" y="1242182"/>
            <a:ext cx="1600200" cy="1043818"/>
          </a:xfrm>
          <a:prstGeom prst="rect">
            <a:avLst/>
          </a:prstGeom>
          <a:solidFill>
            <a:schemeClr val="accent1"/>
          </a:solidFill>
          <a:ln w="9525" cap="flat" cmpd="sng" algn="ctr">
            <a:solidFill>
              <a:srgbClr val="FF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801688" fontAlgn="ctr">
              <a:lnSpc>
                <a:spcPct val="80000"/>
              </a:lnSpc>
              <a:spcBef>
                <a:spcPct val="50000"/>
              </a:spcBef>
              <a:buClr>
                <a:schemeClr val="bg2"/>
              </a:buClr>
              <a:buSzPct val="125000"/>
            </a:pPr>
            <a:r>
              <a:rPr lang="en-US" sz="1800" dirty="0">
                <a:latin typeface="Arial" pitchFamily="34" charset="0"/>
              </a:rPr>
              <a:t>Port Module</a:t>
            </a:r>
          </a:p>
        </p:txBody>
      </p:sp>
      <p:pic>
        <p:nvPicPr>
          <p:cNvPr id="2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9870" t="88730" r="49870" b="490"/>
          <a:stretch/>
        </p:blipFill>
        <p:spPr bwMode="auto">
          <a:xfrm rot="5400000">
            <a:off x="1714501" y="1409702"/>
            <a:ext cx="1981199" cy="990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4" name="Straight Arrow Connector 33"/>
          <p:cNvCxnSpPr/>
          <p:nvPr/>
        </p:nvCxnSpPr>
        <p:spPr bwMode="auto">
          <a:xfrm>
            <a:off x="3200400" y="1066800"/>
            <a:ext cx="381000" cy="323850"/>
          </a:xfrm>
          <a:prstGeom prst="straightConnector1">
            <a:avLst/>
          </a:prstGeom>
          <a:solidFill>
            <a:schemeClr val="accent1"/>
          </a:solidFill>
          <a:ln w="25400" cap="flat" cmpd="sng" algn="ctr">
            <a:solidFill>
              <a:schemeClr val="bg2"/>
            </a:solidFill>
            <a:prstDash val="solid"/>
            <a:round/>
            <a:headEnd type="none" w="med" len="med"/>
            <a:tailEnd type="triangle"/>
          </a:ln>
          <a:effectLst/>
        </p:spPr>
      </p:cxnSp>
      <p:cxnSp>
        <p:nvCxnSpPr>
          <p:cNvPr id="35" name="Straight Arrow Connector 34"/>
          <p:cNvCxnSpPr/>
          <p:nvPr/>
        </p:nvCxnSpPr>
        <p:spPr bwMode="auto">
          <a:xfrm>
            <a:off x="3181348" y="1421606"/>
            <a:ext cx="407193" cy="33338"/>
          </a:xfrm>
          <a:prstGeom prst="straightConnector1">
            <a:avLst/>
          </a:prstGeom>
          <a:solidFill>
            <a:schemeClr val="accent1"/>
          </a:solidFill>
          <a:ln w="25400" cap="flat" cmpd="sng" algn="ctr">
            <a:solidFill>
              <a:schemeClr val="bg2"/>
            </a:solidFill>
            <a:prstDash val="solid"/>
            <a:round/>
            <a:headEnd type="none" w="med" len="med"/>
            <a:tailEnd type="triangle"/>
          </a:ln>
          <a:effectLst/>
        </p:spPr>
      </p:cxnSp>
      <p:cxnSp>
        <p:nvCxnSpPr>
          <p:cNvPr id="36" name="Straight Arrow Connector 35"/>
          <p:cNvCxnSpPr/>
          <p:nvPr/>
        </p:nvCxnSpPr>
        <p:spPr bwMode="auto">
          <a:xfrm flipV="1">
            <a:off x="3171820" y="1533658"/>
            <a:ext cx="416721" cy="185738"/>
          </a:xfrm>
          <a:prstGeom prst="straightConnector1">
            <a:avLst/>
          </a:prstGeom>
          <a:solidFill>
            <a:schemeClr val="accent1"/>
          </a:solidFill>
          <a:ln w="25400" cap="flat" cmpd="sng" algn="ctr">
            <a:solidFill>
              <a:schemeClr val="bg2"/>
            </a:solidFill>
            <a:prstDash val="solid"/>
            <a:round/>
            <a:headEnd type="none" w="med" len="med"/>
            <a:tailEnd type="triangle"/>
          </a:ln>
          <a:effectLst/>
        </p:spPr>
      </p:cxnSp>
      <p:cxnSp>
        <p:nvCxnSpPr>
          <p:cNvPr id="37" name="Straight Arrow Connector 36"/>
          <p:cNvCxnSpPr/>
          <p:nvPr/>
        </p:nvCxnSpPr>
        <p:spPr bwMode="auto">
          <a:xfrm flipV="1">
            <a:off x="3193257" y="1700714"/>
            <a:ext cx="395288" cy="346527"/>
          </a:xfrm>
          <a:prstGeom prst="straightConnector1">
            <a:avLst/>
          </a:prstGeom>
          <a:solidFill>
            <a:schemeClr val="accent1"/>
          </a:solidFill>
          <a:ln w="25400" cap="flat" cmpd="sng" algn="ctr">
            <a:solidFill>
              <a:schemeClr val="bg2"/>
            </a:solidFill>
            <a:prstDash val="solid"/>
            <a:round/>
            <a:headEnd type="none" w="med" len="med"/>
            <a:tailEnd type="triangle"/>
          </a:ln>
          <a:effectLst/>
        </p:spPr>
      </p:cxnSp>
      <p:cxnSp>
        <p:nvCxnSpPr>
          <p:cNvPr id="38" name="Straight Arrow Connector 37"/>
          <p:cNvCxnSpPr/>
          <p:nvPr/>
        </p:nvCxnSpPr>
        <p:spPr bwMode="auto">
          <a:xfrm flipV="1">
            <a:off x="3181348" y="1905002"/>
            <a:ext cx="400052" cy="453593"/>
          </a:xfrm>
          <a:prstGeom prst="straightConnector1">
            <a:avLst/>
          </a:prstGeom>
          <a:solidFill>
            <a:schemeClr val="accent1"/>
          </a:solidFill>
          <a:ln w="25400" cap="flat" cmpd="sng" algn="ctr">
            <a:solidFill>
              <a:schemeClr val="bg2"/>
            </a:solidFill>
            <a:prstDash val="solid"/>
            <a:round/>
            <a:headEnd type="none" w="med" len="med"/>
            <a:tailEnd type="triangle"/>
          </a:ln>
          <a:effectLst/>
        </p:spPr>
      </p:cxnSp>
      <p:cxnSp>
        <p:nvCxnSpPr>
          <p:cNvPr id="39" name="Straight Arrow Connector 38"/>
          <p:cNvCxnSpPr/>
          <p:nvPr/>
        </p:nvCxnSpPr>
        <p:spPr bwMode="auto">
          <a:xfrm flipV="1">
            <a:off x="3181348" y="2124052"/>
            <a:ext cx="400052" cy="602457"/>
          </a:xfrm>
          <a:prstGeom prst="straightConnector1">
            <a:avLst/>
          </a:prstGeom>
          <a:solidFill>
            <a:schemeClr val="accent1"/>
          </a:solidFill>
          <a:ln w="25400" cap="flat" cmpd="sng" algn="ctr">
            <a:solidFill>
              <a:schemeClr val="bg2"/>
            </a:solidFill>
            <a:prstDash val="solid"/>
            <a:round/>
            <a:headEnd type="none" w="med" len="med"/>
            <a:tailEnd type="triangle"/>
          </a:ln>
          <a:effectLst/>
        </p:spPr>
      </p:cxnSp>
    </p:spTree>
    <p:extLst>
      <p:ext uri="{BB962C8B-B14F-4D97-AF65-F5344CB8AC3E}">
        <p14:creationId xmlns:p14="http://schemas.microsoft.com/office/powerpoint/2010/main" val="4175577584"/>
      </p:ext>
    </p:extLst>
  </p:cSld>
  <p:clrMapOvr>
    <a:masterClrMapping/>
  </p:clrMapOvr>
  <p:transition>
    <p:pull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Pin Control Register</a:t>
            </a:r>
            <a:endParaRPr lang="en-US" dirty="0"/>
          </a:p>
        </p:txBody>
      </p:sp>
      <p:sp>
        <p:nvSpPr>
          <p:cNvPr id="19459" name="Content Placeholder 2"/>
          <p:cNvSpPr>
            <a:spLocks noGrp="1"/>
          </p:cNvSpPr>
          <p:nvPr>
            <p:ph idx="1"/>
          </p:nvPr>
        </p:nvSpPr>
        <p:spPr>
          <a:xfrm>
            <a:off x="1752600" y="2362200"/>
            <a:ext cx="4343400" cy="4495800"/>
          </a:xfrm>
        </p:spPr>
        <p:txBody>
          <a:bodyPr/>
          <a:lstStyle/>
          <a:p>
            <a:r>
              <a:rPr lang="en-US" sz="2000" dirty="0"/>
              <a:t>ISF indicates if interrupt has been detected - different way to access same data as ISFR</a:t>
            </a:r>
          </a:p>
          <a:p>
            <a:endParaRPr lang="en-US" sz="2000" dirty="0"/>
          </a:p>
          <a:p>
            <a:r>
              <a:rPr lang="en-US" sz="2000" dirty="0"/>
              <a:t>IRQC field of PCR defines behavior for external hardware interrupts</a:t>
            </a:r>
          </a:p>
          <a:p>
            <a:endParaRPr lang="en-US" sz="2000" dirty="0"/>
          </a:p>
          <a:p>
            <a:r>
              <a:rPr lang="en-US" sz="2000" dirty="0"/>
              <a:t>Can also trigger direct memory access (not covered here)</a:t>
            </a:r>
          </a:p>
        </p:txBody>
      </p:sp>
      <p:pic>
        <p:nvPicPr>
          <p:cNvPr id="19460"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58095"/>
          <a:stretch/>
        </p:blipFill>
        <p:spPr bwMode="auto">
          <a:xfrm>
            <a:off x="2133601" y="901700"/>
            <a:ext cx="83677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1403090543"/>
              </p:ext>
            </p:extLst>
          </p:nvPr>
        </p:nvGraphicFramePr>
        <p:xfrm>
          <a:off x="6324600" y="2364486"/>
          <a:ext cx="3925888" cy="3154680"/>
        </p:xfrm>
        <a:graphic>
          <a:graphicData uri="http://schemas.openxmlformats.org/drawingml/2006/table">
            <a:tbl>
              <a:tblPr firstRow="1" bandRow="1">
                <a:tableStyleId>{5C22544A-7EE6-4342-B048-85BDC9FD1C3A}</a:tableStyleId>
              </a:tblPr>
              <a:tblGrid>
                <a:gridCol w="838200"/>
                <a:gridCol w="3087688"/>
              </a:tblGrid>
              <a:tr h="280458">
                <a:tc>
                  <a:txBody>
                    <a:bodyPr/>
                    <a:lstStyle/>
                    <a:p>
                      <a:pPr marL="0" marR="0">
                        <a:lnSpc>
                          <a:spcPct val="115000"/>
                        </a:lnSpc>
                        <a:spcBef>
                          <a:spcPts val="0"/>
                        </a:spcBef>
                        <a:spcAft>
                          <a:spcPts val="0"/>
                        </a:spcAft>
                      </a:pPr>
                      <a:r>
                        <a:rPr lang="en-US" sz="2000" dirty="0" smtClean="0">
                          <a:effectLst/>
                          <a:latin typeface="Calibri" pitchFamily="34" charset="0"/>
                        </a:rPr>
                        <a:t>IRQC</a:t>
                      </a:r>
                      <a:endParaRPr lang="en-US" sz="2000" dirty="0">
                        <a:solidFill>
                          <a:srgbClr val="943634"/>
                        </a:solidFill>
                        <a:effectLst/>
                        <a:latin typeface="Calibri" pitchFamily="34" charset="0"/>
                        <a:ea typeface="Times New Roman"/>
                        <a:cs typeface="Times New Roman"/>
                      </a:endParaRPr>
                    </a:p>
                  </a:txBody>
                  <a:tcPr marL="68572" marR="68572" marT="0" marB="0"/>
                </a:tc>
                <a:tc>
                  <a:txBody>
                    <a:bodyPr/>
                    <a:lstStyle/>
                    <a:p>
                      <a:pPr marL="0" marR="0">
                        <a:lnSpc>
                          <a:spcPct val="115000"/>
                        </a:lnSpc>
                        <a:spcBef>
                          <a:spcPts val="0"/>
                        </a:spcBef>
                        <a:spcAft>
                          <a:spcPts val="0"/>
                        </a:spcAft>
                      </a:pPr>
                      <a:r>
                        <a:rPr lang="en-US" sz="2000">
                          <a:effectLst/>
                          <a:latin typeface="Calibri" pitchFamily="34" charset="0"/>
                        </a:rPr>
                        <a:t>Configuration</a:t>
                      </a:r>
                      <a:endParaRPr lang="en-US" sz="2000">
                        <a:solidFill>
                          <a:srgbClr val="943634"/>
                        </a:solidFill>
                        <a:effectLst/>
                        <a:latin typeface="Calibri" pitchFamily="34" charset="0"/>
                        <a:ea typeface="Times New Roman"/>
                        <a:cs typeface="Times New Roman"/>
                      </a:endParaRPr>
                    </a:p>
                  </a:txBody>
                  <a:tcPr marL="68572" marR="68572" marT="0" marB="0"/>
                </a:tc>
              </a:tr>
              <a:tr h="280458">
                <a:tc>
                  <a:txBody>
                    <a:bodyPr/>
                    <a:lstStyle/>
                    <a:p>
                      <a:pPr marL="0" marR="0">
                        <a:lnSpc>
                          <a:spcPct val="115000"/>
                        </a:lnSpc>
                        <a:spcBef>
                          <a:spcPts val="0"/>
                        </a:spcBef>
                        <a:spcAft>
                          <a:spcPts val="0"/>
                        </a:spcAft>
                      </a:pPr>
                      <a:r>
                        <a:rPr lang="en-US" sz="2000" dirty="0" smtClean="0">
                          <a:solidFill>
                            <a:srgbClr val="002060"/>
                          </a:solidFill>
                          <a:effectLst/>
                          <a:latin typeface="Calibri" pitchFamily="34" charset="0"/>
                          <a:ea typeface="Times New Roman"/>
                          <a:cs typeface="Times New Roman"/>
                        </a:rPr>
                        <a:t>0000</a:t>
                      </a:r>
                      <a:endParaRPr lang="en-US" sz="2000" dirty="0">
                        <a:solidFill>
                          <a:srgbClr val="002060"/>
                        </a:solidFill>
                        <a:effectLst/>
                        <a:latin typeface="Calibri" pitchFamily="34" charset="0"/>
                        <a:ea typeface="Times New Roman"/>
                        <a:cs typeface="Times New Roman"/>
                      </a:endParaRPr>
                    </a:p>
                  </a:txBody>
                  <a:tcPr marL="68572" marR="68572" marT="0" marB="0"/>
                </a:tc>
                <a:tc>
                  <a:txBody>
                    <a:bodyPr/>
                    <a:lstStyle/>
                    <a:p>
                      <a:pPr marL="0" marR="0">
                        <a:lnSpc>
                          <a:spcPct val="115000"/>
                        </a:lnSpc>
                        <a:spcBef>
                          <a:spcPts val="0"/>
                        </a:spcBef>
                        <a:spcAft>
                          <a:spcPts val="0"/>
                        </a:spcAft>
                      </a:pPr>
                      <a:r>
                        <a:rPr lang="en-US" sz="2000" dirty="0" smtClean="0">
                          <a:solidFill>
                            <a:srgbClr val="002060"/>
                          </a:solidFill>
                          <a:effectLst/>
                          <a:latin typeface="Calibri" pitchFamily="34" charset="0"/>
                          <a:ea typeface="Times New Roman"/>
                          <a:cs typeface="Times New Roman"/>
                        </a:rPr>
                        <a:t>Interrupt Disabled</a:t>
                      </a:r>
                      <a:endParaRPr lang="en-US" sz="2000" dirty="0">
                        <a:solidFill>
                          <a:srgbClr val="002060"/>
                        </a:solidFill>
                        <a:effectLst/>
                        <a:latin typeface="Calibri" pitchFamily="34" charset="0"/>
                        <a:ea typeface="Times New Roman"/>
                        <a:cs typeface="Times New Roman"/>
                      </a:endParaRPr>
                    </a:p>
                  </a:txBody>
                  <a:tcPr marL="68572" marR="68572" marT="0" marB="0"/>
                </a:tc>
              </a:tr>
              <a:tr h="280458">
                <a:tc>
                  <a:txBody>
                    <a:bodyPr/>
                    <a:lstStyle/>
                    <a:p>
                      <a:pPr marL="0" marR="0">
                        <a:lnSpc>
                          <a:spcPct val="115000"/>
                        </a:lnSpc>
                        <a:spcBef>
                          <a:spcPts val="0"/>
                        </a:spcBef>
                        <a:spcAft>
                          <a:spcPts val="0"/>
                        </a:spcAft>
                      </a:pPr>
                      <a:r>
                        <a:rPr lang="en-US" sz="2000" dirty="0" smtClean="0">
                          <a:solidFill>
                            <a:srgbClr val="002060"/>
                          </a:solidFill>
                          <a:effectLst/>
                          <a:latin typeface="Calibri" pitchFamily="34" charset="0"/>
                          <a:ea typeface="Times New Roman"/>
                          <a:cs typeface="Times New Roman"/>
                        </a:rPr>
                        <a:t>….</a:t>
                      </a:r>
                      <a:endParaRPr lang="en-US" sz="2000" dirty="0">
                        <a:solidFill>
                          <a:srgbClr val="002060"/>
                        </a:solidFill>
                        <a:effectLst/>
                        <a:latin typeface="Calibri" pitchFamily="34" charset="0"/>
                        <a:ea typeface="Times New Roman"/>
                        <a:cs typeface="Times New Roman"/>
                      </a:endParaRPr>
                    </a:p>
                  </a:txBody>
                  <a:tcPr marL="68572" marR="68572" marT="0" marB="0"/>
                </a:tc>
                <a:tc>
                  <a:txBody>
                    <a:bodyPr/>
                    <a:lstStyle/>
                    <a:p>
                      <a:pPr marL="0" marR="0">
                        <a:lnSpc>
                          <a:spcPct val="115000"/>
                        </a:lnSpc>
                        <a:spcBef>
                          <a:spcPts val="0"/>
                        </a:spcBef>
                        <a:spcAft>
                          <a:spcPts val="0"/>
                        </a:spcAft>
                      </a:pPr>
                      <a:r>
                        <a:rPr lang="en-US" sz="2000" dirty="0" smtClean="0">
                          <a:solidFill>
                            <a:srgbClr val="002060"/>
                          </a:solidFill>
                          <a:effectLst/>
                          <a:latin typeface="Calibri" pitchFamily="34" charset="0"/>
                          <a:ea typeface="Times New Roman"/>
                          <a:cs typeface="Times New Roman"/>
                        </a:rPr>
                        <a:t>DMA, reserved</a:t>
                      </a:r>
                      <a:endParaRPr lang="en-US" sz="2000" dirty="0">
                        <a:solidFill>
                          <a:srgbClr val="002060"/>
                        </a:solidFill>
                        <a:effectLst/>
                        <a:latin typeface="Calibri" pitchFamily="34" charset="0"/>
                        <a:ea typeface="Times New Roman"/>
                        <a:cs typeface="Times New Roman"/>
                      </a:endParaRPr>
                    </a:p>
                  </a:txBody>
                  <a:tcPr marL="68572" marR="68572" marT="0" marB="0"/>
                </a:tc>
              </a:tr>
              <a:tr h="280458">
                <a:tc>
                  <a:txBody>
                    <a:bodyPr/>
                    <a:lstStyle/>
                    <a:p>
                      <a:pPr marL="0" marR="0">
                        <a:lnSpc>
                          <a:spcPct val="115000"/>
                        </a:lnSpc>
                        <a:spcBef>
                          <a:spcPts val="0"/>
                        </a:spcBef>
                        <a:spcAft>
                          <a:spcPts val="0"/>
                        </a:spcAft>
                      </a:pPr>
                      <a:r>
                        <a:rPr lang="en-US" sz="2000" dirty="0" smtClean="0">
                          <a:solidFill>
                            <a:srgbClr val="002060"/>
                          </a:solidFill>
                          <a:effectLst/>
                          <a:latin typeface="Calibri" pitchFamily="34" charset="0"/>
                        </a:rPr>
                        <a:t>1000</a:t>
                      </a:r>
                      <a:endParaRPr lang="en-US" sz="2000" dirty="0">
                        <a:solidFill>
                          <a:srgbClr val="002060"/>
                        </a:solidFill>
                        <a:effectLst/>
                        <a:latin typeface="Calibri" pitchFamily="34" charset="0"/>
                        <a:ea typeface="Times New Roman"/>
                        <a:cs typeface="Times New Roman"/>
                      </a:endParaRPr>
                    </a:p>
                  </a:txBody>
                  <a:tcPr marL="68572" marR="68572" marT="0" marB="0"/>
                </a:tc>
                <a:tc>
                  <a:txBody>
                    <a:bodyPr/>
                    <a:lstStyle/>
                    <a:p>
                      <a:pPr marL="0" marR="0">
                        <a:lnSpc>
                          <a:spcPct val="115000"/>
                        </a:lnSpc>
                        <a:spcBef>
                          <a:spcPts val="0"/>
                        </a:spcBef>
                        <a:spcAft>
                          <a:spcPts val="0"/>
                        </a:spcAft>
                      </a:pPr>
                      <a:r>
                        <a:rPr lang="en-US" sz="2000" dirty="0" smtClean="0">
                          <a:solidFill>
                            <a:srgbClr val="002060"/>
                          </a:solidFill>
                          <a:effectLst/>
                          <a:latin typeface="Calibri" pitchFamily="34" charset="0"/>
                        </a:rPr>
                        <a:t>Interrupt</a:t>
                      </a:r>
                      <a:r>
                        <a:rPr lang="en-US" sz="2000" baseline="0" dirty="0" smtClean="0">
                          <a:solidFill>
                            <a:srgbClr val="002060"/>
                          </a:solidFill>
                          <a:effectLst/>
                          <a:latin typeface="Calibri" pitchFamily="34" charset="0"/>
                        </a:rPr>
                        <a:t> when logic zero</a:t>
                      </a:r>
                      <a:endParaRPr lang="en-US" sz="2000" dirty="0">
                        <a:solidFill>
                          <a:srgbClr val="002060"/>
                        </a:solidFill>
                        <a:effectLst/>
                        <a:latin typeface="Calibri" pitchFamily="34" charset="0"/>
                        <a:ea typeface="Times New Roman"/>
                        <a:cs typeface="Times New Roman"/>
                      </a:endParaRPr>
                    </a:p>
                  </a:txBody>
                  <a:tcPr marL="68572" marR="68572" marT="0" marB="0"/>
                </a:tc>
              </a:tr>
              <a:tr h="280458">
                <a:tc>
                  <a:txBody>
                    <a:bodyPr/>
                    <a:lstStyle/>
                    <a:p>
                      <a:pPr marL="0" marR="0">
                        <a:lnSpc>
                          <a:spcPct val="115000"/>
                        </a:lnSpc>
                        <a:spcBef>
                          <a:spcPts val="0"/>
                        </a:spcBef>
                        <a:spcAft>
                          <a:spcPts val="0"/>
                        </a:spcAft>
                      </a:pPr>
                      <a:r>
                        <a:rPr lang="en-US" sz="2000" dirty="0" smtClean="0">
                          <a:solidFill>
                            <a:srgbClr val="002060"/>
                          </a:solidFill>
                          <a:effectLst/>
                          <a:latin typeface="Calibri" pitchFamily="34" charset="0"/>
                        </a:rPr>
                        <a:t>1001</a:t>
                      </a:r>
                      <a:endParaRPr lang="en-US" sz="2000" dirty="0">
                        <a:solidFill>
                          <a:srgbClr val="002060"/>
                        </a:solidFill>
                        <a:effectLst/>
                        <a:latin typeface="Calibri" pitchFamily="34" charset="0"/>
                        <a:ea typeface="Times New Roman"/>
                        <a:cs typeface="Times New Roman"/>
                      </a:endParaRPr>
                    </a:p>
                  </a:txBody>
                  <a:tcPr marL="68572" marR="68572" marT="0" marB="0"/>
                </a:tc>
                <a:tc>
                  <a:txBody>
                    <a:bodyPr/>
                    <a:lstStyle/>
                    <a:p>
                      <a:pPr marL="0" marR="0">
                        <a:lnSpc>
                          <a:spcPct val="115000"/>
                        </a:lnSpc>
                        <a:spcBef>
                          <a:spcPts val="0"/>
                        </a:spcBef>
                        <a:spcAft>
                          <a:spcPts val="0"/>
                        </a:spcAft>
                      </a:pPr>
                      <a:r>
                        <a:rPr lang="en-US" sz="2000" dirty="0" smtClean="0">
                          <a:solidFill>
                            <a:srgbClr val="002060"/>
                          </a:solidFill>
                          <a:effectLst/>
                          <a:latin typeface="Calibri" pitchFamily="34" charset="0"/>
                          <a:ea typeface="Times New Roman"/>
                          <a:cs typeface="Times New Roman"/>
                        </a:rPr>
                        <a:t>Interrupt on rising</a:t>
                      </a:r>
                      <a:r>
                        <a:rPr lang="en-US" sz="2000" baseline="0" dirty="0" smtClean="0">
                          <a:solidFill>
                            <a:srgbClr val="002060"/>
                          </a:solidFill>
                          <a:effectLst/>
                          <a:latin typeface="Calibri" pitchFamily="34" charset="0"/>
                          <a:ea typeface="Times New Roman"/>
                          <a:cs typeface="Times New Roman"/>
                        </a:rPr>
                        <a:t> edge</a:t>
                      </a:r>
                      <a:endParaRPr lang="en-US" sz="2000" dirty="0">
                        <a:solidFill>
                          <a:srgbClr val="002060"/>
                        </a:solidFill>
                        <a:effectLst/>
                        <a:latin typeface="Calibri" pitchFamily="34" charset="0"/>
                        <a:ea typeface="Times New Roman"/>
                        <a:cs typeface="Times New Roman"/>
                      </a:endParaRPr>
                    </a:p>
                  </a:txBody>
                  <a:tcPr marL="68572" marR="68572" marT="0" marB="0"/>
                </a:tc>
              </a:tr>
              <a:tr h="280458">
                <a:tc>
                  <a:txBody>
                    <a:bodyPr/>
                    <a:lstStyle/>
                    <a:p>
                      <a:pPr marL="0" marR="0">
                        <a:lnSpc>
                          <a:spcPct val="115000"/>
                        </a:lnSpc>
                        <a:spcBef>
                          <a:spcPts val="0"/>
                        </a:spcBef>
                        <a:spcAft>
                          <a:spcPts val="0"/>
                        </a:spcAft>
                      </a:pPr>
                      <a:r>
                        <a:rPr lang="en-US" sz="2000" dirty="0" smtClean="0">
                          <a:solidFill>
                            <a:srgbClr val="002060"/>
                          </a:solidFill>
                          <a:effectLst/>
                          <a:latin typeface="Calibri" pitchFamily="34" charset="0"/>
                        </a:rPr>
                        <a:t>1010</a:t>
                      </a:r>
                      <a:endParaRPr lang="en-US" sz="2000" dirty="0">
                        <a:solidFill>
                          <a:srgbClr val="002060"/>
                        </a:solidFill>
                        <a:effectLst/>
                        <a:latin typeface="Calibri" pitchFamily="34" charset="0"/>
                        <a:ea typeface="Times New Roman"/>
                        <a:cs typeface="Times New Roman"/>
                      </a:endParaRPr>
                    </a:p>
                  </a:txBody>
                  <a:tcPr marL="68572" marR="68572" marT="0" marB="0"/>
                </a:tc>
                <a:tc>
                  <a:txBody>
                    <a:bodyPr/>
                    <a:lstStyle/>
                    <a:p>
                      <a:pPr marL="0" marR="0">
                        <a:lnSpc>
                          <a:spcPct val="115000"/>
                        </a:lnSpc>
                        <a:spcBef>
                          <a:spcPts val="0"/>
                        </a:spcBef>
                        <a:spcAft>
                          <a:spcPts val="0"/>
                        </a:spcAft>
                      </a:pPr>
                      <a:r>
                        <a:rPr lang="en-US" sz="2000" dirty="0" smtClean="0">
                          <a:solidFill>
                            <a:srgbClr val="002060"/>
                          </a:solidFill>
                          <a:effectLst/>
                          <a:latin typeface="Calibri" pitchFamily="34" charset="0"/>
                          <a:ea typeface="Times New Roman"/>
                          <a:cs typeface="Times New Roman"/>
                        </a:rPr>
                        <a:t>Interrupt on falling edge</a:t>
                      </a:r>
                      <a:endParaRPr lang="en-US" sz="2000" dirty="0">
                        <a:solidFill>
                          <a:srgbClr val="002060"/>
                        </a:solidFill>
                        <a:effectLst/>
                        <a:latin typeface="Calibri" pitchFamily="34" charset="0"/>
                        <a:ea typeface="Times New Roman"/>
                        <a:cs typeface="Times New Roman"/>
                      </a:endParaRPr>
                    </a:p>
                  </a:txBody>
                  <a:tcPr marL="68572" marR="68572" marT="0" marB="0"/>
                </a:tc>
              </a:tr>
              <a:tr h="280458">
                <a:tc>
                  <a:txBody>
                    <a:bodyPr/>
                    <a:lstStyle/>
                    <a:p>
                      <a:pPr marL="0" marR="0">
                        <a:lnSpc>
                          <a:spcPct val="115000"/>
                        </a:lnSpc>
                        <a:spcBef>
                          <a:spcPts val="0"/>
                        </a:spcBef>
                        <a:spcAft>
                          <a:spcPts val="0"/>
                        </a:spcAft>
                      </a:pPr>
                      <a:r>
                        <a:rPr lang="en-US" sz="2000" dirty="0" smtClean="0">
                          <a:solidFill>
                            <a:srgbClr val="002060"/>
                          </a:solidFill>
                          <a:effectLst/>
                          <a:latin typeface="Calibri" pitchFamily="34" charset="0"/>
                        </a:rPr>
                        <a:t>1011</a:t>
                      </a:r>
                      <a:endParaRPr lang="en-US" sz="2000" dirty="0">
                        <a:solidFill>
                          <a:srgbClr val="002060"/>
                        </a:solidFill>
                        <a:effectLst/>
                        <a:latin typeface="Calibri" pitchFamily="34" charset="0"/>
                        <a:ea typeface="Times New Roman"/>
                        <a:cs typeface="Times New Roman"/>
                      </a:endParaRPr>
                    </a:p>
                  </a:txBody>
                  <a:tcPr marL="68572" marR="68572" marT="0" marB="0"/>
                </a:tc>
                <a:tc>
                  <a:txBody>
                    <a:bodyPr/>
                    <a:lstStyle/>
                    <a:p>
                      <a:pPr marL="0" marR="0">
                        <a:lnSpc>
                          <a:spcPct val="115000"/>
                        </a:lnSpc>
                        <a:spcBef>
                          <a:spcPts val="0"/>
                        </a:spcBef>
                        <a:spcAft>
                          <a:spcPts val="0"/>
                        </a:spcAft>
                      </a:pPr>
                      <a:r>
                        <a:rPr lang="en-US" sz="2000" dirty="0" smtClean="0">
                          <a:solidFill>
                            <a:srgbClr val="002060"/>
                          </a:solidFill>
                          <a:effectLst/>
                          <a:latin typeface="Calibri" pitchFamily="34" charset="0"/>
                          <a:ea typeface="Times New Roman"/>
                          <a:cs typeface="Times New Roman"/>
                        </a:rPr>
                        <a:t>Interrupt on either edge</a:t>
                      </a:r>
                      <a:endParaRPr lang="en-US" sz="2000" dirty="0">
                        <a:solidFill>
                          <a:srgbClr val="002060"/>
                        </a:solidFill>
                        <a:effectLst/>
                        <a:latin typeface="Calibri" pitchFamily="34" charset="0"/>
                        <a:ea typeface="Times New Roman"/>
                        <a:cs typeface="Times New Roman"/>
                      </a:endParaRPr>
                    </a:p>
                  </a:txBody>
                  <a:tcPr marL="68572" marR="68572" marT="0" marB="0"/>
                </a:tc>
              </a:tr>
              <a:tr h="280458">
                <a:tc>
                  <a:txBody>
                    <a:bodyPr/>
                    <a:lstStyle/>
                    <a:p>
                      <a:pPr marL="0" marR="0">
                        <a:lnSpc>
                          <a:spcPct val="115000"/>
                        </a:lnSpc>
                        <a:spcBef>
                          <a:spcPts val="0"/>
                        </a:spcBef>
                        <a:spcAft>
                          <a:spcPts val="0"/>
                        </a:spcAft>
                      </a:pPr>
                      <a:r>
                        <a:rPr lang="en-US" sz="2000" dirty="0" smtClean="0">
                          <a:solidFill>
                            <a:srgbClr val="002060"/>
                          </a:solidFill>
                          <a:effectLst/>
                          <a:latin typeface="Calibri" pitchFamily="34" charset="0"/>
                        </a:rPr>
                        <a:t>1100</a:t>
                      </a:r>
                      <a:endParaRPr lang="en-US" sz="2000" dirty="0">
                        <a:solidFill>
                          <a:srgbClr val="002060"/>
                        </a:solidFill>
                        <a:effectLst/>
                        <a:latin typeface="Calibri" pitchFamily="34" charset="0"/>
                        <a:ea typeface="Times New Roman"/>
                        <a:cs typeface="Times New Roman"/>
                      </a:endParaRPr>
                    </a:p>
                  </a:txBody>
                  <a:tcPr marL="68572" marR="68572" marT="0" marB="0"/>
                </a:tc>
                <a:tc>
                  <a:txBody>
                    <a:bodyPr/>
                    <a:lstStyle/>
                    <a:p>
                      <a:pPr marL="0" marR="0">
                        <a:lnSpc>
                          <a:spcPct val="115000"/>
                        </a:lnSpc>
                        <a:spcBef>
                          <a:spcPts val="0"/>
                        </a:spcBef>
                        <a:spcAft>
                          <a:spcPts val="0"/>
                        </a:spcAft>
                      </a:pPr>
                      <a:r>
                        <a:rPr lang="en-US" sz="2000" dirty="0" smtClean="0">
                          <a:solidFill>
                            <a:srgbClr val="002060"/>
                          </a:solidFill>
                          <a:effectLst/>
                          <a:latin typeface="Calibri" pitchFamily="34" charset="0"/>
                        </a:rPr>
                        <a:t>Interrupt when</a:t>
                      </a:r>
                      <a:r>
                        <a:rPr lang="en-US" sz="2000" baseline="0" dirty="0" smtClean="0">
                          <a:solidFill>
                            <a:srgbClr val="002060"/>
                          </a:solidFill>
                          <a:effectLst/>
                          <a:latin typeface="Calibri" pitchFamily="34" charset="0"/>
                        </a:rPr>
                        <a:t> logic one</a:t>
                      </a:r>
                      <a:endParaRPr lang="en-US" sz="2000" dirty="0">
                        <a:solidFill>
                          <a:srgbClr val="002060"/>
                        </a:solidFill>
                        <a:effectLst/>
                        <a:latin typeface="Calibri" pitchFamily="34" charset="0"/>
                        <a:ea typeface="Times New Roman"/>
                        <a:cs typeface="Times New Roman"/>
                      </a:endParaRPr>
                    </a:p>
                  </a:txBody>
                  <a:tcPr marL="68572" marR="68572" marT="0" marB="0"/>
                </a:tc>
              </a:tr>
              <a:tr h="280458">
                <a:tc>
                  <a:txBody>
                    <a:bodyPr/>
                    <a:lstStyle/>
                    <a:p>
                      <a:pPr marL="0" marR="0">
                        <a:lnSpc>
                          <a:spcPct val="115000"/>
                        </a:lnSpc>
                        <a:spcBef>
                          <a:spcPts val="0"/>
                        </a:spcBef>
                        <a:spcAft>
                          <a:spcPts val="0"/>
                        </a:spcAft>
                      </a:pPr>
                      <a:r>
                        <a:rPr lang="en-US" sz="2000" dirty="0" smtClean="0">
                          <a:solidFill>
                            <a:srgbClr val="002060"/>
                          </a:solidFill>
                          <a:effectLst/>
                          <a:latin typeface="Calibri" pitchFamily="34" charset="0"/>
                        </a:rPr>
                        <a:t>…</a:t>
                      </a:r>
                      <a:endParaRPr lang="en-US" sz="2000" dirty="0">
                        <a:solidFill>
                          <a:srgbClr val="002060"/>
                        </a:solidFill>
                        <a:effectLst/>
                        <a:latin typeface="Calibri" pitchFamily="34" charset="0"/>
                        <a:ea typeface="Times New Roman"/>
                        <a:cs typeface="Times New Roman"/>
                      </a:endParaRPr>
                    </a:p>
                  </a:txBody>
                  <a:tcPr marL="68572" marR="68572" marT="0" marB="0"/>
                </a:tc>
                <a:tc>
                  <a:txBody>
                    <a:bodyPr/>
                    <a:lstStyle/>
                    <a:p>
                      <a:pPr marL="0" marR="0">
                        <a:lnSpc>
                          <a:spcPct val="115000"/>
                        </a:lnSpc>
                        <a:spcBef>
                          <a:spcPts val="0"/>
                        </a:spcBef>
                        <a:spcAft>
                          <a:spcPts val="0"/>
                        </a:spcAft>
                      </a:pPr>
                      <a:r>
                        <a:rPr lang="en-US" sz="2000" dirty="0" smtClean="0">
                          <a:solidFill>
                            <a:srgbClr val="002060"/>
                          </a:solidFill>
                          <a:effectLst/>
                          <a:latin typeface="Calibri" pitchFamily="34" charset="0"/>
                        </a:rPr>
                        <a:t>reserved</a:t>
                      </a:r>
                      <a:endParaRPr lang="en-US" sz="2000" dirty="0">
                        <a:solidFill>
                          <a:srgbClr val="002060"/>
                        </a:solidFill>
                        <a:effectLst/>
                        <a:latin typeface="Calibri" pitchFamily="34" charset="0"/>
                        <a:ea typeface="Times New Roman"/>
                        <a:cs typeface="Times New Roman"/>
                      </a:endParaRPr>
                    </a:p>
                  </a:txBody>
                  <a:tcPr marL="68572" marR="68572" marT="0" marB="0"/>
                </a:tc>
              </a:tr>
            </a:tbl>
          </a:graphicData>
        </a:graphic>
      </p:graphicFrame>
    </p:spTree>
    <p:extLst>
      <p:ext uri="{BB962C8B-B14F-4D97-AF65-F5344CB8AC3E}">
        <p14:creationId xmlns:p14="http://schemas.microsoft.com/office/powerpoint/2010/main" val="2965150217"/>
      </p:ext>
    </p:extLst>
  </p:cSld>
  <p:clrMapOvr>
    <a:masterClrMapping/>
  </p:clrMapOvr>
  <p:transition>
    <p:pull dir="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CMSIS C Support for PCR</a:t>
            </a:r>
            <a:endParaRPr lang="en-US" dirty="0"/>
          </a:p>
        </p:txBody>
      </p:sp>
      <p:sp>
        <p:nvSpPr>
          <p:cNvPr id="3" name="Content Placeholder 2"/>
          <p:cNvSpPr>
            <a:spLocks noGrp="1"/>
          </p:cNvSpPr>
          <p:nvPr>
            <p:ph idx="1"/>
          </p:nvPr>
        </p:nvSpPr>
        <p:spPr/>
        <p:txBody>
          <a:bodyPr/>
          <a:lstStyle/>
          <a:p>
            <a:pPr>
              <a:defRPr/>
            </a:pPr>
            <a:r>
              <a:rPr lang="en-US" dirty="0" smtClean="0"/>
              <a:t>MKL25Z4.h defines </a:t>
            </a:r>
            <a:r>
              <a:rPr lang="en-US" dirty="0" err="1" smtClean="0"/>
              <a:t>PORT_Type</a:t>
            </a:r>
            <a:r>
              <a:rPr lang="en-US" dirty="0" smtClean="0"/>
              <a:t> structure with a PCR field (array of 32 integers)</a:t>
            </a:r>
          </a:p>
          <a:p>
            <a:pPr>
              <a:defRPr/>
            </a:pPr>
            <a:endParaRPr lang="en-US" dirty="0" smtClean="0"/>
          </a:p>
          <a:p>
            <a:pPr marL="0" indent="0">
              <a:buNone/>
              <a:defRPr/>
            </a:pPr>
            <a:r>
              <a:rPr lang="en-US" sz="1600" dirty="0">
                <a:latin typeface="Lucida Console" pitchFamily="49" charset="0"/>
              </a:rPr>
              <a:t>/** PORT - Register Layout </a:t>
            </a:r>
            <a:r>
              <a:rPr lang="en-US" sz="1600" dirty="0" err="1">
                <a:latin typeface="Lucida Console" pitchFamily="49" charset="0"/>
              </a:rPr>
              <a:t>Typedef</a:t>
            </a:r>
            <a:r>
              <a:rPr lang="en-US" sz="1600" dirty="0">
                <a:latin typeface="Lucida Console" pitchFamily="49" charset="0"/>
              </a:rPr>
              <a:t> */</a:t>
            </a:r>
          </a:p>
          <a:p>
            <a:pPr marL="0" indent="0">
              <a:buNone/>
              <a:defRPr/>
            </a:pPr>
            <a:r>
              <a:rPr lang="en-US" sz="1600" dirty="0" err="1">
                <a:latin typeface="Lucida Console" pitchFamily="49" charset="0"/>
              </a:rPr>
              <a:t>typedef</a:t>
            </a:r>
            <a:r>
              <a:rPr lang="en-US" sz="1600" dirty="0">
                <a:latin typeface="Lucida Console" pitchFamily="49" charset="0"/>
              </a:rPr>
              <a:t> </a:t>
            </a:r>
            <a:r>
              <a:rPr lang="en-US" sz="1600" dirty="0" err="1">
                <a:latin typeface="Lucida Console" pitchFamily="49" charset="0"/>
              </a:rPr>
              <a:t>struct</a:t>
            </a:r>
            <a:r>
              <a:rPr lang="en-US" sz="1600" dirty="0">
                <a:latin typeface="Lucida Console" pitchFamily="49" charset="0"/>
              </a:rPr>
              <a:t> {</a:t>
            </a:r>
          </a:p>
          <a:p>
            <a:pPr marL="0" indent="0">
              <a:buNone/>
              <a:defRPr/>
            </a:pPr>
            <a:r>
              <a:rPr lang="en-US" sz="1600" dirty="0">
                <a:latin typeface="Lucida Console" pitchFamily="49" charset="0"/>
              </a:rPr>
              <a:t>  __IO uint32_t PCR[32]; </a:t>
            </a:r>
            <a:r>
              <a:rPr lang="en-US" sz="1600" dirty="0" smtClean="0">
                <a:latin typeface="Lucida Console" pitchFamily="49" charset="0"/>
              </a:rPr>
              <a:t>/** </a:t>
            </a:r>
            <a:r>
              <a:rPr lang="en-US" sz="1600" dirty="0">
                <a:latin typeface="Lucida Console" pitchFamily="49" charset="0"/>
              </a:rPr>
              <a:t>Pin Control Register n, array offset: 0x0, array step: 0x4 */</a:t>
            </a:r>
          </a:p>
          <a:p>
            <a:pPr marL="0" indent="0">
              <a:buNone/>
              <a:defRPr/>
            </a:pPr>
            <a:r>
              <a:rPr lang="en-US" sz="1600" dirty="0">
                <a:latin typeface="Lucida Console" pitchFamily="49" charset="0"/>
              </a:rPr>
              <a:t>  __O  uint32_t GPCLR;	/** Global Pin Control Low Register, offset: 0x80 */</a:t>
            </a:r>
          </a:p>
          <a:p>
            <a:pPr marL="0" indent="0">
              <a:buNone/>
              <a:defRPr/>
            </a:pPr>
            <a:r>
              <a:rPr lang="en-US" sz="1600" dirty="0">
                <a:latin typeface="Lucida Console" pitchFamily="49" charset="0"/>
              </a:rPr>
              <a:t>  __O  uint32_t GPCHR;	/** Global Pin Control High Register, offset: 0x84 */</a:t>
            </a:r>
          </a:p>
          <a:p>
            <a:pPr marL="0" indent="0">
              <a:buNone/>
              <a:defRPr/>
            </a:pPr>
            <a:r>
              <a:rPr lang="en-US" sz="1600" dirty="0">
                <a:latin typeface="Lucida Console" pitchFamily="49" charset="0"/>
              </a:rPr>
              <a:t>       uint8_t RESERVED_0[24];</a:t>
            </a:r>
          </a:p>
          <a:p>
            <a:pPr marL="0" indent="0">
              <a:buNone/>
              <a:defRPr/>
            </a:pPr>
            <a:r>
              <a:rPr lang="en-US" sz="1600" dirty="0">
                <a:latin typeface="Lucida Console" pitchFamily="49" charset="0"/>
              </a:rPr>
              <a:t>  __IO uint32_t ISFR;	</a:t>
            </a:r>
            <a:r>
              <a:rPr lang="en-US" sz="1600" dirty="0" smtClean="0">
                <a:latin typeface="Lucida Console" pitchFamily="49" charset="0"/>
              </a:rPr>
              <a:t>/** </a:t>
            </a:r>
            <a:r>
              <a:rPr lang="en-US" sz="1600" dirty="0">
                <a:latin typeface="Lucida Console" pitchFamily="49" charset="0"/>
              </a:rPr>
              <a:t>Interrupt Status Flag Register, offset: 0xA0 */</a:t>
            </a:r>
          </a:p>
          <a:p>
            <a:pPr marL="0" indent="0">
              <a:buNone/>
              <a:defRPr/>
            </a:pPr>
            <a:r>
              <a:rPr lang="en-US" sz="1600" dirty="0">
                <a:latin typeface="Lucida Console" pitchFamily="49" charset="0"/>
              </a:rPr>
              <a:t>} </a:t>
            </a:r>
            <a:r>
              <a:rPr lang="en-US" sz="1600" dirty="0" err="1">
                <a:latin typeface="Lucida Console" pitchFamily="49" charset="0"/>
              </a:rPr>
              <a:t>PORT_Type</a:t>
            </a:r>
            <a:r>
              <a:rPr lang="en-US" sz="1600" dirty="0">
                <a:latin typeface="Lucida Console" pitchFamily="49" charset="0"/>
              </a:rPr>
              <a:t>;</a:t>
            </a:r>
          </a:p>
        </p:txBody>
      </p:sp>
    </p:spTree>
    <p:extLst>
      <p:ext uri="{BB962C8B-B14F-4D97-AF65-F5344CB8AC3E}">
        <p14:creationId xmlns:p14="http://schemas.microsoft.com/office/powerpoint/2010/main" val="4268929653"/>
      </p:ext>
    </p:extLst>
  </p:cSld>
  <p:clrMapOvr>
    <a:masterClrMapping/>
  </p:clrMapOvr>
  <p:transition>
    <p:pull dir="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CMSIS C Support for PCR</a:t>
            </a:r>
            <a:endParaRPr lang="en-US" dirty="0"/>
          </a:p>
        </p:txBody>
      </p:sp>
      <p:sp>
        <p:nvSpPr>
          <p:cNvPr id="3" name="Content Placeholder 2"/>
          <p:cNvSpPr>
            <a:spLocks noGrp="1"/>
          </p:cNvSpPr>
          <p:nvPr>
            <p:ph idx="1"/>
          </p:nvPr>
        </p:nvSpPr>
        <p:spPr/>
        <p:txBody>
          <a:bodyPr/>
          <a:lstStyle/>
          <a:p>
            <a:pPr>
              <a:defRPr/>
            </a:pPr>
            <a:r>
              <a:rPr lang="en-US" dirty="0" smtClean="0"/>
              <a:t>Header file defines pointers to </a:t>
            </a:r>
            <a:r>
              <a:rPr lang="en-US" dirty="0" err="1" smtClean="0"/>
              <a:t>PORT_Type</a:t>
            </a:r>
            <a:r>
              <a:rPr lang="en-US" dirty="0" smtClean="0"/>
              <a:t> registers</a:t>
            </a:r>
          </a:p>
          <a:p>
            <a:pPr marL="0" indent="0">
              <a:buNone/>
              <a:defRPr/>
            </a:pPr>
            <a:r>
              <a:rPr lang="en-US" sz="1800" dirty="0">
                <a:latin typeface="Lucida Console" pitchFamily="49" charset="0"/>
              </a:rPr>
              <a:t>/* PORT - Peripheral instance base addresses */</a:t>
            </a:r>
          </a:p>
          <a:p>
            <a:pPr marL="0" indent="0">
              <a:buNone/>
              <a:defRPr/>
            </a:pPr>
            <a:r>
              <a:rPr lang="en-US" sz="1800" dirty="0">
                <a:latin typeface="Lucida Console" pitchFamily="49" charset="0"/>
              </a:rPr>
              <a:t>/** Peripheral PORTA base address */</a:t>
            </a:r>
          </a:p>
          <a:p>
            <a:pPr marL="0" indent="0">
              <a:buNone/>
              <a:defRPr/>
            </a:pPr>
            <a:r>
              <a:rPr lang="en-US" sz="1800" dirty="0">
                <a:latin typeface="Lucida Console" pitchFamily="49" charset="0"/>
              </a:rPr>
              <a:t>#define PORTA_BASE 	(0x40049000u)</a:t>
            </a:r>
          </a:p>
          <a:p>
            <a:pPr marL="0" indent="0">
              <a:buNone/>
              <a:defRPr/>
            </a:pPr>
            <a:r>
              <a:rPr lang="en-US" sz="1800" dirty="0">
                <a:latin typeface="Lucida Console" pitchFamily="49" charset="0"/>
              </a:rPr>
              <a:t>/** Peripheral PORTA base pointer */</a:t>
            </a:r>
          </a:p>
          <a:p>
            <a:pPr marL="0" indent="0">
              <a:buNone/>
              <a:defRPr/>
            </a:pPr>
            <a:r>
              <a:rPr lang="en-US" sz="1800" dirty="0">
                <a:latin typeface="Lucida Console" pitchFamily="49" charset="0"/>
              </a:rPr>
              <a:t>#define PORTA 		((</a:t>
            </a:r>
            <a:r>
              <a:rPr lang="en-US" sz="1800" dirty="0" err="1">
                <a:latin typeface="Lucida Console" pitchFamily="49" charset="0"/>
              </a:rPr>
              <a:t>PORT_Type</a:t>
            </a:r>
            <a:r>
              <a:rPr lang="en-US" sz="1800" dirty="0">
                <a:latin typeface="Lucida Console" pitchFamily="49" charset="0"/>
              </a:rPr>
              <a:t> *)PORTA_BASE)</a:t>
            </a:r>
          </a:p>
          <a:p>
            <a:pPr>
              <a:defRPr/>
            </a:pPr>
            <a:endParaRPr lang="en-US" dirty="0" smtClean="0"/>
          </a:p>
          <a:p>
            <a:pPr>
              <a:defRPr/>
            </a:pPr>
            <a:r>
              <a:rPr lang="en-US" dirty="0" smtClean="0"/>
              <a:t>Also defines macros and constants</a:t>
            </a:r>
          </a:p>
          <a:p>
            <a:pPr marL="0" indent="0">
              <a:buNone/>
              <a:defRPr/>
            </a:pPr>
            <a:r>
              <a:rPr lang="en-US" sz="1800" dirty="0">
                <a:latin typeface="Lucida Console" pitchFamily="49" charset="0"/>
              </a:rPr>
              <a:t>#define PORT_PCR_MUX_MASK 	0x700u</a:t>
            </a:r>
          </a:p>
          <a:p>
            <a:pPr marL="0" indent="0">
              <a:buNone/>
              <a:defRPr/>
            </a:pPr>
            <a:r>
              <a:rPr lang="en-US" sz="1800" dirty="0">
                <a:latin typeface="Lucida Console" pitchFamily="49" charset="0"/>
              </a:rPr>
              <a:t>#define PORT_PCR_MUX_SHIFT   	8</a:t>
            </a:r>
          </a:p>
          <a:p>
            <a:pPr marL="0" indent="0">
              <a:buNone/>
              <a:defRPr/>
            </a:pPr>
            <a:r>
              <a:rPr lang="en-US" sz="1800" dirty="0">
                <a:latin typeface="Lucida Console" pitchFamily="49" charset="0"/>
              </a:rPr>
              <a:t>#define PORT_PCR_MUX(x)	 (((uint32_t)(((uint32_t)(x))&lt;&lt;PORT_PCR_MUX_SHIFT)) &amp;PORT_PCR_MUX_MASK)</a:t>
            </a:r>
          </a:p>
          <a:p>
            <a:pPr marL="0" indent="0">
              <a:buNone/>
              <a:defRPr/>
            </a:pPr>
            <a:endParaRPr lang="en-US" sz="1800" dirty="0">
              <a:latin typeface="Lucida Console" pitchFamily="49" charset="0"/>
            </a:endParaRPr>
          </a:p>
          <a:p>
            <a:pPr marL="0" indent="0">
              <a:buNone/>
              <a:defRPr/>
            </a:pPr>
            <a:endParaRPr lang="en-US" sz="1800" dirty="0">
              <a:latin typeface="Lucida Console" pitchFamily="49" charset="0"/>
            </a:endParaRPr>
          </a:p>
          <a:p>
            <a:pPr>
              <a:defRPr/>
            </a:pPr>
            <a:endParaRPr lang="en-US" dirty="0"/>
          </a:p>
        </p:txBody>
      </p:sp>
    </p:spTree>
    <p:extLst>
      <p:ext uri="{BB962C8B-B14F-4D97-AF65-F5344CB8AC3E}">
        <p14:creationId xmlns:p14="http://schemas.microsoft.com/office/powerpoint/2010/main" val="2522032317"/>
      </p:ext>
    </p:extLst>
  </p:cSld>
  <p:clrMapOvr>
    <a:masterClrMapping/>
  </p:clrMapOvr>
  <p:transition>
    <p:pull dir="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Interrupt Initialization</a:t>
            </a:r>
            <a:endParaRPr lang="en-US" dirty="0"/>
          </a:p>
        </p:txBody>
      </p:sp>
      <p:sp>
        <p:nvSpPr>
          <p:cNvPr id="3" name="Content Placeholder 2"/>
          <p:cNvSpPr>
            <a:spLocks noGrp="1"/>
          </p:cNvSpPr>
          <p:nvPr>
            <p:ph idx="1"/>
          </p:nvPr>
        </p:nvSpPr>
        <p:spPr>
          <a:xfrm>
            <a:off x="1757364" y="762000"/>
            <a:ext cx="8910637" cy="5422900"/>
          </a:xfrm>
        </p:spPr>
        <p:txBody>
          <a:bodyPr/>
          <a:lstStyle/>
          <a:p>
            <a:pPr marL="0" indent="0">
              <a:buNone/>
            </a:pPr>
            <a:r>
              <a:rPr lang="en-US" dirty="0">
                <a:latin typeface="Lucida Console" pitchFamily="49" charset="0"/>
              </a:rPr>
              <a:t>void </a:t>
            </a:r>
            <a:r>
              <a:rPr lang="en-US" dirty="0" err="1">
                <a:latin typeface="Lucida Console" pitchFamily="49" charset="0"/>
              </a:rPr>
              <a:t>init_switch</a:t>
            </a:r>
            <a:r>
              <a:rPr lang="en-US" dirty="0">
                <a:latin typeface="Lucida Console" pitchFamily="49" charset="0"/>
              </a:rPr>
              <a:t>(void) {</a:t>
            </a:r>
          </a:p>
          <a:p>
            <a:pPr marL="0" indent="0">
              <a:buNone/>
            </a:pPr>
            <a:r>
              <a:rPr lang="en-US" dirty="0">
                <a:latin typeface="Lucida Console" pitchFamily="49" charset="0"/>
              </a:rPr>
              <a:t>	/* enable clock for port D */</a:t>
            </a:r>
          </a:p>
          <a:p>
            <a:pPr marL="0" indent="0">
              <a:buNone/>
            </a:pPr>
            <a:r>
              <a:rPr lang="en-US" dirty="0" smtClean="0">
                <a:latin typeface="Lucida Console" pitchFamily="49" charset="0"/>
              </a:rPr>
              <a:t>	SIM-</a:t>
            </a:r>
            <a:r>
              <a:rPr lang="en-US" dirty="0">
                <a:latin typeface="Lucida Console" pitchFamily="49" charset="0"/>
              </a:rPr>
              <a:t>&gt;SCGC5 |=  SIM_SCGC5_PORTD_MASK; </a:t>
            </a:r>
            <a:endParaRPr lang="en-US" dirty="0" smtClean="0">
              <a:latin typeface="Lucida Console" pitchFamily="49" charset="0"/>
            </a:endParaRPr>
          </a:p>
          <a:p>
            <a:pPr marL="0" indent="0">
              <a:buNone/>
            </a:pPr>
            <a:r>
              <a:rPr lang="en-US" dirty="0">
                <a:latin typeface="Lucida Console" pitchFamily="49" charset="0"/>
              </a:rPr>
              <a:t>	/* Select GPIO and enable pull-up resistors and </a:t>
            </a:r>
            <a:endParaRPr lang="en-US" dirty="0" smtClean="0">
              <a:latin typeface="Lucida Console" pitchFamily="49" charset="0"/>
            </a:endParaRPr>
          </a:p>
          <a:p>
            <a:pPr marL="0" indent="0">
              <a:buNone/>
            </a:pPr>
            <a:r>
              <a:rPr lang="en-US" dirty="0">
                <a:latin typeface="Lucida Console" pitchFamily="49" charset="0"/>
              </a:rPr>
              <a:t>	</a:t>
            </a:r>
            <a:r>
              <a:rPr lang="en-US" dirty="0" smtClean="0">
                <a:latin typeface="Lucida Console" pitchFamily="49" charset="0"/>
              </a:rPr>
              <a:t>	interrupts on </a:t>
            </a:r>
            <a:r>
              <a:rPr lang="en-US" dirty="0">
                <a:latin typeface="Lucida Console" pitchFamily="49" charset="0"/>
              </a:rPr>
              <a:t>falling edges for </a:t>
            </a:r>
            <a:r>
              <a:rPr lang="en-US" dirty="0" smtClean="0">
                <a:latin typeface="Lucida Console" pitchFamily="49" charset="0"/>
              </a:rPr>
              <a:t>pin 			connected </a:t>
            </a:r>
            <a:r>
              <a:rPr lang="en-US" dirty="0">
                <a:latin typeface="Lucida Console" pitchFamily="49" charset="0"/>
              </a:rPr>
              <a:t>to </a:t>
            </a:r>
            <a:r>
              <a:rPr lang="en-US" dirty="0" smtClean="0">
                <a:latin typeface="Lucida Console" pitchFamily="49" charset="0"/>
              </a:rPr>
              <a:t>switch </a:t>
            </a:r>
            <a:r>
              <a:rPr lang="en-US" dirty="0">
                <a:latin typeface="Lucida Console" pitchFamily="49" charset="0"/>
              </a:rPr>
              <a:t>*/</a:t>
            </a:r>
          </a:p>
          <a:p>
            <a:pPr marL="0" indent="0">
              <a:buNone/>
            </a:pPr>
            <a:r>
              <a:rPr lang="en-US" dirty="0">
                <a:latin typeface="Lucida Console" pitchFamily="49" charset="0"/>
              </a:rPr>
              <a:t>	PORTD-&gt;PCR[SW_POS] </a:t>
            </a:r>
            <a:r>
              <a:rPr lang="en-US" dirty="0" smtClean="0">
                <a:latin typeface="Lucida Console" pitchFamily="49" charset="0"/>
              </a:rPr>
              <a:t>= </a:t>
            </a:r>
            <a:r>
              <a:rPr lang="en-US" dirty="0">
                <a:latin typeface="Lucida Console" pitchFamily="49" charset="0"/>
              </a:rPr>
              <a:t>PORT_PCR_MUX(1) | </a:t>
            </a:r>
            <a:endParaRPr lang="en-US" dirty="0" smtClean="0">
              <a:latin typeface="Lucida Console" pitchFamily="49" charset="0"/>
            </a:endParaRPr>
          </a:p>
          <a:p>
            <a:pPr marL="0" indent="0">
              <a:buNone/>
            </a:pPr>
            <a:r>
              <a:rPr lang="en-US" dirty="0">
                <a:latin typeface="Lucida Console" pitchFamily="49" charset="0"/>
              </a:rPr>
              <a:t>	</a:t>
            </a:r>
            <a:r>
              <a:rPr lang="en-US" dirty="0" smtClean="0">
                <a:latin typeface="Lucida Console" pitchFamily="49" charset="0"/>
              </a:rPr>
              <a:t>	PORT_PCR_PS_MASK </a:t>
            </a:r>
            <a:r>
              <a:rPr lang="en-US" dirty="0">
                <a:latin typeface="Lucida Console" pitchFamily="49" charset="0"/>
              </a:rPr>
              <a:t>| PORT_PCR_PE_MASK | </a:t>
            </a:r>
            <a:r>
              <a:rPr lang="en-US" dirty="0" smtClean="0">
                <a:latin typeface="Lucida Console" pitchFamily="49" charset="0"/>
              </a:rPr>
              <a:t>			PORT_PCR_IRQC(0x0a</a:t>
            </a:r>
            <a:r>
              <a:rPr lang="en-US" dirty="0">
                <a:latin typeface="Lucida Console" pitchFamily="49" charset="0"/>
              </a:rPr>
              <a:t>);</a:t>
            </a:r>
          </a:p>
          <a:p>
            <a:pPr marL="0" indent="0">
              <a:buNone/>
            </a:pPr>
            <a:r>
              <a:rPr lang="en-US" dirty="0">
                <a:latin typeface="Lucida Console" pitchFamily="49" charset="0"/>
              </a:rPr>
              <a:t>		/* Set port D switch bit to inputs */</a:t>
            </a:r>
          </a:p>
          <a:p>
            <a:pPr marL="0" indent="0">
              <a:buNone/>
            </a:pPr>
            <a:r>
              <a:rPr lang="en-US" dirty="0">
                <a:latin typeface="Lucida Console" pitchFamily="49" charset="0"/>
              </a:rPr>
              <a:t>	PTD-&gt;PDDR &amp;= ~MASK(SW_POS);</a:t>
            </a:r>
          </a:p>
          <a:p>
            <a:pPr marL="0" indent="0">
              <a:buNone/>
            </a:pPr>
            <a:r>
              <a:rPr lang="en-US" dirty="0">
                <a:latin typeface="Lucida Console" pitchFamily="49" charset="0"/>
              </a:rPr>
              <a:t>	/* Enable Interrupts */</a:t>
            </a:r>
          </a:p>
          <a:p>
            <a:pPr marL="0" indent="0">
              <a:buNone/>
            </a:pPr>
            <a:r>
              <a:rPr lang="en-US" dirty="0">
                <a:latin typeface="Lucida Console" pitchFamily="49" charset="0"/>
              </a:rPr>
              <a:t>	</a:t>
            </a:r>
            <a:r>
              <a:rPr lang="en-US" dirty="0" err="1">
                <a:latin typeface="Lucida Console" pitchFamily="49" charset="0"/>
              </a:rPr>
              <a:t>NVIC_SetPriority</a:t>
            </a:r>
            <a:r>
              <a:rPr lang="en-US" dirty="0">
                <a:latin typeface="Lucida Console" pitchFamily="49" charset="0"/>
              </a:rPr>
              <a:t>(</a:t>
            </a:r>
            <a:r>
              <a:rPr lang="en-US" dirty="0" err="1">
                <a:latin typeface="Lucida Console" pitchFamily="49" charset="0"/>
              </a:rPr>
              <a:t>PORTD_IRQn</a:t>
            </a:r>
            <a:r>
              <a:rPr lang="en-US" dirty="0">
                <a:latin typeface="Lucida Console" pitchFamily="49" charset="0"/>
              </a:rPr>
              <a:t>, </a:t>
            </a:r>
            <a:r>
              <a:rPr lang="en-US" dirty="0">
                <a:latin typeface="Lucida Console" pitchFamily="49" charset="0"/>
              </a:rPr>
              <a:t>2</a:t>
            </a:r>
            <a:r>
              <a:rPr lang="en-US" dirty="0" smtClean="0">
                <a:latin typeface="Lucida Console" pitchFamily="49" charset="0"/>
              </a:rPr>
              <a:t>);</a:t>
            </a:r>
            <a:endParaRPr lang="en-US" dirty="0">
              <a:latin typeface="Lucida Console" pitchFamily="49" charset="0"/>
            </a:endParaRPr>
          </a:p>
          <a:p>
            <a:pPr marL="0" indent="0">
              <a:buNone/>
            </a:pPr>
            <a:r>
              <a:rPr lang="en-US" dirty="0">
                <a:latin typeface="Lucida Console" pitchFamily="49" charset="0"/>
              </a:rPr>
              <a:t>	</a:t>
            </a:r>
            <a:r>
              <a:rPr lang="en-US" dirty="0" err="1">
                <a:latin typeface="Lucida Console" pitchFamily="49" charset="0"/>
              </a:rPr>
              <a:t>NVIC_ClearPendingIRQ</a:t>
            </a:r>
            <a:r>
              <a:rPr lang="en-US" dirty="0">
                <a:latin typeface="Lucida Console" pitchFamily="49" charset="0"/>
              </a:rPr>
              <a:t>(</a:t>
            </a:r>
            <a:r>
              <a:rPr lang="en-US" dirty="0" err="1">
                <a:latin typeface="Lucida Console" pitchFamily="49" charset="0"/>
              </a:rPr>
              <a:t>PORTD_IRQn</a:t>
            </a:r>
            <a:r>
              <a:rPr lang="en-US" dirty="0">
                <a:latin typeface="Lucida Console" pitchFamily="49" charset="0"/>
              </a:rPr>
              <a:t>); </a:t>
            </a:r>
          </a:p>
          <a:p>
            <a:pPr marL="0" indent="0">
              <a:buNone/>
            </a:pPr>
            <a:r>
              <a:rPr lang="en-US" dirty="0">
                <a:latin typeface="Lucida Console" pitchFamily="49" charset="0"/>
              </a:rPr>
              <a:t>	</a:t>
            </a:r>
            <a:r>
              <a:rPr lang="en-US" dirty="0" err="1">
                <a:latin typeface="Lucida Console" pitchFamily="49" charset="0"/>
              </a:rPr>
              <a:t>NVIC_EnableIRQ</a:t>
            </a:r>
            <a:r>
              <a:rPr lang="en-US" dirty="0">
                <a:latin typeface="Lucida Console" pitchFamily="49" charset="0"/>
              </a:rPr>
              <a:t>(</a:t>
            </a:r>
            <a:r>
              <a:rPr lang="en-US" dirty="0" err="1">
                <a:latin typeface="Lucida Console" pitchFamily="49" charset="0"/>
              </a:rPr>
              <a:t>PORTD_IRQn</a:t>
            </a:r>
            <a:r>
              <a:rPr lang="en-US" dirty="0">
                <a:latin typeface="Lucida Console" pitchFamily="49" charset="0"/>
              </a:rPr>
              <a:t>);</a:t>
            </a:r>
          </a:p>
          <a:p>
            <a:pPr marL="0" indent="0">
              <a:buNone/>
            </a:pPr>
            <a:r>
              <a:rPr lang="en-US" dirty="0" smtClean="0">
                <a:latin typeface="Lucida Console" pitchFamily="49" charset="0"/>
              </a:rPr>
              <a:t>}</a:t>
            </a:r>
            <a:endParaRPr lang="en-US" dirty="0"/>
          </a:p>
        </p:txBody>
      </p:sp>
    </p:spTree>
    <p:extLst>
      <p:ext uri="{BB962C8B-B14F-4D97-AF65-F5344CB8AC3E}">
        <p14:creationId xmlns:p14="http://schemas.microsoft.com/office/powerpoint/2010/main" val="1605167416"/>
      </p:ext>
    </p:extLst>
  </p:cSld>
  <p:clrMapOvr>
    <a:masterClrMapping/>
  </p:clrMapOvr>
  <p:transition>
    <p:pull dir="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Function</a:t>
            </a:r>
            <a:endParaRPr lang="en-US" dirty="0"/>
          </a:p>
        </p:txBody>
      </p:sp>
      <p:sp>
        <p:nvSpPr>
          <p:cNvPr id="5" name="Content Placeholder 4"/>
          <p:cNvSpPr>
            <a:spLocks noGrp="1"/>
          </p:cNvSpPr>
          <p:nvPr>
            <p:ph idx="1"/>
          </p:nvPr>
        </p:nvSpPr>
        <p:spPr/>
        <p:txBody>
          <a:bodyPr/>
          <a:lstStyle/>
          <a:p>
            <a:pPr marL="0" indent="0">
              <a:buNone/>
            </a:pPr>
            <a:r>
              <a:rPr lang="en-US" sz="2000" dirty="0" err="1">
                <a:latin typeface="Lucida Console" pitchFamily="49" charset="0"/>
              </a:rPr>
              <a:t>int</a:t>
            </a:r>
            <a:r>
              <a:rPr lang="en-US" sz="2000" dirty="0">
                <a:latin typeface="Lucida Console" pitchFamily="49" charset="0"/>
              </a:rPr>
              <a:t> main (void) {</a:t>
            </a:r>
          </a:p>
          <a:p>
            <a:pPr marL="0" indent="0">
              <a:buNone/>
            </a:pPr>
            <a:r>
              <a:rPr lang="en-US" sz="2000" dirty="0">
                <a:latin typeface="Lucida Console" pitchFamily="49" charset="0"/>
              </a:rPr>
              <a:t>	</a:t>
            </a:r>
          </a:p>
          <a:p>
            <a:pPr marL="0" indent="0">
              <a:buNone/>
            </a:pPr>
            <a:r>
              <a:rPr lang="en-US" sz="2000" dirty="0">
                <a:latin typeface="Lucida Console" pitchFamily="49" charset="0"/>
              </a:rPr>
              <a:t>	</a:t>
            </a:r>
            <a:r>
              <a:rPr lang="en-US" sz="2000" dirty="0" err="1">
                <a:latin typeface="Lucida Console" pitchFamily="49" charset="0"/>
              </a:rPr>
              <a:t>init_switch</a:t>
            </a:r>
            <a:r>
              <a:rPr lang="en-US" sz="2000" dirty="0">
                <a:latin typeface="Lucida Console" pitchFamily="49" charset="0"/>
              </a:rPr>
              <a:t>();</a:t>
            </a:r>
          </a:p>
          <a:p>
            <a:pPr marL="0" indent="0">
              <a:buNone/>
            </a:pPr>
            <a:r>
              <a:rPr lang="en-US" sz="2000" dirty="0">
                <a:latin typeface="Lucida Console" pitchFamily="49" charset="0"/>
              </a:rPr>
              <a:t>	</a:t>
            </a:r>
            <a:r>
              <a:rPr lang="en-US" sz="2000" dirty="0" err="1">
                <a:latin typeface="Lucida Console" pitchFamily="49" charset="0"/>
              </a:rPr>
              <a:t>init_RGB_LEDs</a:t>
            </a:r>
            <a:r>
              <a:rPr lang="en-US" sz="2000" dirty="0">
                <a:latin typeface="Lucida Console" pitchFamily="49" charset="0"/>
              </a:rPr>
              <a:t>();</a:t>
            </a:r>
          </a:p>
          <a:p>
            <a:pPr marL="0" indent="0">
              <a:buNone/>
            </a:pPr>
            <a:r>
              <a:rPr lang="en-US" sz="2000" dirty="0">
                <a:latin typeface="Lucida Console" pitchFamily="49" charset="0"/>
              </a:rPr>
              <a:t>	</a:t>
            </a:r>
            <a:r>
              <a:rPr lang="en-US" sz="2000" dirty="0" err="1">
                <a:latin typeface="Lucida Console" pitchFamily="49" charset="0"/>
              </a:rPr>
              <a:t>init_debug_signals</a:t>
            </a:r>
            <a:r>
              <a:rPr lang="en-US" sz="2000" dirty="0">
                <a:latin typeface="Lucida Console" pitchFamily="49" charset="0"/>
              </a:rPr>
              <a:t>();</a:t>
            </a:r>
          </a:p>
          <a:p>
            <a:pPr marL="0" indent="0">
              <a:buNone/>
            </a:pPr>
            <a:r>
              <a:rPr lang="en-US" sz="2000" dirty="0">
                <a:latin typeface="Lucida Console" pitchFamily="49" charset="0"/>
              </a:rPr>
              <a:t>	__</a:t>
            </a:r>
            <a:r>
              <a:rPr lang="en-US" sz="2000" dirty="0" err="1">
                <a:latin typeface="Lucida Console" pitchFamily="49" charset="0"/>
              </a:rPr>
              <a:t>enable_irq</a:t>
            </a:r>
            <a:r>
              <a:rPr lang="en-US" sz="2000" dirty="0">
                <a:latin typeface="Lucida Console" pitchFamily="49" charset="0"/>
              </a:rPr>
              <a:t>();</a:t>
            </a:r>
          </a:p>
          <a:p>
            <a:pPr marL="0" indent="0">
              <a:buNone/>
            </a:pPr>
            <a:r>
              <a:rPr lang="en-US" sz="2000" dirty="0">
                <a:latin typeface="Lucida Console" pitchFamily="49" charset="0"/>
              </a:rPr>
              <a:t>	</a:t>
            </a:r>
          </a:p>
          <a:p>
            <a:pPr marL="0" indent="0">
              <a:buNone/>
            </a:pPr>
            <a:r>
              <a:rPr lang="en-US" sz="2000" dirty="0">
                <a:latin typeface="Lucida Console" pitchFamily="49" charset="0"/>
              </a:rPr>
              <a:t>	while (1) {</a:t>
            </a:r>
          </a:p>
          <a:p>
            <a:pPr marL="0" indent="0">
              <a:buNone/>
            </a:pPr>
            <a:r>
              <a:rPr lang="en-US" sz="2000" dirty="0">
                <a:latin typeface="Lucida Console" pitchFamily="49" charset="0"/>
              </a:rPr>
              <a:t>		DEBUG_PORT-&gt;PTOR = MASK(DBG_MAIN_POS);</a:t>
            </a:r>
          </a:p>
          <a:p>
            <a:pPr marL="0" indent="0">
              <a:buNone/>
            </a:pPr>
            <a:r>
              <a:rPr lang="en-US" sz="2000" dirty="0">
                <a:latin typeface="Lucida Console" pitchFamily="49" charset="0"/>
              </a:rPr>
              <a:t>		</a:t>
            </a:r>
            <a:r>
              <a:rPr lang="en-US" sz="2000" dirty="0" err="1">
                <a:latin typeface="Lucida Console" pitchFamily="49" charset="0"/>
              </a:rPr>
              <a:t>control_RGB_LEDs</a:t>
            </a:r>
            <a:r>
              <a:rPr lang="en-US" sz="2000" dirty="0">
                <a:latin typeface="Lucida Console" pitchFamily="49" charset="0"/>
              </a:rPr>
              <a:t>(count&amp;1, count&amp;2, count&amp;4);</a:t>
            </a:r>
          </a:p>
          <a:p>
            <a:pPr marL="0" indent="0">
              <a:buNone/>
            </a:pPr>
            <a:r>
              <a:rPr lang="en-US" sz="2000" dirty="0">
                <a:latin typeface="Lucida Console" pitchFamily="49" charset="0"/>
              </a:rPr>
              <a:t>		__</a:t>
            </a:r>
            <a:r>
              <a:rPr lang="en-US" sz="2000" dirty="0" err="1">
                <a:latin typeface="Lucida Console" pitchFamily="49" charset="0"/>
              </a:rPr>
              <a:t>wfi</a:t>
            </a:r>
            <a:r>
              <a:rPr lang="en-US" sz="2000" dirty="0">
                <a:latin typeface="Lucida Console" pitchFamily="49" charset="0"/>
              </a:rPr>
              <a:t>(); // sleep now, wait for interrupt</a:t>
            </a:r>
          </a:p>
          <a:p>
            <a:pPr marL="0" indent="0">
              <a:buNone/>
            </a:pPr>
            <a:r>
              <a:rPr lang="en-US" sz="2000" dirty="0">
                <a:latin typeface="Lucida Console" pitchFamily="49" charset="0"/>
              </a:rPr>
              <a:t>	}</a:t>
            </a:r>
          </a:p>
          <a:p>
            <a:pPr marL="0" indent="0">
              <a:buNone/>
            </a:pPr>
            <a:r>
              <a:rPr lang="en-US" sz="2000" dirty="0">
                <a:latin typeface="Lucida Console" pitchFamily="49" charset="0"/>
              </a:rPr>
              <a:t>}</a:t>
            </a:r>
          </a:p>
          <a:p>
            <a:pPr marL="0" indent="0">
              <a:buNone/>
            </a:pPr>
            <a:endParaRPr lang="en-US" sz="2000" dirty="0">
              <a:latin typeface="Lucida Console" pitchFamily="49" charset="0"/>
            </a:endParaRPr>
          </a:p>
        </p:txBody>
      </p:sp>
    </p:spTree>
    <p:extLst>
      <p:ext uri="{BB962C8B-B14F-4D97-AF65-F5344CB8AC3E}">
        <p14:creationId xmlns:p14="http://schemas.microsoft.com/office/powerpoint/2010/main" val="810846342"/>
      </p:ext>
    </p:extLst>
  </p:cSld>
  <p:clrMapOvr>
    <a:masterClrMapping/>
  </p:clrMapOvr>
  <p:transition>
    <p:pull dir="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custDataLst>
              <p:tags r:id="rId1"/>
            </p:custDataLst>
          </p:nvPr>
        </p:nvSpPr>
        <p:spPr/>
        <p:txBody>
          <a:bodyPr/>
          <a:lstStyle/>
          <a:p>
            <a:pPr>
              <a:defRPr/>
            </a:pPr>
            <a:r>
              <a:rPr lang="en-US" dirty="0" smtClean="0"/>
              <a:t>Write Interrupt Service Routine</a:t>
            </a:r>
          </a:p>
        </p:txBody>
      </p:sp>
      <p:sp>
        <p:nvSpPr>
          <p:cNvPr id="21508" name="Rectangle 3"/>
          <p:cNvSpPr>
            <a:spLocks noGrp="1" noChangeArrowheads="1"/>
          </p:cNvSpPr>
          <p:nvPr>
            <p:ph sz="half" idx="1"/>
            <p:custDataLst>
              <p:tags r:id="rId2"/>
            </p:custDataLst>
          </p:nvPr>
        </p:nvSpPr>
        <p:spPr>
          <a:xfrm>
            <a:off x="1803400" y="838200"/>
            <a:ext cx="8686800" cy="4724400"/>
          </a:xfrm>
        </p:spPr>
        <p:txBody>
          <a:bodyPr/>
          <a:lstStyle/>
          <a:p>
            <a:pPr>
              <a:spcBef>
                <a:spcPct val="0"/>
              </a:spcBef>
              <a:spcAft>
                <a:spcPts val="600"/>
              </a:spcAft>
            </a:pPr>
            <a:r>
              <a:rPr lang="en-US" sz="2000" dirty="0"/>
              <a:t>No arguments or return values – void is only valid type</a:t>
            </a:r>
          </a:p>
          <a:p>
            <a:pPr>
              <a:spcBef>
                <a:spcPct val="0"/>
              </a:spcBef>
              <a:spcAft>
                <a:spcPts val="600"/>
              </a:spcAft>
            </a:pPr>
            <a:r>
              <a:rPr lang="en-US" sz="2000" dirty="0"/>
              <a:t>Keep it short and simple </a:t>
            </a:r>
          </a:p>
          <a:p>
            <a:pPr lvl="1">
              <a:spcBef>
                <a:spcPct val="0"/>
              </a:spcBef>
              <a:spcAft>
                <a:spcPts val="600"/>
              </a:spcAft>
            </a:pPr>
            <a:r>
              <a:rPr lang="en-US" sz="1600" dirty="0"/>
              <a:t>Much easier to debug </a:t>
            </a:r>
          </a:p>
          <a:p>
            <a:pPr lvl="1">
              <a:spcBef>
                <a:spcPct val="0"/>
              </a:spcBef>
              <a:spcAft>
                <a:spcPts val="600"/>
              </a:spcAft>
            </a:pPr>
            <a:r>
              <a:rPr lang="en-US" sz="1600" dirty="0"/>
              <a:t>Improves system response time</a:t>
            </a:r>
          </a:p>
          <a:p>
            <a:pPr>
              <a:spcBef>
                <a:spcPct val="0"/>
              </a:spcBef>
              <a:spcAft>
                <a:spcPts val="600"/>
              </a:spcAft>
            </a:pPr>
            <a:r>
              <a:rPr lang="en-US" sz="2000" dirty="0"/>
              <a:t>Name the ISR according to CMSIS-CORE system exception names</a:t>
            </a:r>
          </a:p>
          <a:p>
            <a:pPr lvl="1">
              <a:spcBef>
                <a:spcPct val="0"/>
              </a:spcBef>
              <a:spcAft>
                <a:spcPts val="600"/>
              </a:spcAft>
            </a:pPr>
            <a:r>
              <a:rPr lang="en-US" sz="1600" dirty="0" err="1"/>
              <a:t>PORTD_IRQHandler</a:t>
            </a:r>
            <a:r>
              <a:rPr lang="en-US" sz="1600" dirty="0"/>
              <a:t>, </a:t>
            </a:r>
            <a:r>
              <a:rPr lang="en-US" sz="1600" dirty="0" err="1"/>
              <a:t>RTC_IRQHandler</a:t>
            </a:r>
            <a:r>
              <a:rPr lang="en-US" sz="1600" dirty="0"/>
              <a:t>, etc.</a:t>
            </a:r>
          </a:p>
          <a:p>
            <a:pPr lvl="1">
              <a:spcBef>
                <a:spcPct val="0"/>
              </a:spcBef>
              <a:spcAft>
                <a:spcPts val="600"/>
              </a:spcAft>
            </a:pPr>
            <a:r>
              <a:rPr lang="en-US" sz="1600" dirty="0"/>
              <a:t>The linker will load the vector table with this handler rather than the default handler </a:t>
            </a:r>
          </a:p>
          <a:p>
            <a:pPr>
              <a:spcBef>
                <a:spcPct val="0"/>
              </a:spcBef>
              <a:spcAft>
                <a:spcPts val="600"/>
              </a:spcAft>
            </a:pPr>
            <a:r>
              <a:rPr lang="en-US" sz="2000" dirty="0" smtClean="0"/>
              <a:t>Read </a:t>
            </a:r>
            <a:r>
              <a:rPr lang="en-US" sz="2000" dirty="0"/>
              <a:t>interrupt status flag register to determine source of interrupt</a:t>
            </a:r>
          </a:p>
          <a:p>
            <a:pPr>
              <a:spcBef>
                <a:spcPct val="0"/>
              </a:spcBef>
              <a:spcAft>
                <a:spcPts val="600"/>
              </a:spcAft>
            </a:pPr>
            <a:r>
              <a:rPr lang="en-US" sz="2000" dirty="0"/>
              <a:t>Clear interrupt status flag register by writing to PORTD-&gt;ISFR</a:t>
            </a:r>
          </a:p>
          <a:p>
            <a:pPr lvl="1">
              <a:spcBef>
                <a:spcPct val="0"/>
              </a:spcBef>
              <a:spcAft>
                <a:spcPts val="600"/>
              </a:spcAft>
            </a:pPr>
            <a:endParaRPr lang="en-US" sz="1800" dirty="0"/>
          </a:p>
        </p:txBody>
      </p:sp>
    </p:spTree>
    <p:extLst>
      <p:ext uri="{BB962C8B-B14F-4D97-AF65-F5344CB8AC3E}">
        <p14:creationId xmlns:p14="http://schemas.microsoft.com/office/powerpoint/2010/main" val="1835274934"/>
      </p:ext>
    </p:extLst>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ISR</a:t>
            </a:r>
            <a:endParaRPr lang="en-US" dirty="0"/>
          </a:p>
        </p:txBody>
      </p:sp>
      <p:sp>
        <p:nvSpPr>
          <p:cNvPr id="3" name="Content Placeholder 2"/>
          <p:cNvSpPr>
            <a:spLocks noGrp="1"/>
          </p:cNvSpPr>
          <p:nvPr>
            <p:ph idx="1"/>
          </p:nvPr>
        </p:nvSpPr>
        <p:spPr/>
        <p:txBody>
          <a:bodyPr/>
          <a:lstStyle/>
          <a:p>
            <a:pPr marL="0" indent="0">
              <a:buNone/>
            </a:pPr>
            <a:r>
              <a:rPr lang="en-US" sz="2000" dirty="0">
                <a:latin typeface="Lucida Console" pitchFamily="49" charset="0"/>
              </a:rPr>
              <a:t>void </a:t>
            </a:r>
            <a:r>
              <a:rPr lang="en-US" sz="2000" dirty="0" err="1">
                <a:latin typeface="Lucida Console" pitchFamily="49" charset="0"/>
              </a:rPr>
              <a:t>PORTD_IRQHandler</a:t>
            </a:r>
            <a:r>
              <a:rPr lang="en-US" sz="2000" dirty="0">
                <a:latin typeface="Lucida Console" pitchFamily="49" charset="0"/>
              </a:rPr>
              <a:t>(void) {  </a:t>
            </a:r>
          </a:p>
          <a:p>
            <a:pPr marL="0" indent="0">
              <a:buNone/>
            </a:pPr>
            <a:r>
              <a:rPr lang="en-US" sz="2000" dirty="0">
                <a:latin typeface="Lucida Console" pitchFamily="49" charset="0"/>
              </a:rPr>
              <a:t>	DEBUG_PORT-&gt;PSOR = MASK(DBG_ISR_POS);</a:t>
            </a:r>
          </a:p>
          <a:p>
            <a:pPr marL="0" indent="0">
              <a:buNone/>
            </a:pPr>
            <a:endParaRPr lang="en-US" sz="2000" dirty="0">
              <a:latin typeface="Lucida Console" pitchFamily="49" charset="0"/>
            </a:endParaRPr>
          </a:p>
          <a:p>
            <a:pPr marL="0" indent="0">
              <a:buNone/>
            </a:pPr>
            <a:r>
              <a:rPr lang="en-US" sz="2000" dirty="0">
                <a:latin typeface="Lucida Console" pitchFamily="49" charset="0"/>
              </a:rPr>
              <a:t>	if ((PORTD-&gt;ISFR &amp; MASK(SW_POS))) {</a:t>
            </a:r>
          </a:p>
          <a:p>
            <a:pPr marL="0" indent="0">
              <a:buNone/>
            </a:pPr>
            <a:r>
              <a:rPr lang="en-US" sz="2000" dirty="0">
                <a:latin typeface="Lucida Console" pitchFamily="49" charset="0"/>
              </a:rPr>
              <a:t>		count++;</a:t>
            </a:r>
          </a:p>
          <a:p>
            <a:pPr marL="0" indent="0">
              <a:buNone/>
            </a:pPr>
            <a:r>
              <a:rPr lang="en-US" sz="2000" dirty="0">
                <a:latin typeface="Lucida Console" pitchFamily="49" charset="0"/>
              </a:rPr>
              <a:t>	}</a:t>
            </a:r>
          </a:p>
          <a:p>
            <a:pPr marL="0" indent="0">
              <a:buNone/>
            </a:pPr>
            <a:r>
              <a:rPr lang="en-US" sz="2000" dirty="0">
                <a:latin typeface="Lucida Console" pitchFamily="49" charset="0"/>
              </a:rPr>
              <a:t>	// clear status flags </a:t>
            </a:r>
          </a:p>
          <a:p>
            <a:pPr marL="0" indent="0">
              <a:buNone/>
            </a:pPr>
            <a:r>
              <a:rPr lang="en-US" sz="2000" dirty="0">
                <a:latin typeface="Lucida Console" pitchFamily="49" charset="0"/>
              </a:rPr>
              <a:t>	PORTD-&gt;ISFR = 0xffffffff;</a:t>
            </a:r>
          </a:p>
          <a:p>
            <a:pPr marL="0" indent="0">
              <a:buNone/>
            </a:pPr>
            <a:r>
              <a:rPr lang="en-US" sz="2000" dirty="0">
                <a:latin typeface="Lucida Console" pitchFamily="49" charset="0"/>
              </a:rPr>
              <a:t>	DEBUG_PORT-&gt;PCOR = MASK(DBG_ISR_POS);</a:t>
            </a:r>
          </a:p>
          <a:p>
            <a:pPr marL="0" indent="0">
              <a:buNone/>
            </a:pPr>
            <a:r>
              <a:rPr lang="en-US" sz="2000" dirty="0">
                <a:latin typeface="Lucida Console" pitchFamily="49" charset="0"/>
              </a:rPr>
              <a:t>}</a:t>
            </a:r>
          </a:p>
        </p:txBody>
      </p:sp>
    </p:spTree>
    <p:extLst>
      <p:ext uri="{BB962C8B-B14F-4D97-AF65-F5344CB8AC3E}">
        <p14:creationId xmlns:p14="http://schemas.microsoft.com/office/powerpoint/2010/main" val="435964735"/>
      </p:ext>
    </p:extLst>
  </p:cSld>
  <p:clrMapOvr>
    <a:masterClrMapping/>
  </p:clrMapOvr>
  <p:transition>
    <p:pull dir="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Basic Operation</a:t>
            </a:r>
            <a:endParaRPr lang="en-US" dirty="0"/>
          </a:p>
        </p:txBody>
      </p:sp>
      <p:sp>
        <p:nvSpPr>
          <p:cNvPr id="3" name="Content Placeholder 2"/>
          <p:cNvSpPr>
            <a:spLocks noGrp="1"/>
          </p:cNvSpPr>
          <p:nvPr>
            <p:ph idx="1"/>
          </p:nvPr>
        </p:nvSpPr>
        <p:spPr/>
        <p:txBody>
          <a:bodyPr/>
          <a:lstStyle/>
          <a:p>
            <a:r>
              <a:rPr lang="en-US" sz="2000" dirty="0"/>
              <a:t>Build program</a:t>
            </a:r>
          </a:p>
          <a:p>
            <a:endParaRPr lang="en-US" sz="2000" dirty="0"/>
          </a:p>
          <a:p>
            <a:r>
              <a:rPr lang="en-US" sz="2000" dirty="0"/>
              <a:t>Load onto development board</a:t>
            </a:r>
          </a:p>
          <a:p>
            <a:endParaRPr lang="en-US" sz="2000" dirty="0"/>
          </a:p>
          <a:p>
            <a:r>
              <a:rPr lang="en-US" sz="2000" dirty="0"/>
              <a:t>Start debugger</a:t>
            </a:r>
          </a:p>
          <a:p>
            <a:endParaRPr lang="en-US" sz="2000" dirty="0"/>
          </a:p>
          <a:p>
            <a:r>
              <a:rPr lang="en-US" sz="2000" dirty="0"/>
              <a:t>Run</a:t>
            </a:r>
          </a:p>
          <a:p>
            <a:endParaRPr lang="en-US" sz="2000" dirty="0"/>
          </a:p>
          <a:p>
            <a:r>
              <a:rPr lang="en-US" sz="2000" dirty="0"/>
              <a:t>Press switch, verify LED changes color</a:t>
            </a:r>
          </a:p>
          <a:p>
            <a:endParaRPr lang="en-US" sz="2000" dirty="0"/>
          </a:p>
        </p:txBody>
      </p:sp>
    </p:spTree>
    <p:extLst>
      <p:ext uri="{BB962C8B-B14F-4D97-AF65-F5344CB8AC3E}">
        <p14:creationId xmlns:p14="http://schemas.microsoft.com/office/powerpoint/2010/main" val="3718343316"/>
      </p:ext>
    </p:extLst>
  </p:cSld>
  <p:clrMapOvr>
    <a:masterClrMapping/>
  </p:clrMapOvr>
  <p:transition>
    <p:pull dir="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Saved State in ISR</a:t>
            </a:r>
            <a:endParaRPr lang="en-US" dirty="0"/>
          </a:p>
        </p:txBody>
      </p:sp>
      <p:sp>
        <p:nvSpPr>
          <p:cNvPr id="3" name="Content Placeholder 2"/>
          <p:cNvSpPr>
            <a:spLocks noGrp="1"/>
          </p:cNvSpPr>
          <p:nvPr>
            <p:ph idx="1"/>
          </p:nvPr>
        </p:nvSpPr>
        <p:spPr/>
        <p:txBody>
          <a:bodyPr/>
          <a:lstStyle/>
          <a:p>
            <a:r>
              <a:rPr lang="en-US" sz="2000" dirty="0"/>
              <a:t>Set breakpoint in ISR</a:t>
            </a:r>
          </a:p>
          <a:p>
            <a:endParaRPr lang="en-US" sz="2000" dirty="0"/>
          </a:p>
          <a:p>
            <a:r>
              <a:rPr lang="en-US" sz="2000" dirty="0"/>
              <a:t>Run program</a:t>
            </a:r>
          </a:p>
          <a:p>
            <a:endParaRPr lang="en-US" sz="2000" dirty="0"/>
          </a:p>
          <a:p>
            <a:r>
              <a:rPr lang="en-US" sz="2000" dirty="0"/>
              <a:t>Press switch, verify debugger stops at breakpoint</a:t>
            </a:r>
          </a:p>
          <a:p>
            <a:endParaRPr lang="en-US" sz="2000" dirty="0"/>
          </a:p>
          <a:p>
            <a:r>
              <a:rPr lang="en-US" sz="2000" dirty="0"/>
              <a:t>Examine stack and registers</a:t>
            </a:r>
          </a:p>
          <a:p>
            <a:endParaRPr lang="en-US" sz="2000" dirty="0"/>
          </a:p>
        </p:txBody>
      </p:sp>
    </p:spTree>
    <p:extLst>
      <p:ext uri="{BB962C8B-B14F-4D97-AF65-F5344CB8AC3E}">
        <p14:creationId xmlns:p14="http://schemas.microsoft.com/office/powerpoint/2010/main" val="421151992"/>
      </p:ext>
    </p:extLst>
  </p:cSld>
  <p:clrMapOvr>
    <a:masterClrMapping/>
  </p:clrMapOvr>
  <p:transition>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pPr>
              <a:defRPr/>
            </a:pPr>
            <a:r>
              <a:rPr lang="en-US" sz="3200" dirty="0"/>
              <a:t>Interrupt or Exception Processing Sequence</a:t>
            </a:r>
          </a:p>
        </p:txBody>
      </p:sp>
      <p:sp>
        <p:nvSpPr>
          <p:cNvPr id="7171" name="Rectangle 3"/>
          <p:cNvSpPr>
            <a:spLocks noGrp="1" noChangeArrowheads="1"/>
          </p:cNvSpPr>
          <p:nvPr>
            <p:ph idx="1"/>
          </p:nvPr>
        </p:nvSpPr>
        <p:spPr>
          <a:xfrm>
            <a:off x="479999" y="1862138"/>
            <a:ext cx="5158801" cy="4614862"/>
          </a:xfrm>
        </p:spPr>
        <p:txBody>
          <a:bodyPr/>
          <a:lstStyle/>
          <a:p>
            <a:pPr>
              <a:lnSpc>
                <a:spcPct val="80000"/>
              </a:lnSpc>
            </a:pPr>
            <a:endParaRPr lang="en-US" sz="2400" dirty="0" smtClean="0"/>
          </a:p>
          <a:p>
            <a:pPr>
              <a:lnSpc>
                <a:spcPct val="80000"/>
              </a:lnSpc>
            </a:pPr>
            <a:endParaRPr lang="en-US" sz="2400" dirty="0"/>
          </a:p>
          <a:p>
            <a:pPr>
              <a:lnSpc>
                <a:spcPct val="80000"/>
              </a:lnSpc>
            </a:pPr>
            <a:r>
              <a:rPr lang="en-US" sz="2400" dirty="0" smtClean="0"/>
              <a:t>Other </a:t>
            </a:r>
            <a:r>
              <a:rPr lang="en-US" sz="2400" dirty="0"/>
              <a:t>code (background) is running</a:t>
            </a:r>
          </a:p>
          <a:p>
            <a:pPr>
              <a:lnSpc>
                <a:spcPct val="80000"/>
              </a:lnSpc>
            </a:pPr>
            <a:r>
              <a:rPr lang="en-US" sz="2400" dirty="0" smtClean="0"/>
              <a:t>Interrupt </a:t>
            </a:r>
            <a:r>
              <a:rPr lang="en-US" sz="2400" dirty="0"/>
              <a:t>trigger occurs</a:t>
            </a:r>
          </a:p>
          <a:p>
            <a:pPr>
              <a:lnSpc>
                <a:spcPct val="80000"/>
              </a:lnSpc>
            </a:pPr>
            <a:r>
              <a:rPr lang="en-US" sz="2400" dirty="0"/>
              <a:t>Processor does </a:t>
            </a:r>
            <a:r>
              <a:rPr lang="en-US" sz="2400" dirty="0" smtClean="0"/>
              <a:t>hard-wired </a:t>
            </a:r>
            <a:r>
              <a:rPr lang="en-US" sz="2400" dirty="0"/>
              <a:t>processing</a:t>
            </a:r>
          </a:p>
          <a:p>
            <a:pPr>
              <a:lnSpc>
                <a:spcPct val="80000"/>
              </a:lnSpc>
            </a:pPr>
            <a:r>
              <a:rPr lang="en-US" sz="2400" dirty="0"/>
              <a:t>Processor executes ISR (foreground</a:t>
            </a:r>
            <a:r>
              <a:rPr lang="en-US" sz="2400" dirty="0" smtClean="0"/>
              <a:t>)</a:t>
            </a:r>
          </a:p>
          <a:p>
            <a:pPr>
              <a:lnSpc>
                <a:spcPct val="80000"/>
              </a:lnSpc>
            </a:pPr>
            <a:r>
              <a:rPr lang="en-US" sz="2400" dirty="0" smtClean="0"/>
              <a:t>Processor </a:t>
            </a:r>
            <a:r>
              <a:rPr lang="en-US" sz="2400" dirty="0"/>
              <a:t>does </a:t>
            </a:r>
            <a:r>
              <a:rPr lang="en-US" sz="2400" dirty="0" smtClean="0"/>
              <a:t>hard-wired </a:t>
            </a:r>
            <a:r>
              <a:rPr lang="en-US" sz="2400" dirty="0"/>
              <a:t>processing</a:t>
            </a:r>
          </a:p>
          <a:p>
            <a:pPr>
              <a:lnSpc>
                <a:spcPct val="80000"/>
              </a:lnSpc>
            </a:pPr>
            <a:r>
              <a:rPr lang="en-US" sz="2400" dirty="0" smtClean="0"/>
              <a:t>Processor </a:t>
            </a:r>
            <a:r>
              <a:rPr lang="en-US" sz="2400" dirty="0"/>
              <a:t>resumes other code</a:t>
            </a:r>
          </a:p>
          <a:p>
            <a:pPr>
              <a:lnSpc>
                <a:spcPct val="80000"/>
              </a:lnSpc>
            </a:pPr>
            <a:endParaRPr lang="en-US" sz="2400" dirty="0"/>
          </a:p>
        </p:txBody>
      </p:sp>
      <p:sp>
        <p:nvSpPr>
          <p:cNvPr id="7172" name="Text Box 4"/>
          <p:cNvSpPr txBox="1">
            <a:spLocks noChangeArrowheads="1"/>
          </p:cNvSpPr>
          <p:nvPr/>
        </p:nvSpPr>
        <p:spPr bwMode="auto">
          <a:xfrm>
            <a:off x="5208796" y="970317"/>
            <a:ext cx="18505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dirty="0">
                <a:latin typeface="+mj-lt"/>
              </a:rPr>
              <a:t>Main Code</a:t>
            </a:r>
            <a:br>
              <a:rPr lang="en-US" dirty="0">
                <a:latin typeface="+mj-lt"/>
              </a:rPr>
            </a:br>
            <a:r>
              <a:rPr lang="en-US" dirty="0">
                <a:latin typeface="+mj-lt"/>
              </a:rPr>
              <a:t>(Background)</a:t>
            </a:r>
          </a:p>
        </p:txBody>
      </p:sp>
      <p:sp>
        <p:nvSpPr>
          <p:cNvPr id="7173" name="Text Box 5"/>
          <p:cNvSpPr txBox="1">
            <a:spLocks noChangeArrowheads="1"/>
          </p:cNvSpPr>
          <p:nvPr/>
        </p:nvSpPr>
        <p:spPr bwMode="auto">
          <a:xfrm>
            <a:off x="10167230" y="971905"/>
            <a:ext cx="183646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dirty="0">
                <a:latin typeface="+mj-lt"/>
              </a:rPr>
              <a:t>ISR</a:t>
            </a:r>
            <a:br>
              <a:rPr lang="en-US" dirty="0">
                <a:latin typeface="+mj-lt"/>
              </a:rPr>
            </a:br>
            <a:r>
              <a:rPr lang="en-US" dirty="0">
                <a:latin typeface="+mj-lt"/>
              </a:rPr>
              <a:t>(Foreground)</a:t>
            </a:r>
          </a:p>
        </p:txBody>
      </p:sp>
      <p:sp>
        <p:nvSpPr>
          <p:cNvPr id="9" name="Text Box 5"/>
          <p:cNvSpPr txBox="1">
            <a:spLocks noChangeArrowheads="1"/>
          </p:cNvSpPr>
          <p:nvPr/>
        </p:nvSpPr>
        <p:spPr bwMode="auto">
          <a:xfrm>
            <a:off x="7329918" y="946506"/>
            <a:ext cx="246920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dirty="0">
                <a:latin typeface="+mj-lt"/>
              </a:rPr>
              <a:t>Hardwired CPU</a:t>
            </a:r>
            <a:br>
              <a:rPr lang="en-US" dirty="0">
                <a:latin typeface="+mj-lt"/>
              </a:rPr>
            </a:br>
            <a:r>
              <a:rPr lang="en-US" dirty="0">
                <a:latin typeface="+mj-lt"/>
              </a:rPr>
              <a:t>response activities</a:t>
            </a:r>
          </a:p>
        </p:txBody>
      </p:sp>
      <p:sp>
        <p:nvSpPr>
          <p:cNvPr id="2" name="Rectangle 1"/>
          <p:cNvSpPr/>
          <p:nvPr/>
        </p:nvSpPr>
        <p:spPr bwMode="auto">
          <a:xfrm>
            <a:off x="5943600" y="1844265"/>
            <a:ext cx="533400" cy="112753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7" name="Rectangle 6"/>
          <p:cNvSpPr/>
          <p:nvPr/>
        </p:nvSpPr>
        <p:spPr bwMode="auto">
          <a:xfrm>
            <a:off x="5943600" y="4143984"/>
            <a:ext cx="533400" cy="1553143"/>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8" name="Rectangle 7"/>
          <p:cNvSpPr/>
          <p:nvPr/>
        </p:nvSpPr>
        <p:spPr bwMode="auto">
          <a:xfrm>
            <a:off x="10632410" y="3283043"/>
            <a:ext cx="533400" cy="552860"/>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10" name="Rectangle 9"/>
          <p:cNvSpPr/>
          <p:nvPr/>
        </p:nvSpPr>
        <p:spPr bwMode="auto">
          <a:xfrm>
            <a:off x="8286080" y="2971800"/>
            <a:ext cx="533400" cy="304800"/>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11" name="Rectangle 10"/>
          <p:cNvSpPr/>
          <p:nvPr/>
        </p:nvSpPr>
        <p:spPr bwMode="auto">
          <a:xfrm>
            <a:off x="8289930" y="3835903"/>
            <a:ext cx="533400" cy="308081"/>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cxnSp>
        <p:nvCxnSpPr>
          <p:cNvPr id="4" name="Straight Arrow Connector 3"/>
          <p:cNvCxnSpPr/>
          <p:nvPr/>
        </p:nvCxnSpPr>
        <p:spPr bwMode="auto">
          <a:xfrm>
            <a:off x="6477000" y="2970400"/>
            <a:ext cx="181293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p:nvPr/>
        </p:nvCxnSpPr>
        <p:spPr bwMode="auto">
          <a:xfrm>
            <a:off x="8822842" y="3276600"/>
            <a:ext cx="181293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flipH="1" flipV="1">
            <a:off x="6477000" y="4143984"/>
            <a:ext cx="181293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flipH="1" flipV="1">
            <a:off x="8819480" y="3842345"/>
            <a:ext cx="181293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20794184"/>
      </p:ext>
    </p:extLst>
  </p:cSld>
  <p:clrMapOvr>
    <a:masterClrMapping/>
  </p:clrMapOvr>
  <p:transition>
    <p:pull dir="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683" y="838200"/>
            <a:ext cx="5177159"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At Start of ISR</a:t>
            </a:r>
            <a:endParaRPr lang="en-US" dirty="0"/>
          </a:p>
        </p:txBody>
      </p:sp>
      <p:sp>
        <p:nvSpPr>
          <p:cNvPr id="3" name="Content Placeholder 2"/>
          <p:cNvSpPr>
            <a:spLocks noGrp="1"/>
          </p:cNvSpPr>
          <p:nvPr>
            <p:ph idx="1"/>
          </p:nvPr>
        </p:nvSpPr>
        <p:spPr>
          <a:xfrm>
            <a:off x="1752600" y="990600"/>
            <a:ext cx="4038600" cy="5867400"/>
          </a:xfrm>
        </p:spPr>
        <p:txBody>
          <a:bodyPr/>
          <a:lstStyle/>
          <a:p>
            <a:r>
              <a:rPr lang="en-US" sz="2000" dirty="0"/>
              <a:t>Examine memory</a:t>
            </a:r>
          </a:p>
          <a:p>
            <a:r>
              <a:rPr lang="en-US" sz="2000" dirty="0"/>
              <a:t>What is SP’s value? See processor registers window</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667000"/>
            <a:ext cx="6788156" cy="367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438987"/>
      </p:ext>
    </p:extLst>
  </p:cSld>
  <p:clrMapOvr>
    <a:masterClrMapping/>
  </p:clrMapOvr>
  <p:transition>
    <p:pull dir="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through ISR to End</a:t>
            </a:r>
            <a:endParaRPr lang="en-US" dirty="0"/>
          </a:p>
        </p:txBody>
      </p:sp>
      <p:sp>
        <p:nvSpPr>
          <p:cNvPr id="3" name="Content Placeholder 2"/>
          <p:cNvSpPr>
            <a:spLocks noGrp="1"/>
          </p:cNvSpPr>
          <p:nvPr>
            <p:ph idx="1"/>
          </p:nvPr>
        </p:nvSpPr>
        <p:spPr>
          <a:xfrm>
            <a:off x="480002" y="990600"/>
            <a:ext cx="11160332" cy="5129400"/>
          </a:xfrm>
        </p:spPr>
        <p:txBody>
          <a:bodyPr/>
          <a:lstStyle/>
          <a:p>
            <a:r>
              <a:rPr lang="en-US" sz="2000" dirty="0"/>
              <a:t>PC = 0x0000_048C</a:t>
            </a:r>
          </a:p>
          <a:p>
            <a:r>
              <a:rPr lang="en-US" sz="2000" dirty="0"/>
              <a:t>Return address stored on stack: 0x0000_0333</a:t>
            </a:r>
          </a:p>
          <a:p>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98" y="1676400"/>
            <a:ext cx="8823303"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6060623"/>
      </p:ext>
    </p:extLst>
  </p:cSld>
  <p:clrMapOvr>
    <a:masterClrMapping/>
  </p:clrMapOvr>
  <p:transition>
    <p:pull dir="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from Interrupt to Main function</a:t>
            </a:r>
            <a:endParaRPr lang="en-US" dirty="0"/>
          </a:p>
        </p:txBody>
      </p:sp>
      <p:sp>
        <p:nvSpPr>
          <p:cNvPr id="3" name="Content Placeholder 2"/>
          <p:cNvSpPr>
            <a:spLocks noGrp="1"/>
          </p:cNvSpPr>
          <p:nvPr>
            <p:ph idx="1"/>
          </p:nvPr>
        </p:nvSpPr>
        <p:spPr/>
        <p:txBody>
          <a:bodyPr/>
          <a:lstStyle/>
          <a:p>
            <a:r>
              <a:rPr lang="en-US" dirty="0" smtClean="0"/>
              <a:t>PC = 0x0000_0332</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828800"/>
            <a:ext cx="8686800" cy="444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51935"/>
      </p:ext>
    </p:extLst>
  </p:cSld>
  <p:clrMapOvr>
    <a:masterClrMapping/>
  </p:clrMapOvr>
  <p:transition>
    <p:pull dir="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6313" y="2828926"/>
            <a:ext cx="7772400" cy="1362075"/>
          </a:xfrm>
        </p:spPr>
        <p:txBody>
          <a:bodyPr/>
          <a:lstStyle/>
          <a:p>
            <a:r>
              <a:rPr lang="en-US" dirty="0" smtClean="0"/>
              <a:t>Timing Analysis</a:t>
            </a:r>
            <a:endParaRPr lang="en-US" dirty="0"/>
          </a:p>
        </p:txBody>
      </p:sp>
    </p:spTree>
    <p:extLst>
      <p:ext uri="{BB962C8B-B14F-4D97-AF65-F5344CB8AC3E}">
        <p14:creationId xmlns:p14="http://schemas.microsoft.com/office/powerpoint/2010/main" val="3963972782"/>
      </p:ext>
    </p:extLst>
  </p:cSld>
  <p:clrMapOvr>
    <a:masterClrMapping/>
  </p:clrMapOvr>
  <p:transition>
    <p:pull dir="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Visualizing the Timing of Processor Activities</a:t>
            </a:r>
          </a:p>
        </p:txBody>
      </p:sp>
      <p:sp>
        <p:nvSpPr>
          <p:cNvPr id="3" name="Content Placeholder 2"/>
          <p:cNvSpPr>
            <a:spLocks noGrp="1"/>
          </p:cNvSpPr>
          <p:nvPr>
            <p:ph sz="half" idx="1"/>
          </p:nvPr>
        </p:nvSpPr>
        <p:spPr>
          <a:xfrm>
            <a:off x="533400" y="4847300"/>
            <a:ext cx="11430000" cy="2010699"/>
          </a:xfrm>
        </p:spPr>
        <p:txBody>
          <a:bodyPr/>
          <a:lstStyle/>
          <a:p>
            <a:r>
              <a:rPr lang="en-US" sz="2000" dirty="0"/>
              <a:t>Indicate CPU activity by controlling debug output signals (GPIO)</a:t>
            </a:r>
          </a:p>
          <a:p>
            <a:r>
              <a:rPr lang="en-US" sz="2000" dirty="0"/>
              <a:t>Monitor these with a logic analyzer (e.g. </a:t>
            </a:r>
            <a:r>
              <a:rPr lang="en-US" sz="2000" dirty="0">
                <a:hlinkClick r:id="rId3"/>
              </a:rPr>
              <a:t>http://www.saleae.com/logic</a:t>
            </a:r>
            <a:r>
              <a:rPr lang="en-US" sz="2000" dirty="0"/>
              <a:t>) or oscilloscope </a:t>
            </a: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99" y="920840"/>
            <a:ext cx="11483401" cy="3711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67262" t="46243" r="1754" b="40056"/>
          <a:stretch/>
        </p:blipFill>
        <p:spPr bwMode="auto">
          <a:xfrm>
            <a:off x="5167109" y="3745212"/>
            <a:ext cx="4037215" cy="914400"/>
          </a:xfrm>
          <a:prstGeom prst="rect">
            <a:avLst/>
          </a:prstGeom>
          <a:noFill/>
          <a:ln>
            <a:noFill/>
          </a:ln>
          <a:effectLst>
            <a:glow rad="228600">
              <a:schemeClr val="accent1">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5960745" y="1793301"/>
            <a:ext cx="4250055" cy="2133600"/>
            <a:chOff x="6143625" y="1340644"/>
            <a:chExt cx="4250055" cy="2133600"/>
          </a:xfrm>
        </p:grpSpPr>
        <p:pic>
          <p:nvPicPr>
            <p:cNvPr id="7"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66072" t="30000" r="7772" b="36666"/>
            <a:stretch/>
          </p:blipFill>
          <p:spPr bwMode="auto">
            <a:xfrm>
              <a:off x="7162800" y="1340644"/>
              <a:ext cx="3230880" cy="2133600"/>
            </a:xfrm>
            <a:prstGeom prst="rect">
              <a:avLst/>
            </a:prstGeom>
            <a:noFill/>
            <a:ln>
              <a:noFill/>
            </a:ln>
            <a:effectLst>
              <a:glow rad="228600">
                <a:schemeClr val="accent1">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ight Arrow 8"/>
            <p:cNvSpPr/>
            <p:nvPr/>
          </p:nvSpPr>
          <p:spPr bwMode="auto">
            <a:xfrm rot="10800000">
              <a:off x="6143625" y="2209937"/>
              <a:ext cx="990600" cy="623614"/>
            </a:xfrm>
            <a:prstGeom prst="rightArrow">
              <a:avLst/>
            </a:prstGeom>
            <a:solidFill>
              <a:schemeClr val="accent1"/>
            </a:solidFill>
            <a:ln w="9525" cap="flat" cmpd="sng" algn="ctr">
              <a:solidFill>
                <a:srgbClr val="FF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grpSp>
      <p:sp>
        <p:nvSpPr>
          <p:cNvPr id="10" name="Right Arrow 9"/>
          <p:cNvSpPr/>
          <p:nvPr/>
        </p:nvSpPr>
        <p:spPr bwMode="auto">
          <a:xfrm rot="11990335">
            <a:off x="4160296" y="3615094"/>
            <a:ext cx="990600" cy="623614"/>
          </a:xfrm>
          <a:prstGeom prst="rightArrow">
            <a:avLst/>
          </a:prstGeom>
          <a:solidFill>
            <a:schemeClr val="accent1"/>
          </a:solidFill>
          <a:ln w="9525" cap="flat" cmpd="sng" algn="ctr">
            <a:solidFill>
              <a:srgbClr val="FF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spTree>
    <p:extLst>
      <p:ext uri="{BB962C8B-B14F-4D97-AF65-F5344CB8AC3E}">
        <p14:creationId xmlns:p14="http://schemas.microsoft.com/office/powerpoint/2010/main" val="3766384374"/>
      </p:ext>
    </p:extLst>
  </p:cSld>
  <p:clrMapOvr>
    <a:masterClrMapping/>
  </p:clrMapOvr>
  <p:transition>
    <p:pull dir="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Picture Timing Behavior</a:t>
            </a:r>
            <a:endParaRPr lang="en-US" dirty="0"/>
          </a:p>
        </p:txBody>
      </p:sp>
      <p:sp>
        <p:nvSpPr>
          <p:cNvPr id="3" name="Content Placeholder 2"/>
          <p:cNvSpPr>
            <a:spLocks noGrp="1"/>
          </p:cNvSpPr>
          <p:nvPr>
            <p:ph idx="1"/>
          </p:nvPr>
        </p:nvSpPr>
        <p:spPr>
          <a:xfrm>
            <a:off x="479999" y="4800600"/>
            <a:ext cx="10111801" cy="2057400"/>
          </a:xfrm>
        </p:spPr>
        <p:txBody>
          <a:bodyPr/>
          <a:lstStyle/>
          <a:p>
            <a:r>
              <a:rPr lang="en-US" sz="2000" dirty="0"/>
              <a:t>Switch was pressed for about 0.21 s</a:t>
            </a:r>
          </a:p>
          <a:p>
            <a:r>
              <a:rPr lang="en-US" sz="2000" dirty="0"/>
              <a:t>ISR runs in response to switch signal’s falling edge</a:t>
            </a:r>
          </a:p>
          <a:p>
            <a:r>
              <a:rPr lang="en-US" sz="2000" dirty="0"/>
              <a:t>Main seems to be running continuously (signal toggles between 1 and 0)</a:t>
            </a:r>
          </a:p>
          <a:p>
            <a:pPr lvl="1"/>
            <a:r>
              <a:rPr lang="en-US" sz="1800" dirty="0"/>
              <a:t>Does it really? You will investigate this in the lab exercise.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37" y="914401"/>
            <a:ext cx="11508263" cy="3719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8540335"/>
      </p:ext>
    </p:extLst>
  </p:cSld>
  <p:clrMapOvr>
    <a:masterClrMapping/>
  </p:clrMapOvr>
  <p:transition>
    <p:pull dir="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custDataLst>
              <p:tags r:id="rId1"/>
            </p:custDataLst>
          </p:nvPr>
        </p:nvSpPr>
        <p:spPr/>
        <p:txBody>
          <a:bodyPr/>
          <a:lstStyle/>
          <a:p>
            <a:pPr>
              <a:defRPr/>
            </a:pPr>
            <a:r>
              <a:rPr lang="en-US" smtClean="0"/>
              <a:t>Interrupt Response Latency</a:t>
            </a:r>
          </a:p>
        </p:txBody>
      </p:sp>
      <p:sp>
        <p:nvSpPr>
          <p:cNvPr id="14339" name="Rectangle 3"/>
          <p:cNvSpPr>
            <a:spLocks noGrp="1" noChangeArrowheads="1"/>
          </p:cNvSpPr>
          <p:nvPr>
            <p:ph idx="1"/>
            <p:custDataLst>
              <p:tags r:id="rId2"/>
            </p:custDataLst>
          </p:nvPr>
        </p:nvSpPr>
        <p:spPr/>
        <p:txBody>
          <a:bodyPr/>
          <a:lstStyle/>
          <a:p>
            <a:pPr>
              <a:lnSpc>
                <a:spcPct val="90000"/>
              </a:lnSpc>
            </a:pPr>
            <a:r>
              <a:rPr lang="en-US" sz="2400" dirty="0"/>
              <a:t>Latency = time delay</a:t>
            </a:r>
          </a:p>
          <a:p>
            <a:pPr>
              <a:lnSpc>
                <a:spcPct val="90000"/>
              </a:lnSpc>
            </a:pPr>
            <a:endParaRPr lang="en-US" sz="2400" dirty="0"/>
          </a:p>
          <a:p>
            <a:pPr>
              <a:lnSpc>
                <a:spcPct val="90000"/>
              </a:lnSpc>
            </a:pPr>
            <a:r>
              <a:rPr lang="en-US" sz="2400" dirty="0"/>
              <a:t>Why do we care?</a:t>
            </a:r>
          </a:p>
          <a:p>
            <a:pPr lvl="1">
              <a:lnSpc>
                <a:spcPct val="90000"/>
              </a:lnSpc>
            </a:pPr>
            <a:r>
              <a:rPr lang="en-US" sz="2000" dirty="0"/>
              <a:t>This is overhead which wastes time, and increases as the interrupt rate rises</a:t>
            </a:r>
          </a:p>
          <a:p>
            <a:pPr lvl="1">
              <a:lnSpc>
                <a:spcPct val="90000"/>
              </a:lnSpc>
            </a:pPr>
            <a:r>
              <a:rPr lang="en-US" sz="2000" dirty="0"/>
              <a:t>This delays our response to external events, which may or may not be acceptable for the application, such as sampling an analog waveform</a:t>
            </a:r>
          </a:p>
          <a:p>
            <a:pPr>
              <a:lnSpc>
                <a:spcPct val="90000"/>
              </a:lnSpc>
            </a:pPr>
            <a:endParaRPr lang="en-US" sz="2400" dirty="0"/>
          </a:p>
          <a:p>
            <a:pPr>
              <a:lnSpc>
                <a:spcPct val="90000"/>
              </a:lnSpc>
            </a:pPr>
            <a:r>
              <a:rPr lang="en-US" sz="2400" dirty="0"/>
              <a:t>How long does it take?</a:t>
            </a:r>
          </a:p>
          <a:p>
            <a:pPr lvl="1">
              <a:lnSpc>
                <a:spcPct val="90000"/>
              </a:lnSpc>
            </a:pPr>
            <a:r>
              <a:rPr lang="en-US" sz="2000" dirty="0"/>
              <a:t>Finish executing the current instruction or abandon it</a:t>
            </a:r>
          </a:p>
          <a:p>
            <a:pPr lvl="1">
              <a:lnSpc>
                <a:spcPct val="90000"/>
              </a:lnSpc>
            </a:pPr>
            <a:r>
              <a:rPr lang="en-US" sz="2000" dirty="0"/>
              <a:t>Push various registers on to the stack, fetch vector</a:t>
            </a:r>
          </a:p>
          <a:p>
            <a:pPr lvl="2">
              <a:lnSpc>
                <a:spcPct val="90000"/>
              </a:lnSpc>
            </a:pPr>
            <a:r>
              <a:rPr lang="en-US" sz="1800" dirty="0" err="1"/>
              <a:t>C</a:t>
            </a:r>
            <a:r>
              <a:rPr lang="en-US" sz="1800" baseline="-25000" dirty="0" err="1"/>
              <a:t>IntResponseOvhd</a:t>
            </a:r>
            <a:r>
              <a:rPr lang="en-US" sz="1800" dirty="0"/>
              <a:t>: Overhead for responding to each interrupt)</a:t>
            </a:r>
          </a:p>
          <a:p>
            <a:pPr lvl="1">
              <a:lnSpc>
                <a:spcPct val="90000"/>
              </a:lnSpc>
            </a:pPr>
            <a:r>
              <a:rPr lang="en-US" sz="2000" dirty="0"/>
              <a:t>If we have external memory with wait states, this takes longer</a:t>
            </a:r>
          </a:p>
        </p:txBody>
      </p:sp>
    </p:spTree>
    <p:extLst>
      <p:ext uri="{BB962C8B-B14F-4D97-AF65-F5344CB8AC3E}">
        <p14:creationId xmlns:p14="http://schemas.microsoft.com/office/powerpoint/2010/main" val="2226424663"/>
      </p:ext>
    </p:extLst>
  </p:cSld>
  <p:clrMapOvr>
    <a:masterClrMapping/>
  </p:clrMapOvr>
  <p:transition spd="slow">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pPr>
              <a:defRPr/>
            </a:pPr>
            <a:r>
              <a:rPr lang="en-US" smtClean="0"/>
              <a:t>Maximum Interrupt Rate</a:t>
            </a:r>
          </a:p>
        </p:txBody>
      </p:sp>
      <p:sp>
        <p:nvSpPr>
          <p:cNvPr id="15363" name="Rectangle 3"/>
          <p:cNvSpPr>
            <a:spLocks noGrp="1" noChangeArrowheads="1"/>
          </p:cNvSpPr>
          <p:nvPr>
            <p:ph idx="1"/>
          </p:nvPr>
        </p:nvSpPr>
        <p:spPr/>
        <p:txBody>
          <a:bodyPr/>
          <a:lstStyle/>
          <a:p>
            <a:pPr>
              <a:lnSpc>
                <a:spcPct val="90000"/>
              </a:lnSpc>
            </a:pPr>
            <a:r>
              <a:rPr lang="en-US" sz="2400" dirty="0"/>
              <a:t>We can only handle so many interrupts per second</a:t>
            </a:r>
            <a:endParaRPr lang="en-US" sz="2400" baseline="-25000" dirty="0"/>
          </a:p>
          <a:p>
            <a:pPr lvl="1">
              <a:lnSpc>
                <a:spcPct val="90000"/>
              </a:lnSpc>
            </a:pPr>
            <a:r>
              <a:rPr lang="en-US" sz="2000" dirty="0" err="1"/>
              <a:t>F</a:t>
            </a:r>
            <a:r>
              <a:rPr lang="en-US" sz="2000" baseline="-25000" dirty="0" err="1"/>
              <a:t>Max_Int</a:t>
            </a:r>
            <a:r>
              <a:rPr lang="en-US" sz="2000" dirty="0"/>
              <a:t>: maximum interrupt frequency</a:t>
            </a:r>
          </a:p>
          <a:p>
            <a:pPr lvl="1">
              <a:lnSpc>
                <a:spcPct val="90000"/>
              </a:lnSpc>
            </a:pPr>
            <a:r>
              <a:rPr lang="en-US" sz="2000" dirty="0"/>
              <a:t>F</a:t>
            </a:r>
            <a:r>
              <a:rPr lang="en-US" sz="2000" baseline="-25000" dirty="0"/>
              <a:t>CPU</a:t>
            </a:r>
            <a:r>
              <a:rPr lang="en-US" sz="2000" dirty="0"/>
              <a:t>: CPU clock frequency</a:t>
            </a:r>
          </a:p>
          <a:p>
            <a:pPr lvl="1">
              <a:lnSpc>
                <a:spcPct val="90000"/>
              </a:lnSpc>
            </a:pPr>
            <a:r>
              <a:rPr lang="en-US" sz="2000" dirty="0"/>
              <a:t>C</a:t>
            </a:r>
            <a:r>
              <a:rPr lang="en-US" sz="2000" baseline="-25000" dirty="0"/>
              <a:t>ISR</a:t>
            </a:r>
            <a:r>
              <a:rPr lang="en-US" sz="2000" dirty="0"/>
              <a:t>: Number of cycles ISR takes to execute</a:t>
            </a:r>
          </a:p>
          <a:p>
            <a:pPr lvl="1">
              <a:lnSpc>
                <a:spcPct val="90000"/>
              </a:lnSpc>
            </a:pPr>
            <a:r>
              <a:rPr lang="en-US" sz="2000" dirty="0" err="1"/>
              <a:t>C</a:t>
            </a:r>
            <a:r>
              <a:rPr lang="en-US" sz="2000" baseline="-25000" dirty="0" err="1"/>
              <a:t>Overhead</a:t>
            </a:r>
            <a:r>
              <a:rPr lang="en-US" sz="2000" baseline="-25000" dirty="0"/>
              <a:t>: </a:t>
            </a:r>
            <a:r>
              <a:rPr lang="en-US" sz="2000" dirty="0"/>
              <a:t>Number of cycles of overhead for saving state, vectoring, restoring state, etc.</a:t>
            </a:r>
            <a:endParaRPr lang="en-US" sz="2000" baseline="-25000" dirty="0"/>
          </a:p>
          <a:p>
            <a:pPr lvl="1">
              <a:lnSpc>
                <a:spcPct val="90000"/>
              </a:lnSpc>
            </a:pPr>
            <a:r>
              <a:rPr lang="en-US" sz="2000" dirty="0" err="1"/>
              <a:t>F</a:t>
            </a:r>
            <a:r>
              <a:rPr lang="en-US" sz="2000" baseline="-25000" dirty="0" err="1"/>
              <a:t>Max_Int</a:t>
            </a:r>
            <a:r>
              <a:rPr lang="en-US" sz="2000" dirty="0"/>
              <a:t> = F</a:t>
            </a:r>
            <a:r>
              <a:rPr lang="en-US" sz="2000" baseline="-25000" dirty="0"/>
              <a:t>CPU</a:t>
            </a:r>
            <a:r>
              <a:rPr lang="en-US" sz="2000" dirty="0"/>
              <a:t>/(C</a:t>
            </a:r>
            <a:r>
              <a:rPr lang="en-US" sz="2000" baseline="-25000" dirty="0"/>
              <a:t>ISR+</a:t>
            </a:r>
            <a:r>
              <a:rPr lang="en-US" sz="2000" dirty="0"/>
              <a:t> </a:t>
            </a:r>
            <a:r>
              <a:rPr lang="en-US" sz="2000" dirty="0" err="1"/>
              <a:t>C</a:t>
            </a:r>
            <a:r>
              <a:rPr lang="en-US" sz="2000" baseline="-25000" dirty="0" err="1"/>
              <a:t>Overhead</a:t>
            </a:r>
            <a:r>
              <a:rPr lang="en-US" sz="2000" dirty="0"/>
              <a:t>)</a:t>
            </a:r>
          </a:p>
          <a:p>
            <a:pPr lvl="1">
              <a:lnSpc>
                <a:spcPct val="90000"/>
              </a:lnSpc>
            </a:pPr>
            <a:r>
              <a:rPr lang="en-US" sz="2000" dirty="0"/>
              <a:t>Note that model applies only when there is one interrupt in the system</a:t>
            </a:r>
          </a:p>
          <a:p>
            <a:pPr>
              <a:lnSpc>
                <a:spcPct val="90000"/>
              </a:lnSpc>
            </a:pPr>
            <a:r>
              <a:rPr lang="en-US" sz="2400" dirty="0"/>
              <a:t>When processor is responding to interrupts, it isn’t executing our other code</a:t>
            </a:r>
          </a:p>
          <a:p>
            <a:pPr lvl="1">
              <a:lnSpc>
                <a:spcPct val="90000"/>
              </a:lnSpc>
            </a:pPr>
            <a:r>
              <a:rPr lang="en-US" sz="2000" dirty="0" err="1"/>
              <a:t>U</a:t>
            </a:r>
            <a:r>
              <a:rPr lang="en-US" sz="2000" baseline="-25000" dirty="0" err="1"/>
              <a:t>Int</a:t>
            </a:r>
            <a:r>
              <a:rPr lang="en-US" sz="2000" dirty="0"/>
              <a:t>: Utilization (fraction of processor time) consumed by interrupt processing</a:t>
            </a:r>
          </a:p>
          <a:p>
            <a:pPr lvl="1">
              <a:lnSpc>
                <a:spcPct val="90000"/>
              </a:lnSpc>
            </a:pPr>
            <a:r>
              <a:rPr lang="en-US" sz="2000" dirty="0" err="1"/>
              <a:t>U</a:t>
            </a:r>
            <a:r>
              <a:rPr lang="en-US" sz="2000" baseline="-25000" dirty="0" err="1"/>
              <a:t>Int</a:t>
            </a:r>
            <a:r>
              <a:rPr lang="en-US" sz="2000" dirty="0"/>
              <a:t> = 100%*</a:t>
            </a:r>
            <a:r>
              <a:rPr lang="en-US" sz="2000" dirty="0" err="1"/>
              <a:t>F</a:t>
            </a:r>
            <a:r>
              <a:rPr lang="en-US" sz="2000" baseline="-25000" dirty="0" err="1"/>
              <a:t>Int</a:t>
            </a:r>
            <a:r>
              <a:rPr lang="en-US" sz="2000" dirty="0"/>
              <a:t>* (</a:t>
            </a:r>
            <a:r>
              <a:rPr lang="en-US" sz="2000" dirty="0" err="1"/>
              <a:t>C</a:t>
            </a:r>
            <a:r>
              <a:rPr lang="en-US" sz="2000" baseline="-25000" dirty="0" err="1"/>
              <a:t>ISR</a:t>
            </a:r>
            <a:r>
              <a:rPr lang="en-US" sz="2000" dirty="0" err="1"/>
              <a:t>+C</a:t>
            </a:r>
            <a:r>
              <a:rPr lang="en-US" sz="2000" baseline="-25000" dirty="0" err="1"/>
              <a:t>Overhead</a:t>
            </a:r>
            <a:r>
              <a:rPr lang="en-US" sz="2000" dirty="0"/>
              <a:t>)/</a:t>
            </a:r>
            <a:r>
              <a:rPr lang="en-US" sz="2000" baseline="-25000" dirty="0"/>
              <a:t> </a:t>
            </a:r>
            <a:r>
              <a:rPr lang="en-US" sz="2000" dirty="0"/>
              <a:t>F</a:t>
            </a:r>
            <a:r>
              <a:rPr lang="en-US" sz="2000" baseline="-25000" dirty="0"/>
              <a:t>CPU</a:t>
            </a:r>
            <a:endParaRPr lang="en-US" sz="2000" baseline="30000" dirty="0"/>
          </a:p>
          <a:p>
            <a:pPr lvl="1">
              <a:lnSpc>
                <a:spcPct val="90000"/>
              </a:lnSpc>
            </a:pPr>
            <a:r>
              <a:rPr lang="en-US" sz="2200" dirty="0"/>
              <a:t>CPU looks like it’s running the other code with CPU clock speed of (1-U</a:t>
            </a:r>
            <a:r>
              <a:rPr lang="en-US" sz="2200" baseline="-25000" dirty="0"/>
              <a:t>Int</a:t>
            </a:r>
            <a:r>
              <a:rPr lang="en-US" sz="2200" dirty="0"/>
              <a:t>)*F</a:t>
            </a:r>
            <a:r>
              <a:rPr lang="en-US" sz="2200" baseline="-25000" dirty="0"/>
              <a:t>CPU</a:t>
            </a:r>
            <a:endParaRPr lang="en-US" sz="2200" dirty="0"/>
          </a:p>
        </p:txBody>
      </p:sp>
    </p:spTree>
    <p:extLst>
      <p:ext uri="{BB962C8B-B14F-4D97-AF65-F5344CB8AC3E}">
        <p14:creationId xmlns:p14="http://schemas.microsoft.com/office/powerpoint/2010/main" val="3176508677"/>
      </p:ext>
    </p:extLst>
  </p:cSld>
  <p:clrMapOvr>
    <a:masterClrMapping/>
  </p:clrMapOvr>
  <p:transition>
    <p:pull dir="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6313" y="2828926"/>
            <a:ext cx="7772400" cy="1362075"/>
          </a:xfrm>
        </p:spPr>
        <p:txBody>
          <a:bodyPr/>
          <a:lstStyle/>
          <a:p>
            <a:r>
              <a:rPr lang="en-US" dirty="0" smtClean="0"/>
              <a:t>Program Design with </a:t>
            </a:r>
            <a:r>
              <a:rPr lang="en-US" dirty="0" err="1" smtClean="0"/>
              <a:t>INterrupts</a:t>
            </a:r>
            <a:endParaRPr lang="en-US" dirty="0"/>
          </a:p>
        </p:txBody>
      </p:sp>
    </p:spTree>
    <p:extLst>
      <p:ext uri="{BB962C8B-B14F-4D97-AF65-F5344CB8AC3E}">
        <p14:creationId xmlns:p14="http://schemas.microsoft.com/office/powerpoint/2010/main" val="442664620"/>
      </p:ext>
    </p:extLst>
  </p:cSld>
  <p:clrMapOvr>
    <a:masterClrMapping/>
  </p:clrMapOvr>
  <p:transition>
    <p:pull dir="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Design with Interrupts</a:t>
            </a:r>
            <a:endParaRPr lang="en-US" dirty="0"/>
          </a:p>
        </p:txBody>
      </p:sp>
      <p:sp>
        <p:nvSpPr>
          <p:cNvPr id="3" name="Content Placeholder 2"/>
          <p:cNvSpPr>
            <a:spLocks noGrp="1"/>
          </p:cNvSpPr>
          <p:nvPr>
            <p:ph idx="1"/>
          </p:nvPr>
        </p:nvSpPr>
        <p:spPr/>
        <p:txBody>
          <a:bodyPr/>
          <a:lstStyle/>
          <a:p>
            <a:r>
              <a:rPr lang="en-US" sz="2000" dirty="0"/>
              <a:t>How much work to do in ISR?</a:t>
            </a:r>
          </a:p>
          <a:p>
            <a:endParaRPr lang="en-US" sz="2000" dirty="0"/>
          </a:p>
          <a:p>
            <a:r>
              <a:rPr lang="en-US" sz="2000" dirty="0"/>
              <a:t>Should ISRs re-enable interrupts?</a:t>
            </a:r>
          </a:p>
          <a:p>
            <a:endParaRPr lang="en-US" sz="2000" dirty="0"/>
          </a:p>
          <a:p>
            <a:r>
              <a:rPr lang="en-US" sz="2000" dirty="0"/>
              <a:t>How to communicate between ISR and other threads?</a:t>
            </a:r>
          </a:p>
          <a:p>
            <a:pPr lvl="1"/>
            <a:r>
              <a:rPr lang="en-US" sz="1800" dirty="0"/>
              <a:t>Data buffering</a:t>
            </a:r>
          </a:p>
          <a:p>
            <a:pPr lvl="1"/>
            <a:r>
              <a:rPr lang="en-US" sz="1800" dirty="0"/>
              <a:t>Data integrity and race conditions</a:t>
            </a:r>
          </a:p>
        </p:txBody>
      </p:sp>
    </p:spTree>
    <p:extLst>
      <p:ext uri="{BB962C8B-B14F-4D97-AF65-F5344CB8AC3E}">
        <p14:creationId xmlns:p14="http://schemas.microsoft.com/office/powerpoint/2010/main" val="319731322"/>
      </p:ext>
    </p:extLst>
  </p:cSld>
  <p:clrMapOvr>
    <a:masterClrMapping/>
  </p:clrMapOvr>
  <p:transition>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a:t>
            </a:r>
            <a:endParaRPr lang="en-US" dirty="0"/>
          </a:p>
        </p:txBody>
      </p:sp>
      <p:sp>
        <p:nvSpPr>
          <p:cNvPr id="3" name="Content Placeholder 2"/>
          <p:cNvSpPr>
            <a:spLocks noGrp="1"/>
          </p:cNvSpPr>
          <p:nvPr>
            <p:ph idx="1"/>
          </p:nvPr>
        </p:nvSpPr>
        <p:spPr/>
        <p:txBody>
          <a:bodyPr/>
          <a:lstStyle/>
          <a:p>
            <a:r>
              <a:rPr lang="en-US" sz="2400" dirty="0"/>
              <a:t>Hardware-triggered asynchronous software routine</a:t>
            </a:r>
          </a:p>
          <a:p>
            <a:pPr lvl="1"/>
            <a:r>
              <a:rPr lang="en-US" sz="2000" dirty="0"/>
              <a:t>Triggered by hardware signal from peripheral or external device</a:t>
            </a:r>
          </a:p>
          <a:p>
            <a:pPr lvl="1"/>
            <a:r>
              <a:rPr lang="en-US" sz="2000" dirty="0"/>
              <a:t>Asynchronous - can happen anywhere in the program (unless interrupt is disabled)</a:t>
            </a:r>
          </a:p>
          <a:p>
            <a:pPr lvl="1"/>
            <a:r>
              <a:rPr lang="en-US" sz="2000" dirty="0"/>
              <a:t>Software routine - Interrupt service routine runs in response to interrupt</a:t>
            </a:r>
          </a:p>
          <a:p>
            <a:endParaRPr lang="en-US" sz="2400" dirty="0"/>
          </a:p>
          <a:p>
            <a:r>
              <a:rPr lang="en-US" sz="2400" dirty="0"/>
              <a:t>Fundamental mechanism of microcontrollers</a:t>
            </a:r>
          </a:p>
          <a:p>
            <a:pPr lvl="1"/>
            <a:r>
              <a:rPr lang="en-US" sz="2000" dirty="0"/>
              <a:t>Provides efficient event-based processing rather than polling</a:t>
            </a:r>
          </a:p>
          <a:p>
            <a:pPr lvl="1"/>
            <a:r>
              <a:rPr lang="en-US" sz="2000" dirty="0"/>
              <a:t>Provides quick response to events regardless</a:t>
            </a:r>
            <a:r>
              <a:rPr lang="en-US" sz="2000" baseline="30000" dirty="0"/>
              <a:t>*</a:t>
            </a:r>
            <a:r>
              <a:rPr lang="en-US" sz="2000" dirty="0"/>
              <a:t> of program state, complexity, location</a:t>
            </a:r>
          </a:p>
          <a:p>
            <a:pPr lvl="1"/>
            <a:r>
              <a:rPr lang="en-US" sz="2000" dirty="0"/>
              <a:t>Allows many multithreaded embedded systems to be responsive without an operating system (specifically task scheduler)</a:t>
            </a:r>
          </a:p>
        </p:txBody>
      </p:sp>
    </p:spTree>
    <p:extLst>
      <p:ext uri="{BB962C8B-B14F-4D97-AF65-F5344CB8AC3E}">
        <p14:creationId xmlns:p14="http://schemas.microsoft.com/office/powerpoint/2010/main" val="722746001"/>
      </p:ext>
    </p:extLst>
  </p:cSld>
  <p:clrMapOvr>
    <a:masterClrMapping/>
  </p:clrMapOvr>
  <p:transition>
    <p:pull dir="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Work Is Done in ISR?</a:t>
            </a:r>
            <a:endParaRPr lang="en-US" dirty="0"/>
          </a:p>
        </p:txBody>
      </p:sp>
      <p:sp>
        <p:nvSpPr>
          <p:cNvPr id="3" name="Content Placeholder 2"/>
          <p:cNvSpPr>
            <a:spLocks noGrp="1"/>
          </p:cNvSpPr>
          <p:nvPr>
            <p:ph idx="1"/>
          </p:nvPr>
        </p:nvSpPr>
        <p:spPr/>
        <p:txBody>
          <a:bodyPr/>
          <a:lstStyle/>
          <a:p>
            <a:r>
              <a:rPr lang="en-US" sz="2000" dirty="0"/>
              <a:t>Trade-off: Faster response for ISR code will delay completion of other code</a:t>
            </a:r>
          </a:p>
          <a:p>
            <a:endParaRPr lang="en-US" sz="2000" dirty="0"/>
          </a:p>
          <a:p>
            <a:r>
              <a:rPr lang="en-US" sz="2000" dirty="0"/>
              <a:t>In system with multiple ISRs with short deadlines, perform critical work in ISR and buffer partial results for later processing</a:t>
            </a:r>
          </a:p>
        </p:txBody>
      </p:sp>
    </p:spTree>
    <p:extLst>
      <p:ext uri="{BB962C8B-B14F-4D97-AF65-F5344CB8AC3E}">
        <p14:creationId xmlns:p14="http://schemas.microsoft.com/office/powerpoint/2010/main" val="839680860"/>
      </p:ext>
    </p:extLst>
  </p:cSld>
  <p:clrMapOvr>
    <a:masterClrMapping/>
  </p:clrMapOvr>
  <p:transition>
    <p:pull dir="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6313" y="2828926"/>
            <a:ext cx="7772400" cy="1362075"/>
          </a:xfrm>
        </p:spPr>
        <p:txBody>
          <a:bodyPr>
            <a:normAutofit fontScale="90000"/>
          </a:bodyPr>
          <a:lstStyle/>
          <a:p>
            <a:r>
              <a:rPr lang="en-US" dirty="0" smtClean="0"/>
              <a:t>Sharing Data Safely between ISRs and other Threads</a:t>
            </a:r>
            <a:endParaRPr lang="en-US" dirty="0"/>
          </a:p>
        </p:txBody>
      </p:sp>
    </p:spTree>
    <p:extLst>
      <p:ext uri="{BB962C8B-B14F-4D97-AF65-F5344CB8AC3E}">
        <p14:creationId xmlns:p14="http://schemas.microsoft.com/office/powerpoint/2010/main" val="2470013041"/>
      </p:ext>
    </p:extLst>
  </p:cSld>
  <p:clrMapOvr>
    <a:masterClrMapping/>
  </p:clrMapOvr>
  <p:transition>
    <p:pull dir="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smtClean="0"/>
              <a:t>Overview</a:t>
            </a:r>
            <a:endParaRPr lang="en-US" dirty="0"/>
          </a:p>
        </p:txBody>
      </p:sp>
      <p:sp>
        <p:nvSpPr>
          <p:cNvPr id="33795" name="Content Placeholder 5"/>
          <p:cNvSpPr>
            <a:spLocks noGrp="1"/>
          </p:cNvSpPr>
          <p:nvPr>
            <p:ph idx="1"/>
          </p:nvPr>
        </p:nvSpPr>
        <p:spPr/>
        <p:txBody>
          <a:bodyPr/>
          <a:lstStyle/>
          <a:p>
            <a:r>
              <a:rPr lang="en-US" sz="2000" dirty="0"/>
              <a:t>Volatile data – can be updated outside of the program’s immediate control</a:t>
            </a:r>
          </a:p>
          <a:p>
            <a:endParaRPr lang="en-US" sz="2000" dirty="0"/>
          </a:p>
          <a:p>
            <a:r>
              <a:rPr lang="en-US" sz="2000" dirty="0"/>
              <a:t>Non-atomic shared data – can be interrupted partway through read or write, is vulnerable to race conditions</a:t>
            </a:r>
          </a:p>
        </p:txBody>
      </p:sp>
    </p:spTree>
    <p:extLst>
      <p:ext uri="{BB962C8B-B14F-4D97-AF65-F5344CB8AC3E}">
        <p14:creationId xmlns:p14="http://schemas.microsoft.com/office/powerpoint/2010/main" val="390917757"/>
      </p:ext>
    </p:extLst>
  </p:cSld>
  <p:clrMapOvr>
    <a:masterClrMapping/>
  </p:clrMapOvr>
  <p:transition>
    <p:pull dir="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defRPr/>
            </a:pPr>
            <a:r>
              <a:rPr lang="en-US" dirty="0"/>
              <a:t>Volatile Data</a:t>
            </a:r>
          </a:p>
        </p:txBody>
      </p:sp>
      <p:sp>
        <p:nvSpPr>
          <p:cNvPr id="34819" name="Rectangle 3"/>
          <p:cNvSpPr>
            <a:spLocks noGrp="1" noChangeArrowheads="1"/>
          </p:cNvSpPr>
          <p:nvPr>
            <p:ph idx="1"/>
          </p:nvPr>
        </p:nvSpPr>
        <p:spPr>
          <a:xfrm>
            <a:off x="533400" y="990600"/>
            <a:ext cx="11126788" cy="5867400"/>
          </a:xfrm>
        </p:spPr>
        <p:txBody>
          <a:bodyPr numCol="2"/>
          <a:lstStyle/>
          <a:p>
            <a:r>
              <a:rPr lang="en-US" sz="2000" dirty="0"/>
              <a:t>Compilers assume that variables in memory do not change spontaneously, and optimize based on that belief</a:t>
            </a:r>
          </a:p>
          <a:p>
            <a:pPr lvl="1"/>
            <a:r>
              <a:rPr lang="en-US" sz="1800" i="1" dirty="0"/>
              <a:t>Don’t reload a variable from memory if current function hasn’t changed it</a:t>
            </a:r>
          </a:p>
          <a:p>
            <a:pPr lvl="1"/>
            <a:r>
              <a:rPr lang="en-US" sz="1800" dirty="0"/>
              <a:t>Read variable from memory into register (faster access)</a:t>
            </a:r>
          </a:p>
          <a:p>
            <a:pPr lvl="1"/>
            <a:r>
              <a:rPr lang="en-US" sz="1800" dirty="0"/>
              <a:t>Write back to memory at end of the procedure, or before a procedure call, or when compiler runs out of free registers</a:t>
            </a: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smtClean="0"/>
              <a:t>This </a:t>
            </a:r>
            <a:r>
              <a:rPr lang="en-US" sz="2000" dirty="0"/>
              <a:t>optimization can fail</a:t>
            </a:r>
          </a:p>
          <a:p>
            <a:pPr lvl="1"/>
            <a:r>
              <a:rPr lang="en-US" sz="1800" dirty="0"/>
              <a:t>Example: reading from input port, polling for key press</a:t>
            </a:r>
          </a:p>
          <a:p>
            <a:pPr lvl="2"/>
            <a:r>
              <a:rPr lang="en-US" dirty="0" smtClean="0"/>
              <a:t>while (SW_0) ; will read from SW_0 once and reuse that value</a:t>
            </a:r>
          </a:p>
          <a:p>
            <a:pPr lvl="2"/>
            <a:r>
              <a:rPr lang="en-US" dirty="0" smtClean="0"/>
              <a:t>Will generate an infinite loop triggered by SW_0 being true</a:t>
            </a:r>
          </a:p>
          <a:p>
            <a:r>
              <a:rPr lang="en-US" sz="2000" dirty="0"/>
              <a:t>Variables for which it fails</a:t>
            </a:r>
          </a:p>
          <a:p>
            <a:pPr lvl="1"/>
            <a:r>
              <a:rPr lang="en-US" sz="1800" dirty="0"/>
              <a:t>Memory-mapped peripheral register – register changes on its own</a:t>
            </a:r>
          </a:p>
          <a:p>
            <a:pPr lvl="1"/>
            <a:r>
              <a:rPr lang="en-US" sz="1800" dirty="0"/>
              <a:t>Global variables modified by an ISR – ISR changes the variable</a:t>
            </a:r>
          </a:p>
          <a:p>
            <a:pPr lvl="1"/>
            <a:r>
              <a:rPr lang="en-US" sz="1800" dirty="0"/>
              <a:t>Global variables in a multithreaded application – another thread or ISR changes the variable</a:t>
            </a:r>
          </a:p>
        </p:txBody>
      </p:sp>
    </p:spTree>
    <p:extLst>
      <p:ext uri="{BB962C8B-B14F-4D97-AF65-F5344CB8AC3E}">
        <p14:creationId xmlns:p14="http://schemas.microsoft.com/office/powerpoint/2010/main" val="3754745032"/>
      </p:ext>
    </p:extLst>
  </p:cSld>
  <p:clrMapOvr>
    <a:masterClrMapping/>
  </p:clrMapOvr>
  <p:transition>
    <p:pull dir="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pPr>
              <a:defRPr/>
            </a:pPr>
            <a:r>
              <a:rPr lang="en-US" dirty="0"/>
              <a:t>The Volatile Directive</a:t>
            </a:r>
          </a:p>
        </p:txBody>
      </p:sp>
      <p:sp>
        <p:nvSpPr>
          <p:cNvPr id="35843" name="Rectangle 3"/>
          <p:cNvSpPr>
            <a:spLocks noGrp="1" noChangeArrowheads="1"/>
          </p:cNvSpPr>
          <p:nvPr>
            <p:ph idx="1"/>
          </p:nvPr>
        </p:nvSpPr>
        <p:spPr/>
        <p:txBody>
          <a:bodyPr/>
          <a:lstStyle/>
          <a:p>
            <a:r>
              <a:rPr lang="en-US" sz="2000" dirty="0"/>
              <a:t>Need to tell compiler which variables may change outside of its control</a:t>
            </a:r>
          </a:p>
          <a:p>
            <a:pPr lvl="1"/>
            <a:r>
              <a:rPr lang="en-US" sz="1800" dirty="0"/>
              <a:t>Use volatile keyword to force compiler to reload these </a:t>
            </a:r>
            <a:r>
              <a:rPr lang="en-US" sz="1800" dirty="0" err="1"/>
              <a:t>vars</a:t>
            </a:r>
            <a:r>
              <a:rPr lang="en-US" sz="1800" dirty="0"/>
              <a:t> from memory for each use</a:t>
            </a:r>
          </a:p>
          <a:p>
            <a:pPr lvl="1">
              <a:buFontTx/>
              <a:buNone/>
            </a:pPr>
            <a:r>
              <a:rPr lang="en-US" sz="1800" b="1" dirty="0">
                <a:latin typeface="Lucida Console" pitchFamily="49" charset="0"/>
              </a:rPr>
              <a:t>	volatile unsigned </a:t>
            </a:r>
            <a:r>
              <a:rPr lang="en-US" sz="1800" b="1" dirty="0" err="1">
                <a:latin typeface="Lucida Console" pitchFamily="49" charset="0"/>
              </a:rPr>
              <a:t>int</a:t>
            </a:r>
            <a:r>
              <a:rPr lang="en-US" sz="1800" b="1" dirty="0">
                <a:latin typeface="Lucida Console" pitchFamily="49" charset="0"/>
              </a:rPr>
              <a:t> </a:t>
            </a:r>
            <a:r>
              <a:rPr lang="en-US" sz="1800" b="1" dirty="0" err="1">
                <a:latin typeface="Lucida Console" pitchFamily="49" charset="0"/>
              </a:rPr>
              <a:t>num_ints</a:t>
            </a:r>
            <a:r>
              <a:rPr lang="en-US" sz="1800" b="1" dirty="0">
                <a:latin typeface="Lucida Console" pitchFamily="49" charset="0"/>
              </a:rPr>
              <a:t>;</a:t>
            </a:r>
          </a:p>
          <a:p>
            <a:pPr lvl="1"/>
            <a:r>
              <a:rPr lang="en-US" sz="1800" dirty="0"/>
              <a:t>Pointer to a volatile </a:t>
            </a:r>
            <a:r>
              <a:rPr lang="en-US" sz="1800" dirty="0" err="1"/>
              <a:t>int</a:t>
            </a:r>
            <a:endParaRPr lang="en-US" sz="1800" dirty="0"/>
          </a:p>
          <a:p>
            <a:pPr lvl="1">
              <a:buFontTx/>
              <a:buNone/>
            </a:pPr>
            <a:r>
              <a:rPr lang="en-US" sz="2400" b="1" dirty="0">
                <a:latin typeface="Lucida Console" pitchFamily="49" charset="0"/>
              </a:rPr>
              <a:t>	</a:t>
            </a:r>
            <a:r>
              <a:rPr lang="en-US" sz="1800" b="1" dirty="0">
                <a:latin typeface="Lucida Console" pitchFamily="49" charset="0"/>
              </a:rPr>
              <a:t>volatile </a:t>
            </a:r>
            <a:r>
              <a:rPr lang="en-US" sz="1800" b="1" dirty="0" err="1">
                <a:latin typeface="Lucida Console" pitchFamily="49" charset="0"/>
              </a:rPr>
              <a:t>int</a:t>
            </a:r>
            <a:r>
              <a:rPr lang="en-US" sz="1800" b="1" dirty="0">
                <a:latin typeface="Lucida Console" pitchFamily="49" charset="0"/>
              </a:rPr>
              <a:t> * </a:t>
            </a:r>
            <a:r>
              <a:rPr lang="en-US" sz="1800" b="1" dirty="0" err="1">
                <a:latin typeface="Lucida Console" pitchFamily="49" charset="0"/>
              </a:rPr>
              <a:t>var</a:t>
            </a:r>
            <a:r>
              <a:rPr lang="en-US" sz="1800" b="1" dirty="0">
                <a:latin typeface="Lucida Console" pitchFamily="49" charset="0"/>
              </a:rPr>
              <a:t>; // or</a:t>
            </a:r>
          </a:p>
          <a:p>
            <a:pPr lvl="1">
              <a:buFontTx/>
              <a:buNone/>
            </a:pPr>
            <a:r>
              <a:rPr lang="en-US" sz="1800" b="1" dirty="0">
                <a:latin typeface="Lucida Console" pitchFamily="49" charset="0"/>
              </a:rPr>
              <a:t>	</a:t>
            </a:r>
            <a:r>
              <a:rPr lang="en-US" sz="1800" b="1" dirty="0" err="1">
                <a:latin typeface="Lucida Console" pitchFamily="49" charset="0"/>
              </a:rPr>
              <a:t>int</a:t>
            </a:r>
            <a:r>
              <a:rPr lang="en-US" sz="1800" b="1" dirty="0">
                <a:latin typeface="Lucida Console" pitchFamily="49" charset="0"/>
              </a:rPr>
              <a:t> volatile * </a:t>
            </a:r>
            <a:r>
              <a:rPr lang="en-US" sz="1800" b="1" dirty="0" err="1">
                <a:latin typeface="Lucida Console" pitchFamily="49" charset="0"/>
              </a:rPr>
              <a:t>var</a:t>
            </a:r>
            <a:r>
              <a:rPr lang="en-US" sz="1800" b="1" dirty="0">
                <a:latin typeface="Lucida Console" pitchFamily="49" charset="0"/>
              </a:rPr>
              <a:t>;</a:t>
            </a:r>
          </a:p>
          <a:p>
            <a:pPr lvl="1">
              <a:buFontTx/>
              <a:buNone/>
            </a:pPr>
            <a:endParaRPr lang="en-US" sz="2400" b="1" dirty="0">
              <a:latin typeface="Lucida Console" pitchFamily="49" charset="0"/>
            </a:endParaRPr>
          </a:p>
          <a:p>
            <a:pPr lvl="1"/>
            <a:r>
              <a:rPr lang="en-US" sz="1800" dirty="0"/>
              <a:t>Now each C source read of a variable (e.g. status register) will result in an assembly language LDR instruction</a:t>
            </a:r>
          </a:p>
          <a:p>
            <a:pPr lvl="1"/>
            <a:r>
              <a:rPr lang="en-US" sz="1800" dirty="0"/>
              <a:t>Good explanation in Nigel Jones’ “Volatile,” </a:t>
            </a:r>
            <a:r>
              <a:rPr lang="en-US" sz="1800" i="1" dirty="0"/>
              <a:t>Embedded Systems Programming </a:t>
            </a:r>
            <a:r>
              <a:rPr lang="en-US" sz="1800" dirty="0"/>
              <a:t>July 2001</a:t>
            </a:r>
            <a:endParaRPr lang="en-US" sz="2400" b="1" dirty="0">
              <a:latin typeface="Lucida Console" pitchFamily="49" charset="0"/>
            </a:endParaRPr>
          </a:p>
        </p:txBody>
      </p:sp>
    </p:spTree>
    <p:extLst>
      <p:ext uri="{BB962C8B-B14F-4D97-AF65-F5344CB8AC3E}">
        <p14:creationId xmlns:p14="http://schemas.microsoft.com/office/powerpoint/2010/main" val="3824499087"/>
      </p:ext>
    </p:extLst>
  </p:cSld>
  <p:clrMapOvr>
    <a:masterClrMapping/>
  </p:clrMapOvr>
  <p:transition>
    <p:pull dir="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custDataLst>
              <p:tags r:id="rId1"/>
            </p:custDataLst>
          </p:nvPr>
        </p:nvSpPr>
        <p:spPr/>
        <p:txBody>
          <a:bodyPr/>
          <a:lstStyle/>
          <a:p>
            <a:pPr>
              <a:defRPr/>
            </a:pPr>
            <a:r>
              <a:rPr lang="en-US" dirty="0" smtClean="0"/>
              <a:t>Non-Atomic Shared Data</a:t>
            </a:r>
            <a:endParaRPr lang="en-US" dirty="0"/>
          </a:p>
        </p:txBody>
      </p:sp>
      <p:sp>
        <p:nvSpPr>
          <p:cNvPr id="36867" name="Rectangle 3"/>
          <p:cNvSpPr>
            <a:spLocks noGrp="1" noChangeArrowheads="1"/>
          </p:cNvSpPr>
          <p:nvPr>
            <p:ph idx="1"/>
            <p:custDataLst>
              <p:tags r:id="rId2"/>
            </p:custDataLst>
          </p:nvPr>
        </p:nvSpPr>
        <p:spPr>
          <a:xfrm>
            <a:off x="533400" y="990600"/>
            <a:ext cx="4876800" cy="5638800"/>
          </a:xfrm>
        </p:spPr>
        <p:txBody>
          <a:bodyPr/>
          <a:lstStyle/>
          <a:p>
            <a:r>
              <a:rPr lang="en-US" sz="2200" dirty="0"/>
              <a:t>Want to keep track of current time and date</a:t>
            </a:r>
          </a:p>
          <a:p>
            <a:endParaRPr lang="en-US" sz="2200" dirty="0"/>
          </a:p>
          <a:p>
            <a:r>
              <a:rPr lang="en-US" sz="2200" dirty="0"/>
              <a:t>Use 1 Hz interrupt from timer</a:t>
            </a:r>
          </a:p>
          <a:p>
            <a:endParaRPr lang="en-US" sz="2200" dirty="0"/>
          </a:p>
          <a:p>
            <a:r>
              <a:rPr lang="en-US" sz="2200" dirty="0"/>
              <a:t>System</a:t>
            </a:r>
          </a:p>
          <a:p>
            <a:pPr lvl="1"/>
            <a:r>
              <a:rPr lang="en-US" sz="1800" dirty="0" err="1"/>
              <a:t>TimerVal</a:t>
            </a:r>
            <a:r>
              <a:rPr lang="en-US" sz="1800" dirty="0"/>
              <a:t> structure tracks time and days since some reference event</a:t>
            </a:r>
          </a:p>
          <a:p>
            <a:pPr lvl="1"/>
            <a:r>
              <a:rPr lang="en-US" sz="1800" dirty="0" err="1"/>
              <a:t>TimerVal’s</a:t>
            </a:r>
            <a:r>
              <a:rPr lang="en-US" sz="1800" dirty="0"/>
              <a:t> fields are updated by periodic 1 Hz timer ISR </a:t>
            </a:r>
          </a:p>
        </p:txBody>
      </p:sp>
      <p:sp>
        <p:nvSpPr>
          <p:cNvPr id="36868" name="Text Box 4"/>
          <p:cNvSpPr txBox="1">
            <a:spLocks noChangeArrowheads="1"/>
          </p:cNvSpPr>
          <p:nvPr>
            <p:custDataLst>
              <p:tags r:id="rId3"/>
            </p:custDataLst>
          </p:nvPr>
        </p:nvSpPr>
        <p:spPr bwMode="auto">
          <a:xfrm>
            <a:off x="5867400" y="838200"/>
            <a:ext cx="4648200" cy="1815882"/>
          </a:xfrm>
          <a:prstGeom prst="rect">
            <a:avLst/>
          </a:prstGeom>
          <a:solidFill>
            <a:srgbClr val="DDDDDD"/>
          </a:solidFill>
          <a:ln w="9525">
            <a:solidFill>
              <a:schemeClr val="accent2"/>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Clr>
                <a:srgbClr val="0000FF"/>
              </a:buClr>
              <a:buFont typeface="Wingdings" pitchFamily="2" charset="2"/>
              <a:buNone/>
            </a:pPr>
            <a:r>
              <a:rPr lang="en-US" sz="1600" b="1">
                <a:latin typeface="Courier New" pitchFamily="49" charset="0"/>
              </a:rPr>
              <a:t>void GetDateTime(DateTimeType * DT){</a:t>
            </a:r>
          </a:p>
          <a:p>
            <a:pPr eaLnBrk="1" hangingPunct="1">
              <a:spcBef>
                <a:spcPct val="20000"/>
              </a:spcBef>
              <a:buClr>
                <a:srgbClr val="0000FF"/>
              </a:buClr>
              <a:buFont typeface="Wingdings" pitchFamily="2" charset="2"/>
              <a:buNone/>
            </a:pPr>
            <a:r>
              <a:rPr lang="en-US" sz="1600" b="1">
                <a:latin typeface="Courier New" pitchFamily="49" charset="0"/>
              </a:rPr>
              <a:t> DT-&gt;day = TimerVal.day;</a:t>
            </a:r>
          </a:p>
          <a:p>
            <a:pPr eaLnBrk="1" hangingPunct="1">
              <a:spcBef>
                <a:spcPct val="20000"/>
              </a:spcBef>
              <a:buClr>
                <a:srgbClr val="0000FF"/>
              </a:buClr>
              <a:buFont typeface="Wingdings" pitchFamily="2" charset="2"/>
              <a:buNone/>
            </a:pPr>
            <a:r>
              <a:rPr lang="en-US" sz="1600" b="1">
                <a:latin typeface="Courier New" pitchFamily="49" charset="0"/>
              </a:rPr>
              <a:t> DT-&gt;hour = TimerVal.hour;</a:t>
            </a:r>
          </a:p>
          <a:p>
            <a:pPr eaLnBrk="1" hangingPunct="1">
              <a:spcBef>
                <a:spcPct val="20000"/>
              </a:spcBef>
              <a:buClr>
                <a:srgbClr val="0000FF"/>
              </a:buClr>
            </a:pPr>
            <a:r>
              <a:rPr lang="en-US" sz="1600" b="1">
                <a:latin typeface="Courier New" pitchFamily="49" charset="0"/>
              </a:rPr>
              <a:t> DT-&gt;minute = TimerVal.minute;</a:t>
            </a:r>
          </a:p>
          <a:p>
            <a:pPr eaLnBrk="1" hangingPunct="1">
              <a:spcBef>
                <a:spcPct val="20000"/>
              </a:spcBef>
              <a:buClr>
                <a:srgbClr val="0000FF"/>
              </a:buClr>
            </a:pPr>
            <a:r>
              <a:rPr lang="en-US" sz="1600" b="1">
                <a:latin typeface="Courier New" pitchFamily="49" charset="0"/>
              </a:rPr>
              <a:t> DT-&gt;second = TimerVal.second;</a:t>
            </a:r>
          </a:p>
          <a:p>
            <a:pPr eaLnBrk="1" hangingPunct="1">
              <a:spcBef>
                <a:spcPct val="20000"/>
              </a:spcBef>
              <a:buClr>
                <a:srgbClr val="0000FF"/>
              </a:buClr>
            </a:pPr>
            <a:r>
              <a:rPr lang="en-US" sz="1600" b="1">
                <a:latin typeface="Courier New" pitchFamily="49" charset="0"/>
              </a:rPr>
              <a:t>}</a:t>
            </a:r>
          </a:p>
        </p:txBody>
      </p:sp>
      <p:sp>
        <p:nvSpPr>
          <p:cNvPr id="36869" name="Text Box 4"/>
          <p:cNvSpPr txBox="1">
            <a:spLocks noChangeArrowheads="1"/>
          </p:cNvSpPr>
          <p:nvPr>
            <p:custDataLst>
              <p:tags r:id="rId4"/>
            </p:custDataLst>
          </p:nvPr>
        </p:nvSpPr>
        <p:spPr bwMode="auto">
          <a:xfrm>
            <a:off x="5486400" y="2971801"/>
            <a:ext cx="5105400" cy="3293209"/>
          </a:xfrm>
          <a:prstGeom prst="rect">
            <a:avLst/>
          </a:prstGeom>
          <a:solidFill>
            <a:srgbClr val="DDDDDD"/>
          </a:solidFill>
          <a:ln w="9525">
            <a:solidFill>
              <a:schemeClr val="accent2"/>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Clr>
                <a:srgbClr val="0000FF"/>
              </a:buClr>
              <a:buFont typeface="Wingdings" pitchFamily="2" charset="2"/>
              <a:buNone/>
            </a:pPr>
            <a:r>
              <a:rPr lang="en-US" sz="1600" b="1">
                <a:latin typeface="Courier New" pitchFamily="49" charset="0"/>
              </a:rPr>
              <a:t>void DateTimeISR(void){</a:t>
            </a:r>
          </a:p>
          <a:p>
            <a:pPr eaLnBrk="1" hangingPunct="1">
              <a:buClr>
                <a:srgbClr val="0000FF"/>
              </a:buClr>
            </a:pPr>
            <a:r>
              <a:rPr lang="en-US" sz="1600" b="1">
                <a:latin typeface="Courier New" pitchFamily="49" charset="0"/>
              </a:rPr>
              <a:t> TimerVal.second++;</a:t>
            </a:r>
          </a:p>
          <a:p>
            <a:pPr eaLnBrk="1" hangingPunct="1">
              <a:buClr>
                <a:srgbClr val="0000FF"/>
              </a:buClr>
            </a:pPr>
            <a:r>
              <a:rPr lang="en-US" sz="1600" b="1">
                <a:latin typeface="Courier New" pitchFamily="49" charset="0"/>
              </a:rPr>
              <a:t> if (TimerVal.second &gt; 59){</a:t>
            </a:r>
          </a:p>
          <a:p>
            <a:pPr eaLnBrk="1" hangingPunct="1">
              <a:buClr>
                <a:srgbClr val="0000FF"/>
              </a:buClr>
            </a:pPr>
            <a:r>
              <a:rPr lang="en-US" sz="1600" b="1">
                <a:latin typeface="Courier New" pitchFamily="49" charset="0"/>
              </a:rPr>
              <a:t>   TimerVal.second = 0;</a:t>
            </a:r>
          </a:p>
          <a:p>
            <a:pPr eaLnBrk="1" hangingPunct="1">
              <a:buClr>
                <a:srgbClr val="0000FF"/>
              </a:buClr>
            </a:pPr>
            <a:r>
              <a:rPr lang="en-US" sz="1600" b="1">
                <a:latin typeface="Courier New" pitchFamily="49" charset="0"/>
              </a:rPr>
              <a:t>   TimerVal.minute++;</a:t>
            </a:r>
          </a:p>
          <a:p>
            <a:pPr eaLnBrk="1" hangingPunct="1">
              <a:buClr>
                <a:srgbClr val="0000FF"/>
              </a:buClr>
              <a:buFont typeface="Wingdings" pitchFamily="2" charset="2"/>
              <a:buNone/>
            </a:pPr>
            <a:r>
              <a:rPr lang="en-US" sz="1600" b="1">
                <a:latin typeface="Courier New" pitchFamily="49" charset="0"/>
              </a:rPr>
              <a:t>   if (TimerVal.minute &gt; 59) {</a:t>
            </a:r>
          </a:p>
          <a:p>
            <a:pPr eaLnBrk="1" hangingPunct="1">
              <a:buClr>
                <a:srgbClr val="0000FF"/>
              </a:buClr>
              <a:buFont typeface="Wingdings" pitchFamily="2" charset="2"/>
              <a:buNone/>
            </a:pPr>
            <a:r>
              <a:rPr lang="en-US" sz="1600" b="1">
                <a:latin typeface="Courier New" pitchFamily="49" charset="0"/>
              </a:rPr>
              <a:t>     TimerVal.minute = 0;</a:t>
            </a:r>
          </a:p>
          <a:p>
            <a:pPr eaLnBrk="1" hangingPunct="1">
              <a:buClr>
                <a:srgbClr val="0000FF"/>
              </a:buClr>
              <a:buFont typeface="Wingdings" pitchFamily="2" charset="2"/>
              <a:buNone/>
            </a:pPr>
            <a:r>
              <a:rPr lang="en-US" sz="1600" b="1">
                <a:latin typeface="Courier New" pitchFamily="49" charset="0"/>
              </a:rPr>
              <a:t>     TimerVal.hour++;</a:t>
            </a:r>
          </a:p>
          <a:p>
            <a:pPr eaLnBrk="1" hangingPunct="1">
              <a:buClr>
                <a:srgbClr val="0000FF"/>
              </a:buClr>
            </a:pPr>
            <a:r>
              <a:rPr lang="en-US" sz="1600" b="1">
                <a:latin typeface="Courier New" pitchFamily="49" charset="0"/>
              </a:rPr>
              <a:t>     if (TimerVal.hour &gt; 23) {</a:t>
            </a:r>
          </a:p>
          <a:p>
            <a:pPr eaLnBrk="1" hangingPunct="1">
              <a:buClr>
                <a:srgbClr val="0000FF"/>
              </a:buClr>
            </a:pPr>
            <a:r>
              <a:rPr lang="en-US" sz="1600" b="1">
                <a:latin typeface="Courier New" pitchFamily="49" charset="0"/>
              </a:rPr>
              <a:t>	TimerVal.hour = 0;</a:t>
            </a:r>
          </a:p>
          <a:p>
            <a:pPr eaLnBrk="1" hangingPunct="1">
              <a:buClr>
                <a:srgbClr val="0000FF"/>
              </a:buClr>
            </a:pPr>
            <a:r>
              <a:rPr lang="en-US" sz="1600" b="1">
                <a:latin typeface="Courier New" pitchFamily="49" charset="0"/>
              </a:rPr>
              <a:t>       TimerVal.day++;</a:t>
            </a:r>
          </a:p>
          <a:p>
            <a:pPr eaLnBrk="1" hangingPunct="1">
              <a:buClr>
                <a:srgbClr val="0000FF"/>
              </a:buClr>
            </a:pPr>
            <a:r>
              <a:rPr lang="en-US" sz="1600" b="1">
                <a:latin typeface="Courier New" pitchFamily="49" charset="0"/>
              </a:rPr>
              <a:t>       … etc.</a:t>
            </a:r>
          </a:p>
          <a:p>
            <a:pPr eaLnBrk="1" hangingPunct="1">
              <a:buClr>
                <a:srgbClr val="0000FF"/>
              </a:buClr>
            </a:pPr>
            <a:r>
              <a:rPr lang="en-US" sz="1600" b="1">
                <a:latin typeface="Courier New" pitchFamily="49" charset="0"/>
              </a:rPr>
              <a:t>     }</a:t>
            </a:r>
          </a:p>
        </p:txBody>
      </p:sp>
    </p:spTree>
    <p:extLst>
      <p:ext uri="{BB962C8B-B14F-4D97-AF65-F5344CB8AC3E}">
        <p14:creationId xmlns:p14="http://schemas.microsoft.com/office/powerpoint/2010/main" val="1562806000"/>
      </p:ext>
    </p:extLst>
  </p:cSld>
  <p:clrMapOvr>
    <a:masterClrMapping/>
  </p:clrMapOvr>
  <p:transition>
    <p:pull dir="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custDataLst>
              <p:tags r:id="rId1"/>
            </p:custDataLst>
          </p:nvPr>
        </p:nvSpPr>
        <p:spPr/>
        <p:txBody>
          <a:bodyPr/>
          <a:lstStyle/>
          <a:p>
            <a:pPr>
              <a:defRPr/>
            </a:pPr>
            <a:r>
              <a:rPr lang="en-US" dirty="0" smtClean="0"/>
              <a:t>Example: Checking the Time</a:t>
            </a:r>
            <a:endParaRPr lang="en-US" dirty="0"/>
          </a:p>
        </p:txBody>
      </p:sp>
      <p:sp>
        <p:nvSpPr>
          <p:cNvPr id="37891" name="Rectangle 3"/>
          <p:cNvSpPr>
            <a:spLocks noGrp="1" noChangeArrowheads="1"/>
          </p:cNvSpPr>
          <p:nvPr>
            <p:ph idx="1"/>
            <p:custDataLst>
              <p:tags r:id="rId2"/>
            </p:custDataLst>
          </p:nvPr>
        </p:nvSpPr>
        <p:spPr>
          <a:xfrm>
            <a:off x="479999" y="990600"/>
            <a:ext cx="9959401" cy="5638800"/>
          </a:xfrm>
        </p:spPr>
        <p:txBody>
          <a:bodyPr/>
          <a:lstStyle/>
          <a:p>
            <a:r>
              <a:rPr lang="en-US" sz="2000" dirty="0"/>
              <a:t>Problem</a:t>
            </a:r>
          </a:p>
          <a:p>
            <a:pPr lvl="1"/>
            <a:r>
              <a:rPr lang="en-US" sz="1800" dirty="0"/>
              <a:t>An interrupt at the wrong time will lead to half-updated data in DT</a:t>
            </a:r>
          </a:p>
          <a:p>
            <a:r>
              <a:rPr lang="en-US" sz="2000" dirty="0"/>
              <a:t>Failure Case</a:t>
            </a:r>
          </a:p>
          <a:p>
            <a:pPr lvl="1"/>
            <a:r>
              <a:rPr lang="en-US" sz="1800" dirty="0" err="1"/>
              <a:t>TimerVal</a:t>
            </a:r>
            <a:r>
              <a:rPr lang="en-US" sz="1800" dirty="0"/>
              <a:t> is {10, 23, 59, 59} (10</a:t>
            </a:r>
            <a:r>
              <a:rPr lang="en-US" sz="1800" baseline="30000" dirty="0"/>
              <a:t>th</a:t>
            </a:r>
            <a:r>
              <a:rPr lang="en-US" sz="1800" dirty="0"/>
              <a:t> day, 23:59:59)</a:t>
            </a:r>
          </a:p>
          <a:p>
            <a:pPr lvl="1"/>
            <a:r>
              <a:rPr lang="en-US" sz="1800" dirty="0"/>
              <a:t>Task code calls </a:t>
            </a:r>
            <a:r>
              <a:rPr lang="en-US" sz="1800" dirty="0" err="1"/>
              <a:t>GetDateTime</a:t>
            </a:r>
            <a:r>
              <a:rPr lang="en-US" sz="1800" dirty="0"/>
              <a:t>(), which starts copying the </a:t>
            </a:r>
            <a:r>
              <a:rPr lang="en-US" sz="1800" dirty="0" err="1"/>
              <a:t>TimerVal</a:t>
            </a:r>
            <a:r>
              <a:rPr lang="en-US" sz="1800" dirty="0"/>
              <a:t> fields to DT: day = 10, hour = 23</a:t>
            </a:r>
            <a:endParaRPr lang="en-US" sz="1400" dirty="0"/>
          </a:p>
          <a:p>
            <a:pPr lvl="1"/>
            <a:r>
              <a:rPr lang="en-US" sz="1800" dirty="0"/>
              <a:t>A timer interrupt occurs, which updates </a:t>
            </a:r>
            <a:r>
              <a:rPr lang="en-US" sz="1800" dirty="0" err="1"/>
              <a:t>TimerVal</a:t>
            </a:r>
            <a:r>
              <a:rPr lang="en-US" sz="1800" dirty="0"/>
              <a:t> to {11, 0, 0, 0}</a:t>
            </a:r>
            <a:endParaRPr lang="en-US" sz="1400" dirty="0"/>
          </a:p>
          <a:p>
            <a:pPr lvl="1"/>
            <a:r>
              <a:rPr lang="en-US" sz="1800" dirty="0" err="1"/>
              <a:t>GetDateTime</a:t>
            </a:r>
            <a:r>
              <a:rPr lang="en-US" sz="1800" dirty="0"/>
              <a:t>() resumes executing, copying  the remaining </a:t>
            </a:r>
            <a:r>
              <a:rPr lang="en-US" sz="1800" dirty="0" err="1"/>
              <a:t>TimerVal</a:t>
            </a:r>
            <a:r>
              <a:rPr lang="en-US" sz="1800" dirty="0"/>
              <a:t> fields to DT: minute = 0, second = 0</a:t>
            </a:r>
            <a:endParaRPr lang="en-US" sz="1400" dirty="0"/>
          </a:p>
          <a:p>
            <a:pPr lvl="1"/>
            <a:r>
              <a:rPr lang="en-US" sz="1800" dirty="0"/>
              <a:t>DT now has a time stamp of {10, 23, 0, 0}. </a:t>
            </a:r>
          </a:p>
          <a:p>
            <a:pPr lvl="1"/>
            <a:r>
              <a:rPr lang="en-US" sz="1800" b="1" i="1" dirty="0"/>
              <a:t>The system thinks time just jumped backwards one hour!</a:t>
            </a:r>
          </a:p>
          <a:p>
            <a:r>
              <a:rPr lang="en-US" sz="2000" dirty="0"/>
              <a:t>Fundamental problem – “race condition”</a:t>
            </a:r>
          </a:p>
          <a:p>
            <a:pPr lvl="1"/>
            <a:r>
              <a:rPr lang="en-US" sz="1800" dirty="0"/>
              <a:t>Preemption enables ISR to interrupt other code and possibly overwrite data</a:t>
            </a:r>
          </a:p>
          <a:p>
            <a:pPr lvl="1"/>
            <a:r>
              <a:rPr lang="en-US" sz="1800" dirty="0"/>
              <a:t>Must ensure </a:t>
            </a:r>
            <a:r>
              <a:rPr lang="en-US" sz="1800" b="1" i="1" dirty="0"/>
              <a:t>atomic (indivisible) </a:t>
            </a:r>
            <a:r>
              <a:rPr lang="en-US" sz="1800" dirty="0"/>
              <a:t>access to the object </a:t>
            </a:r>
          </a:p>
          <a:p>
            <a:pPr lvl="2"/>
            <a:r>
              <a:rPr lang="en-US" sz="1400" dirty="0"/>
              <a:t>Native atomic object size depends on processor’s instruction set and word size. </a:t>
            </a:r>
          </a:p>
          <a:p>
            <a:pPr lvl="2"/>
            <a:r>
              <a:rPr lang="en-US" sz="1400" dirty="0"/>
              <a:t>Is 32 bits for ARM</a:t>
            </a:r>
          </a:p>
        </p:txBody>
      </p:sp>
    </p:spTree>
    <p:extLst>
      <p:ext uri="{BB962C8B-B14F-4D97-AF65-F5344CB8AC3E}">
        <p14:creationId xmlns:p14="http://schemas.microsoft.com/office/powerpoint/2010/main" val="1525457589"/>
      </p:ext>
    </p:extLst>
  </p:cSld>
  <p:clrMapOvr>
    <a:masterClrMapping/>
  </p:clrMapOvr>
  <p:transition>
    <p:pull dir="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Examining the Problem More Closely</a:t>
            </a:r>
            <a:endParaRPr lang="en-US" dirty="0"/>
          </a:p>
        </p:txBody>
      </p:sp>
      <p:sp>
        <p:nvSpPr>
          <p:cNvPr id="3" name="Content Placeholder 2"/>
          <p:cNvSpPr>
            <a:spLocks noGrp="1"/>
          </p:cNvSpPr>
          <p:nvPr>
            <p:ph idx="1"/>
          </p:nvPr>
        </p:nvSpPr>
        <p:spPr/>
        <p:txBody>
          <a:bodyPr/>
          <a:lstStyle/>
          <a:p>
            <a:pPr>
              <a:defRPr/>
            </a:pPr>
            <a:r>
              <a:rPr lang="en-US" sz="2000" dirty="0"/>
              <a:t>Must protect any data object which both</a:t>
            </a:r>
          </a:p>
          <a:p>
            <a:pPr lvl="1">
              <a:defRPr/>
            </a:pPr>
            <a:r>
              <a:rPr lang="en-US" sz="1800" dirty="0"/>
              <a:t>(1) requires multiple instructions to read or write (non-atomic access), </a:t>
            </a:r>
          </a:p>
          <a:p>
            <a:pPr marL="457200" lvl="1" indent="0">
              <a:buNone/>
              <a:defRPr/>
            </a:pPr>
            <a:r>
              <a:rPr lang="en-US" sz="1800" dirty="0"/>
              <a:t>and</a:t>
            </a:r>
          </a:p>
          <a:p>
            <a:pPr lvl="1">
              <a:defRPr/>
            </a:pPr>
            <a:r>
              <a:rPr lang="en-US" sz="1800" dirty="0"/>
              <a:t>(2) is potentially written by an ISR</a:t>
            </a:r>
          </a:p>
          <a:p>
            <a:pPr>
              <a:defRPr/>
            </a:pPr>
            <a:endParaRPr lang="en-US" sz="2000" dirty="0"/>
          </a:p>
          <a:p>
            <a:pPr>
              <a:defRPr/>
            </a:pPr>
            <a:r>
              <a:rPr lang="en-US" sz="2000" dirty="0"/>
              <a:t>How many tasks/ISRs can write to the data object?</a:t>
            </a:r>
          </a:p>
          <a:p>
            <a:pPr lvl="1">
              <a:defRPr/>
            </a:pPr>
            <a:r>
              <a:rPr lang="en-US" sz="1800" dirty="0"/>
              <a:t>One? Then we have one-way communication </a:t>
            </a:r>
          </a:p>
          <a:p>
            <a:pPr lvl="2">
              <a:defRPr/>
            </a:pPr>
            <a:r>
              <a:rPr lang="en-US" sz="1800" dirty="0"/>
              <a:t>Must </a:t>
            </a:r>
            <a:r>
              <a:rPr lang="en-US" sz="1800" b="1" i="1" dirty="0">
                <a:solidFill>
                  <a:schemeClr val="accent6"/>
                </a:solidFill>
              </a:rPr>
              <a:t>ensure the data isn’t overwritten partway through </a:t>
            </a:r>
            <a:r>
              <a:rPr lang="en-US" sz="1800" dirty="0"/>
              <a:t>being </a:t>
            </a:r>
            <a:r>
              <a:rPr lang="en-US" sz="1800" b="1" i="1" dirty="0">
                <a:solidFill>
                  <a:schemeClr val="accent6"/>
                </a:solidFill>
              </a:rPr>
              <a:t>read </a:t>
            </a:r>
          </a:p>
          <a:p>
            <a:pPr lvl="3">
              <a:defRPr/>
            </a:pPr>
            <a:r>
              <a:rPr lang="en-US" sz="1600" dirty="0"/>
              <a:t>Writer and reader don’t interrupt each other</a:t>
            </a:r>
          </a:p>
          <a:p>
            <a:pPr lvl="1">
              <a:defRPr/>
            </a:pPr>
            <a:r>
              <a:rPr lang="en-US" sz="1800" dirty="0"/>
              <a:t>More than one? </a:t>
            </a:r>
          </a:p>
          <a:p>
            <a:pPr lvl="2">
              <a:defRPr/>
            </a:pPr>
            <a:r>
              <a:rPr lang="en-US" sz="1800" dirty="0"/>
              <a:t>Must </a:t>
            </a:r>
            <a:r>
              <a:rPr lang="en-US" sz="1800" b="1" i="1" dirty="0">
                <a:solidFill>
                  <a:schemeClr val="accent6"/>
                </a:solidFill>
              </a:rPr>
              <a:t>ensure the data isn’t overwritten partway through </a:t>
            </a:r>
            <a:r>
              <a:rPr lang="en-US" sz="1800" dirty="0"/>
              <a:t>being </a:t>
            </a:r>
            <a:r>
              <a:rPr lang="en-US" sz="1800" b="1" i="1" dirty="0">
                <a:solidFill>
                  <a:schemeClr val="accent6"/>
                </a:solidFill>
              </a:rPr>
              <a:t>read</a:t>
            </a:r>
          </a:p>
          <a:p>
            <a:pPr lvl="3">
              <a:defRPr/>
            </a:pPr>
            <a:r>
              <a:rPr lang="en-US" sz="1600" dirty="0"/>
              <a:t>Writer and reader don’t interrupt each other</a:t>
            </a:r>
          </a:p>
          <a:p>
            <a:pPr lvl="2">
              <a:defRPr/>
            </a:pPr>
            <a:r>
              <a:rPr lang="en-US" sz="1800" dirty="0"/>
              <a:t>Must </a:t>
            </a:r>
            <a:r>
              <a:rPr lang="en-US" sz="1800" b="1" i="1" dirty="0">
                <a:solidFill>
                  <a:schemeClr val="accent6"/>
                </a:solidFill>
              </a:rPr>
              <a:t>ensure the data isn’t overwritten partway through </a:t>
            </a:r>
            <a:r>
              <a:rPr lang="en-US" sz="1800" dirty="0"/>
              <a:t>being </a:t>
            </a:r>
            <a:r>
              <a:rPr lang="en-US" sz="1800" b="1" i="1" dirty="0">
                <a:solidFill>
                  <a:schemeClr val="accent6"/>
                </a:solidFill>
              </a:rPr>
              <a:t>written </a:t>
            </a:r>
          </a:p>
          <a:p>
            <a:pPr lvl="3">
              <a:defRPr/>
            </a:pPr>
            <a:r>
              <a:rPr lang="en-US" sz="1600" dirty="0"/>
              <a:t>Writers don’t interrupt each other</a:t>
            </a:r>
          </a:p>
        </p:txBody>
      </p:sp>
    </p:spTree>
    <p:extLst>
      <p:ext uri="{BB962C8B-B14F-4D97-AF65-F5344CB8AC3E}">
        <p14:creationId xmlns:p14="http://schemas.microsoft.com/office/powerpoint/2010/main" val="1158605089"/>
      </p:ext>
    </p:extLst>
  </p:cSld>
  <p:clrMapOvr>
    <a:masterClrMapping/>
  </p:clrMapOvr>
  <p:transition>
    <p:pull dir="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custDataLst>
              <p:tags r:id="rId1"/>
            </p:custDataLst>
          </p:nvPr>
        </p:nvSpPr>
        <p:spPr/>
        <p:txBody>
          <a:bodyPr vert="horz" lIns="90360" tIns="44280" rIns="90360" bIns="44280" anchor="t">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t>Definitions</a:t>
            </a:r>
            <a:endParaRPr lang="en-GB" dirty="0"/>
          </a:p>
        </p:txBody>
      </p:sp>
      <p:sp>
        <p:nvSpPr>
          <p:cNvPr id="39939" name="Rectangle 3"/>
          <p:cNvSpPr>
            <a:spLocks noGrp="1" noChangeArrowheads="1"/>
          </p:cNvSpPr>
          <p:nvPr>
            <p:ph sz="half" idx="1"/>
            <p:custDataLst>
              <p:tags r:id="rId2"/>
            </p:custDataLst>
          </p:nvPr>
        </p:nvSpPr>
        <p:spPr>
          <a:xfrm>
            <a:off x="1752600" y="914400"/>
            <a:ext cx="8686800" cy="5867400"/>
          </a:xfrm>
        </p:spPr>
        <p:txBody>
          <a:bodyPr vert="horz" lIns="90360" tIns="44280" rIns="90360" bIns="44280">
            <a:noAutofit/>
          </a:bodyPr>
          <a:lstStyle/>
          <a:p>
            <a:pPr marL="292100" indent="-2921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chemeClr val="hlink"/>
                </a:solidFill>
              </a:rPr>
              <a:t>Race condition</a:t>
            </a:r>
            <a:r>
              <a:rPr lang="en-GB" sz="2000" dirty="0"/>
              <a:t>: </a:t>
            </a:r>
            <a:r>
              <a:rPr lang="en-US" sz="2000" dirty="0"/>
              <a:t>Anomalous behavior due to unexpected critical dependence on the relative timing of events. Result of example code depends on the </a:t>
            </a:r>
            <a:r>
              <a:rPr lang="en-US" sz="2000" i="1" dirty="0"/>
              <a:t>relative timing </a:t>
            </a:r>
            <a:r>
              <a:rPr lang="en-US" sz="2000" dirty="0"/>
              <a:t>of the read and write operations.</a:t>
            </a:r>
          </a:p>
          <a:p>
            <a:pPr marL="292100" indent="-2921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p>
          <a:p>
            <a:pPr marL="292100" indent="-2921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chemeClr val="hlink"/>
                </a:solidFill>
              </a:rPr>
              <a:t>Critical section</a:t>
            </a:r>
            <a:r>
              <a:rPr lang="en-GB" sz="2000" dirty="0"/>
              <a:t>: </a:t>
            </a:r>
            <a:r>
              <a:rPr lang="en-US" sz="2000" dirty="0"/>
              <a:t>A section of code which creates a possible race condition. The code section can only be executed by one process at a time. Some synchronization mechanism is required at the entry and exit of the critical section to ensure exclusive use. </a:t>
            </a:r>
          </a:p>
        </p:txBody>
      </p:sp>
      <p:sp>
        <p:nvSpPr>
          <p:cNvPr id="39940" name="AutoShape 4"/>
          <p:cNvSpPr>
            <a:spLocks noChangeArrowheads="1"/>
          </p:cNvSpPr>
          <p:nvPr>
            <p:custDataLst>
              <p:tags r:id="rId3"/>
            </p:custDataLst>
          </p:nvPr>
        </p:nvSpPr>
        <p:spPr bwMode="auto">
          <a:xfrm>
            <a:off x="2946400" y="3992564"/>
            <a:ext cx="7126288" cy="2009775"/>
          </a:xfrm>
          <a:prstGeom prst="roundRect">
            <a:avLst>
              <a:gd name="adj" fmla="val 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9941" name="AutoShape 5"/>
          <p:cNvSpPr>
            <a:spLocks noChangeArrowheads="1"/>
          </p:cNvSpPr>
          <p:nvPr>
            <p:custDataLst>
              <p:tags r:id="rId4"/>
            </p:custDataLst>
          </p:nvPr>
        </p:nvSpPr>
        <p:spPr bwMode="auto">
          <a:xfrm>
            <a:off x="3190876" y="3930650"/>
            <a:ext cx="6543675" cy="2216150"/>
          </a:xfrm>
          <a:prstGeom prst="roundRect">
            <a:avLst>
              <a:gd name="adj" fmla="val 6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2904442126"/>
      </p:ext>
    </p:extLst>
  </p:cSld>
  <p:clrMapOvr>
    <a:masterClrMapping/>
  </p:clrMapOvr>
  <p:transition>
    <p:pull dir="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Solution: Briefly Disable Preemption</a:t>
            </a:r>
            <a:endParaRPr lang="en-US" dirty="0"/>
          </a:p>
        </p:txBody>
      </p:sp>
      <p:sp>
        <p:nvSpPr>
          <p:cNvPr id="40963" name="Content Placeholder 2"/>
          <p:cNvSpPr>
            <a:spLocks noGrp="1"/>
          </p:cNvSpPr>
          <p:nvPr>
            <p:ph sz="half" idx="1"/>
          </p:nvPr>
        </p:nvSpPr>
        <p:spPr>
          <a:xfrm>
            <a:off x="609600" y="990600"/>
            <a:ext cx="9448800" cy="5867400"/>
          </a:xfrm>
        </p:spPr>
        <p:txBody>
          <a:bodyPr/>
          <a:lstStyle/>
          <a:p>
            <a:r>
              <a:rPr lang="en-US" sz="1800" dirty="0"/>
              <a:t>Prevent preemption within </a:t>
            </a:r>
            <a:br>
              <a:rPr lang="en-US" sz="1800" dirty="0"/>
            </a:br>
            <a:r>
              <a:rPr lang="en-US" sz="1800" dirty="0"/>
              <a:t>critical section</a:t>
            </a:r>
          </a:p>
          <a:p>
            <a:r>
              <a:rPr lang="en-US" sz="1800" dirty="0"/>
              <a:t>If an </a:t>
            </a:r>
            <a:r>
              <a:rPr lang="en-US" sz="1800" b="1" i="1" dirty="0"/>
              <a:t>ISR can write </a:t>
            </a:r>
            <a:r>
              <a:rPr lang="en-US" sz="1800" dirty="0"/>
              <a:t>to the </a:t>
            </a:r>
            <a:br>
              <a:rPr lang="en-US" sz="1800" dirty="0"/>
            </a:br>
            <a:r>
              <a:rPr lang="en-US" sz="1800" dirty="0"/>
              <a:t>shared data object, need to </a:t>
            </a:r>
            <a:br>
              <a:rPr lang="en-US" sz="1800" dirty="0"/>
            </a:br>
            <a:r>
              <a:rPr lang="en-US" sz="1800" b="1" i="1" dirty="0"/>
              <a:t>disable interrupts </a:t>
            </a:r>
          </a:p>
          <a:p>
            <a:pPr lvl="1"/>
            <a:r>
              <a:rPr lang="en-US" sz="1600" dirty="0"/>
              <a:t>save current interrupt </a:t>
            </a:r>
            <a:br>
              <a:rPr lang="en-US" sz="1600" dirty="0"/>
            </a:br>
            <a:r>
              <a:rPr lang="en-US" sz="1600" dirty="0"/>
              <a:t>masking state in m</a:t>
            </a:r>
          </a:p>
          <a:p>
            <a:pPr lvl="1"/>
            <a:r>
              <a:rPr lang="en-US" sz="1600" dirty="0"/>
              <a:t>disable interrupts</a:t>
            </a:r>
          </a:p>
          <a:p>
            <a:r>
              <a:rPr lang="en-US" sz="1800" dirty="0"/>
              <a:t>Restore </a:t>
            </a:r>
            <a:r>
              <a:rPr lang="en-US" sz="1800" b="1" i="1" dirty="0"/>
              <a:t>previous state </a:t>
            </a:r>
            <a:br>
              <a:rPr lang="en-US" sz="1800" b="1" i="1" dirty="0"/>
            </a:br>
            <a:r>
              <a:rPr lang="en-US" sz="1800" dirty="0"/>
              <a:t>afterwards (interrupts</a:t>
            </a:r>
            <a:br>
              <a:rPr lang="en-US" sz="1800" dirty="0"/>
            </a:br>
            <a:r>
              <a:rPr lang="en-US" sz="1800" dirty="0"/>
              <a:t>may have already been </a:t>
            </a:r>
            <a:br>
              <a:rPr lang="en-US" sz="1800" dirty="0"/>
            </a:br>
            <a:r>
              <a:rPr lang="en-US" sz="1800" dirty="0"/>
              <a:t>disabled for another reason)</a:t>
            </a:r>
          </a:p>
          <a:p>
            <a:r>
              <a:rPr lang="en-US" sz="1800" dirty="0"/>
              <a:t>Use CMSIS-CORE to save, </a:t>
            </a:r>
            <a:br>
              <a:rPr lang="en-US" sz="1800" dirty="0"/>
            </a:br>
            <a:r>
              <a:rPr lang="en-US" sz="1800" dirty="0"/>
              <a:t>control and restore interrupt </a:t>
            </a:r>
            <a:br>
              <a:rPr lang="en-US" sz="1800" dirty="0"/>
            </a:br>
            <a:r>
              <a:rPr lang="en-US" sz="1800" dirty="0"/>
              <a:t>masking state</a:t>
            </a:r>
          </a:p>
          <a:p>
            <a:r>
              <a:rPr lang="en-US" sz="1800" dirty="0"/>
              <a:t>Avoid if possible</a:t>
            </a:r>
          </a:p>
          <a:p>
            <a:pPr lvl="1"/>
            <a:r>
              <a:rPr lang="en-US" sz="1400" dirty="0"/>
              <a:t>Disabling interrupts delays response to all other processing requests</a:t>
            </a:r>
          </a:p>
          <a:p>
            <a:pPr lvl="1"/>
            <a:r>
              <a:rPr lang="en-US" sz="1400" dirty="0"/>
              <a:t>Make this time as short as possible (e.g. a few instructions)</a:t>
            </a:r>
          </a:p>
        </p:txBody>
      </p:sp>
      <p:sp>
        <p:nvSpPr>
          <p:cNvPr id="5" name="Text Box 4"/>
          <p:cNvSpPr txBox="1">
            <a:spLocks noChangeArrowheads="1"/>
          </p:cNvSpPr>
          <p:nvPr>
            <p:custDataLst>
              <p:tags r:id="rId1"/>
            </p:custDataLst>
          </p:nvPr>
        </p:nvSpPr>
        <p:spPr bwMode="auto">
          <a:xfrm>
            <a:off x="5562600" y="914401"/>
            <a:ext cx="4953000" cy="4136517"/>
          </a:xfrm>
          <a:prstGeom prst="rect">
            <a:avLst/>
          </a:prstGeom>
          <a:solidFill>
            <a:srgbClr val="DDDDDD"/>
          </a:solidFill>
          <a:ln w="9525">
            <a:solidFill>
              <a:schemeClr val="accent2"/>
            </a:solidFill>
            <a:miter lim="800000"/>
            <a:headEnd/>
            <a:tailEnd/>
          </a:ln>
          <a:effectLst/>
        </p:spPr>
        <p:txBody>
          <a:bodyPr wrap="square">
            <a:spAutoFit/>
          </a:bodyPr>
          <a:lstStyle/>
          <a:p>
            <a:pPr eaLnBrk="1" hangingPunct="1">
              <a:spcBef>
                <a:spcPct val="20000"/>
              </a:spcBef>
              <a:buClr>
                <a:srgbClr val="0000FF"/>
              </a:buClr>
              <a:buFont typeface="Wingdings" pitchFamily="2" charset="2"/>
              <a:buNone/>
              <a:defRPr/>
            </a:pPr>
            <a:r>
              <a:rPr lang="en-US" sz="1800" b="1" dirty="0">
                <a:latin typeface="Courier New" pitchFamily="49" charset="0"/>
                <a:cs typeface="Courier New" pitchFamily="49" charset="0"/>
              </a:rPr>
              <a:t>void </a:t>
            </a:r>
            <a:r>
              <a:rPr lang="en-US" sz="1800" b="1" dirty="0" err="1">
                <a:latin typeface="Courier New" pitchFamily="49" charset="0"/>
                <a:cs typeface="Courier New" pitchFamily="49" charset="0"/>
              </a:rPr>
              <a:t>GetDateTime</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DateTimeType</a:t>
            </a:r>
            <a:r>
              <a:rPr lang="en-US" sz="1800" b="1" dirty="0">
                <a:latin typeface="Courier New" pitchFamily="49" charset="0"/>
                <a:cs typeface="Courier New" pitchFamily="49" charset="0"/>
              </a:rPr>
              <a:t> * DT){</a:t>
            </a:r>
          </a:p>
          <a:p>
            <a:pPr eaLnBrk="1" hangingPunct="1">
              <a:spcBef>
                <a:spcPct val="20000"/>
              </a:spcBef>
              <a:buClr>
                <a:srgbClr val="0000FF"/>
              </a:buClr>
              <a:buFont typeface="Wingdings" pitchFamily="2" charset="2"/>
              <a:buNone/>
              <a:defRPr/>
            </a:pPr>
            <a:r>
              <a:rPr lang="en-US" sz="1800" b="1" dirty="0">
                <a:latin typeface="Courier New" pitchFamily="49" charset="0"/>
                <a:cs typeface="Courier New" pitchFamily="49" charset="0"/>
              </a:rPr>
              <a:t> uint32_t m;</a:t>
            </a:r>
          </a:p>
          <a:p>
            <a:pPr eaLnBrk="1" hangingPunct="1">
              <a:spcBef>
                <a:spcPct val="20000"/>
              </a:spcBef>
              <a:buClr>
                <a:srgbClr val="0000FF"/>
              </a:buClr>
              <a:buFont typeface="Wingdings" pitchFamily="2" charset="2"/>
              <a:buNone/>
              <a:defRPr/>
            </a:pPr>
            <a:endParaRPr lang="en-US" sz="1800" b="1" dirty="0">
              <a:latin typeface="Courier New" pitchFamily="49" charset="0"/>
              <a:cs typeface="Courier New" pitchFamily="49" charset="0"/>
            </a:endParaRPr>
          </a:p>
          <a:p>
            <a:pPr marL="342900" indent="-342900">
              <a:lnSpc>
                <a:spcPct val="90000"/>
              </a:lnSpc>
              <a:spcBef>
                <a:spcPct val="20000"/>
              </a:spcBef>
              <a:defRPr/>
            </a:pPr>
            <a:r>
              <a:rPr lang="en-US" sz="1800" b="1" dirty="0">
                <a:latin typeface="Courier New" pitchFamily="49" charset="0"/>
                <a:cs typeface="Courier New" pitchFamily="49" charset="0"/>
              </a:rPr>
              <a:t> m = __</a:t>
            </a:r>
            <a:r>
              <a:rPr lang="en-US" sz="1800" b="1" dirty="0" err="1">
                <a:latin typeface="Courier New" pitchFamily="49" charset="0"/>
                <a:cs typeface="Courier New" pitchFamily="49" charset="0"/>
              </a:rPr>
              <a:t>get_PRIMASK</a:t>
            </a:r>
            <a:r>
              <a:rPr lang="en-US" sz="1800" b="1" dirty="0">
                <a:latin typeface="Courier New" pitchFamily="49" charset="0"/>
                <a:cs typeface="Courier New" pitchFamily="49" charset="0"/>
              </a:rPr>
              <a:t>();</a:t>
            </a:r>
          </a:p>
          <a:p>
            <a:pPr marL="342900" indent="-342900">
              <a:lnSpc>
                <a:spcPct val="90000"/>
              </a:lnSpc>
              <a:spcBef>
                <a:spcPct val="20000"/>
              </a:spcBef>
              <a:defRPr/>
            </a:pPr>
            <a:r>
              <a:rPr lang="en-US" sz="1800" b="1" dirty="0">
                <a:latin typeface="Courier New" pitchFamily="49" charset="0"/>
                <a:cs typeface="Courier New" pitchFamily="49" charset="0"/>
              </a:rPr>
              <a:t> __</a:t>
            </a:r>
            <a:r>
              <a:rPr lang="en-US" sz="1800" b="1" dirty="0" err="1">
                <a:latin typeface="Courier New" pitchFamily="49" charset="0"/>
                <a:cs typeface="Courier New" pitchFamily="49" charset="0"/>
              </a:rPr>
              <a:t>disable_irq</a:t>
            </a:r>
            <a:r>
              <a:rPr lang="en-US" sz="1800" b="1" dirty="0">
                <a:latin typeface="Courier New" pitchFamily="49" charset="0"/>
                <a:cs typeface="Courier New" pitchFamily="49" charset="0"/>
              </a:rPr>
              <a:t>(); </a:t>
            </a:r>
          </a:p>
          <a:p>
            <a:pPr marL="342900" indent="-342900">
              <a:lnSpc>
                <a:spcPct val="90000"/>
              </a:lnSpc>
              <a:spcBef>
                <a:spcPct val="20000"/>
              </a:spcBef>
              <a:defRPr/>
            </a:pPr>
            <a:endParaRPr lang="en-US" sz="1800" b="1" dirty="0">
              <a:latin typeface="Courier New" pitchFamily="49" charset="0"/>
              <a:cs typeface="Courier New" pitchFamily="49" charset="0"/>
            </a:endParaRPr>
          </a:p>
          <a:p>
            <a:pPr marL="342900" indent="-342900">
              <a:lnSpc>
                <a:spcPct val="90000"/>
              </a:lnSpc>
              <a:spcBef>
                <a:spcPct val="20000"/>
              </a:spcBef>
              <a:defRPr/>
            </a:pPr>
            <a:r>
              <a:rPr lang="en-US" sz="1800" b="1" dirty="0">
                <a:latin typeface="Courier New" pitchFamily="49" charset="0"/>
                <a:cs typeface="Courier New" pitchFamily="49" charset="0"/>
              </a:rPr>
              <a:t> DT-&gt;day = </a:t>
            </a:r>
            <a:r>
              <a:rPr lang="en-US" sz="1800" b="1" dirty="0" err="1">
                <a:latin typeface="Courier New" pitchFamily="49" charset="0"/>
                <a:cs typeface="Courier New" pitchFamily="49" charset="0"/>
              </a:rPr>
              <a:t>TimerVal.day</a:t>
            </a:r>
            <a:r>
              <a:rPr lang="en-US" sz="1800" b="1" dirty="0">
                <a:latin typeface="Courier New" pitchFamily="49" charset="0"/>
                <a:cs typeface="Courier New" pitchFamily="49" charset="0"/>
              </a:rPr>
              <a:t>;</a:t>
            </a:r>
          </a:p>
          <a:p>
            <a:pPr eaLnBrk="1" hangingPunct="1">
              <a:spcBef>
                <a:spcPct val="20000"/>
              </a:spcBef>
              <a:buClr>
                <a:srgbClr val="0000FF"/>
              </a:buClr>
              <a:buFont typeface="Wingdings" pitchFamily="2" charset="2"/>
              <a:buNone/>
              <a:defRPr/>
            </a:pPr>
            <a:r>
              <a:rPr lang="en-US" sz="1800" b="1" dirty="0">
                <a:latin typeface="Courier New" pitchFamily="49" charset="0"/>
                <a:cs typeface="Courier New" pitchFamily="49" charset="0"/>
              </a:rPr>
              <a:t> DT-&gt;hour = </a:t>
            </a:r>
            <a:r>
              <a:rPr lang="en-US" sz="1800" b="1" dirty="0" err="1">
                <a:latin typeface="Courier New" pitchFamily="49" charset="0"/>
                <a:cs typeface="Courier New" pitchFamily="49" charset="0"/>
              </a:rPr>
              <a:t>TimerVal.hour</a:t>
            </a:r>
            <a:r>
              <a:rPr lang="en-US" sz="1800" b="1" dirty="0">
                <a:latin typeface="Courier New" pitchFamily="49" charset="0"/>
                <a:cs typeface="Courier New" pitchFamily="49" charset="0"/>
              </a:rPr>
              <a:t>;</a:t>
            </a:r>
          </a:p>
          <a:p>
            <a:pPr eaLnBrk="1" hangingPunct="1">
              <a:spcBef>
                <a:spcPct val="20000"/>
              </a:spcBef>
              <a:buClr>
                <a:srgbClr val="0000FF"/>
              </a:buClr>
              <a:defRPr/>
            </a:pPr>
            <a:r>
              <a:rPr lang="en-US" sz="1800" b="1" dirty="0">
                <a:latin typeface="Courier New" pitchFamily="49" charset="0"/>
                <a:cs typeface="Courier New" pitchFamily="49" charset="0"/>
              </a:rPr>
              <a:t> DT-&gt;minute = </a:t>
            </a:r>
            <a:r>
              <a:rPr lang="en-US" sz="1800" b="1" dirty="0" err="1">
                <a:latin typeface="Courier New" pitchFamily="49" charset="0"/>
                <a:cs typeface="Courier New" pitchFamily="49" charset="0"/>
              </a:rPr>
              <a:t>TimerVal.minute</a:t>
            </a:r>
            <a:r>
              <a:rPr lang="en-US" sz="1800" b="1" dirty="0">
                <a:latin typeface="Courier New" pitchFamily="49" charset="0"/>
                <a:cs typeface="Courier New" pitchFamily="49" charset="0"/>
              </a:rPr>
              <a:t>;</a:t>
            </a:r>
          </a:p>
          <a:p>
            <a:pPr eaLnBrk="1" hangingPunct="1">
              <a:spcBef>
                <a:spcPct val="20000"/>
              </a:spcBef>
              <a:buClr>
                <a:srgbClr val="0000FF"/>
              </a:buClr>
              <a:defRPr/>
            </a:pPr>
            <a:r>
              <a:rPr lang="en-US" sz="1800" b="1" dirty="0">
                <a:latin typeface="Courier New" pitchFamily="49" charset="0"/>
                <a:cs typeface="Courier New" pitchFamily="49" charset="0"/>
              </a:rPr>
              <a:t> DT-&gt;second = </a:t>
            </a:r>
            <a:r>
              <a:rPr lang="en-US" sz="1800" b="1" dirty="0" err="1">
                <a:latin typeface="Courier New" pitchFamily="49" charset="0"/>
                <a:cs typeface="Courier New" pitchFamily="49" charset="0"/>
              </a:rPr>
              <a:t>TimerVal.second</a:t>
            </a:r>
            <a:r>
              <a:rPr lang="en-US" sz="1800" b="1" dirty="0">
                <a:latin typeface="Courier New" pitchFamily="49" charset="0"/>
                <a:cs typeface="Courier New" pitchFamily="49" charset="0"/>
              </a:rPr>
              <a:t>;</a:t>
            </a:r>
          </a:p>
          <a:p>
            <a:pPr marL="342900" indent="-342900">
              <a:lnSpc>
                <a:spcPct val="90000"/>
              </a:lnSpc>
              <a:spcBef>
                <a:spcPct val="20000"/>
              </a:spcBef>
              <a:defRPr/>
            </a:pPr>
            <a:r>
              <a:rPr lang="en-US" sz="1800" b="1" dirty="0">
                <a:latin typeface="Courier New" pitchFamily="49" charset="0"/>
                <a:cs typeface="Courier New" pitchFamily="49" charset="0"/>
              </a:rPr>
              <a:t> __</a:t>
            </a:r>
            <a:r>
              <a:rPr lang="en-US" sz="1800" b="1" dirty="0" err="1">
                <a:latin typeface="Courier New" pitchFamily="49" charset="0"/>
                <a:cs typeface="Courier New" pitchFamily="49" charset="0"/>
              </a:rPr>
              <a:t>set_PRIMASK</a:t>
            </a:r>
            <a:r>
              <a:rPr lang="en-US" sz="1800" b="1" dirty="0">
                <a:latin typeface="Courier New" pitchFamily="49" charset="0"/>
                <a:cs typeface="Courier New" pitchFamily="49" charset="0"/>
              </a:rPr>
              <a:t>(m);</a:t>
            </a:r>
          </a:p>
          <a:p>
            <a:pPr marL="342900" indent="-342900">
              <a:lnSpc>
                <a:spcPct val="90000"/>
              </a:lnSpc>
              <a:spcBef>
                <a:spcPct val="20000"/>
              </a:spcBef>
              <a:defRPr/>
            </a:pPr>
            <a:r>
              <a:rPr lang="en-US" sz="1800" b="1" dirty="0">
                <a:latin typeface="Courier New" pitchFamily="49" charset="0"/>
                <a:cs typeface="Courier New" pitchFamily="49" charset="0"/>
              </a:rPr>
              <a:t>}</a:t>
            </a:r>
          </a:p>
        </p:txBody>
      </p:sp>
    </p:spTree>
    <p:extLst>
      <p:ext uri="{BB962C8B-B14F-4D97-AF65-F5344CB8AC3E}">
        <p14:creationId xmlns:p14="http://schemas.microsoft.com/office/powerpoint/2010/main" val="2407670836"/>
      </p:ext>
    </p:extLst>
  </p:cSld>
  <p:clrMapOvr>
    <a:masterClrMapping/>
  </p:clrMapOvr>
  <p:transition>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custDataLst>
              <p:tags r:id="rId1"/>
            </p:custDataLst>
          </p:nvPr>
        </p:nvSpPr>
        <p:spPr/>
        <p:txBody>
          <a:bodyPr/>
          <a:lstStyle/>
          <a:p>
            <a:pPr>
              <a:defRPr/>
            </a:pPr>
            <a:r>
              <a:rPr lang="en-US" sz="3200" dirty="0"/>
              <a:t>Example Program Requirements &amp; Design</a:t>
            </a:r>
          </a:p>
        </p:txBody>
      </p:sp>
      <p:sp>
        <p:nvSpPr>
          <p:cNvPr id="27651" name="Rectangle 3"/>
          <p:cNvSpPr>
            <a:spLocks noGrp="1" noChangeArrowheads="1"/>
          </p:cNvSpPr>
          <p:nvPr>
            <p:ph sz="half" idx="1"/>
            <p:custDataLst>
              <p:tags r:id="rId2"/>
            </p:custDataLst>
          </p:nvPr>
        </p:nvSpPr>
        <p:spPr>
          <a:xfrm>
            <a:off x="549094" y="3810000"/>
            <a:ext cx="11093812" cy="3352800"/>
          </a:xfrm>
        </p:spPr>
        <p:txBody>
          <a:bodyPr/>
          <a:lstStyle/>
          <a:p>
            <a:r>
              <a:rPr lang="en-US" sz="2400" dirty="0"/>
              <a:t>Req1:  When Switch SW is pressed, ISR will increment count variable</a:t>
            </a:r>
          </a:p>
          <a:p>
            <a:r>
              <a:rPr lang="en-US" sz="2400" dirty="0"/>
              <a:t>Req2:  Main code will light LEDs according to count value in binary sequence (Blue: 4, Green: 2, Red: 1)</a:t>
            </a:r>
          </a:p>
          <a:p>
            <a:r>
              <a:rPr lang="en-US" sz="2400" dirty="0"/>
              <a:t>Req3: Main code will toggle its debug line each time it executes</a:t>
            </a:r>
          </a:p>
          <a:p>
            <a:r>
              <a:rPr lang="en-US" sz="2400" dirty="0"/>
              <a:t>Req4: ISR will raise its debug line </a:t>
            </a:r>
            <a:r>
              <a:rPr lang="en-US" sz="2400" dirty="0" smtClean="0"/>
              <a:t>whenever </a:t>
            </a:r>
            <a:r>
              <a:rPr lang="en-US" sz="2400" dirty="0"/>
              <a:t>it is executing</a:t>
            </a:r>
          </a:p>
        </p:txBody>
      </p:sp>
      <p:grpSp>
        <p:nvGrpSpPr>
          <p:cNvPr id="4" name="Group 3"/>
          <p:cNvGrpSpPr/>
          <p:nvPr/>
        </p:nvGrpSpPr>
        <p:grpSpPr>
          <a:xfrm>
            <a:off x="2140150" y="813137"/>
            <a:ext cx="7232450" cy="2218730"/>
            <a:chOff x="381000" y="1828800"/>
            <a:chExt cx="7232450" cy="2218730"/>
          </a:xfrm>
        </p:grpSpPr>
        <p:sp>
          <p:nvSpPr>
            <p:cNvPr id="5" name="Oval 22"/>
            <p:cNvSpPr>
              <a:spLocks noChangeArrowheads="1"/>
            </p:cNvSpPr>
            <p:nvPr/>
          </p:nvSpPr>
          <p:spPr bwMode="auto">
            <a:xfrm>
              <a:off x="1517650" y="2381250"/>
              <a:ext cx="768350" cy="685800"/>
            </a:xfrm>
            <a:prstGeom prst="ellipse">
              <a:avLst/>
            </a:prstGeom>
            <a:solidFill>
              <a:srgbClr val="FF0000"/>
            </a:solidFill>
            <a:ln w="9525">
              <a:solidFill>
                <a:schemeClr val="tx1"/>
              </a:solidFill>
              <a:round/>
              <a:headEnd/>
              <a:tailEnd/>
            </a:ln>
          </p:spPr>
          <p:txBody>
            <a:bodyPr wrap="none" anchor="ctr"/>
            <a:lstStyle/>
            <a:p>
              <a:pPr algn="ctr"/>
              <a:r>
                <a:rPr lang="en-US" sz="1800" dirty="0">
                  <a:solidFill>
                    <a:schemeClr val="bg1"/>
                  </a:solidFill>
                  <a:latin typeface="Verdana" pitchFamily="34" charset="0"/>
                </a:rPr>
                <a:t>ISR</a:t>
              </a:r>
            </a:p>
          </p:txBody>
        </p:sp>
        <p:sp>
          <p:nvSpPr>
            <p:cNvPr id="6" name="Rectangle 27"/>
            <p:cNvSpPr>
              <a:spLocks noChangeArrowheads="1"/>
            </p:cNvSpPr>
            <p:nvPr/>
          </p:nvSpPr>
          <p:spPr bwMode="auto">
            <a:xfrm>
              <a:off x="3276600" y="2533650"/>
              <a:ext cx="1752600" cy="381000"/>
            </a:xfrm>
            <a:prstGeom prst="rect">
              <a:avLst/>
            </a:prstGeom>
            <a:solidFill>
              <a:schemeClr val="accent1"/>
            </a:solidFill>
            <a:ln w="9525">
              <a:solidFill>
                <a:schemeClr val="tx1"/>
              </a:solidFill>
              <a:miter lim="800000"/>
              <a:headEnd/>
              <a:tailEnd/>
            </a:ln>
          </p:spPr>
          <p:txBody>
            <a:bodyPr wrap="none" anchor="ctr"/>
            <a:lstStyle/>
            <a:p>
              <a:pPr algn="ctr"/>
              <a:r>
                <a:rPr lang="en-US" sz="1800" dirty="0">
                  <a:solidFill>
                    <a:schemeClr val="bg1"/>
                  </a:solidFill>
                  <a:latin typeface="Verdana" pitchFamily="34" charset="0"/>
                </a:rPr>
                <a:t>count</a:t>
              </a:r>
            </a:p>
          </p:txBody>
        </p:sp>
        <p:cxnSp>
          <p:nvCxnSpPr>
            <p:cNvPr id="7" name="AutoShape 37"/>
            <p:cNvCxnSpPr>
              <a:cxnSpLocks noChangeShapeType="1"/>
              <a:stCxn id="5" idx="6"/>
              <a:endCxn id="6" idx="1"/>
            </p:cNvCxnSpPr>
            <p:nvPr/>
          </p:nvCxnSpPr>
          <p:spPr bwMode="auto">
            <a:xfrm>
              <a:off x="2286000" y="2724150"/>
              <a:ext cx="990600" cy="15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 name="Oval 50"/>
            <p:cNvSpPr>
              <a:spLocks noChangeArrowheads="1"/>
            </p:cNvSpPr>
            <p:nvPr/>
          </p:nvSpPr>
          <p:spPr bwMode="auto">
            <a:xfrm>
              <a:off x="5791200" y="2286000"/>
              <a:ext cx="990600" cy="914400"/>
            </a:xfrm>
            <a:prstGeom prst="ellipse">
              <a:avLst/>
            </a:prstGeom>
            <a:solidFill>
              <a:schemeClr val="accent2"/>
            </a:solidFill>
            <a:ln w="9525">
              <a:solidFill>
                <a:schemeClr val="tx1"/>
              </a:solidFill>
              <a:round/>
              <a:headEnd/>
              <a:tailEnd/>
            </a:ln>
          </p:spPr>
          <p:txBody>
            <a:bodyPr wrap="none" anchor="ctr"/>
            <a:lstStyle/>
            <a:p>
              <a:pPr algn="ctr"/>
              <a:r>
                <a:rPr lang="en-US" sz="1800">
                  <a:solidFill>
                    <a:schemeClr val="bg1"/>
                  </a:solidFill>
                  <a:latin typeface="Verdana" pitchFamily="34" charset="0"/>
                </a:rPr>
                <a:t>Main</a:t>
              </a:r>
            </a:p>
          </p:txBody>
        </p:sp>
        <p:cxnSp>
          <p:nvCxnSpPr>
            <p:cNvPr id="9" name="AutoShape 47"/>
            <p:cNvCxnSpPr>
              <a:cxnSpLocks noChangeShapeType="1"/>
              <a:stCxn id="13" idx="3"/>
              <a:endCxn id="5" idx="2"/>
            </p:cNvCxnSpPr>
            <p:nvPr/>
          </p:nvCxnSpPr>
          <p:spPr bwMode="auto">
            <a:xfrm flipV="1">
              <a:off x="873443" y="2724150"/>
              <a:ext cx="644207" cy="9555"/>
            </a:xfrm>
            <a:prstGeom prst="straightConnector1">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 name="AutoShape 59"/>
            <p:cNvCxnSpPr>
              <a:cxnSpLocks noChangeShapeType="1"/>
              <a:stCxn id="8" idx="6"/>
              <a:endCxn id="16" idx="1"/>
            </p:cNvCxnSpPr>
            <p:nvPr/>
          </p:nvCxnSpPr>
          <p:spPr bwMode="auto">
            <a:xfrm>
              <a:off x="6781800" y="2743200"/>
              <a:ext cx="340347"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 name="Text Box 74"/>
            <p:cNvSpPr txBox="1">
              <a:spLocks noChangeArrowheads="1"/>
            </p:cNvSpPr>
            <p:nvPr/>
          </p:nvSpPr>
          <p:spPr bwMode="auto">
            <a:xfrm>
              <a:off x="5181600" y="3124200"/>
              <a:ext cx="181171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dirty="0">
                  <a:latin typeface="+mj-lt"/>
                </a:rPr>
                <a:t>(does initialization,</a:t>
              </a:r>
            </a:p>
            <a:p>
              <a:r>
                <a:rPr lang="en-US" sz="1800" i="1" dirty="0">
                  <a:latin typeface="+mj-lt"/>
                </a:rPr>
                <a:t>then updates LED </a:t>
              </a:r>
              <a:br>
                <a:rPr lang="en-US" sz="1800" i="1" dirty="0">
                  <a:latin typeface="+mj-lt"/>
                </a:rPr>
              </a:br>
              <a:r>
                <a:rPr lang="en-US" sz="1800" i="1" dirty="0">
                  <a:latin typeface="+mj-lt"/>
                </a:rPr>
                <a:t>based on count)</a:t>
              </a:r>
            </a:p>
          </p:txBody>
        </p:sp>
        <p:cxnSp>
          <p:nvCxnSpPr>
            <p:cNvPr id="12" name="AutoShape 37"/>
            <p:cNvCxnSpPr>
              <a:cxnSpLocks noChangeShapeType="1"/>
              <a:stCxn id="6" idx="3"/>
              <a:endCxn id="8" idx="2"/>
            </p:cNvCxnSpPr>
            <p:nvPr/>
          </p:nvCxnSpPr>
          <p:spPr bwMode="auto">
            <a:xfrm>
              <a:off x="5029200" y="2724150"/>
              <a:ext cx="762000" cy="1905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 name="TextBox 42"/>
            <p:cNvSpPr txBox="1">
              <a:spLocks noChangeArrowheads="1"/>
            </p:cNvSpPr>
            <p:nvPr/>
          </p:nvSpPr>
          <p:spPr bwMode="auto">
            <a:xfrm>
              <a:off x="381000" y="2533650"/>
              <a:ext cx="49244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dirty="0">
                  <a:latin typeface="Lucida Console" pitchFamily="49" charset="0"/>
                </a:rPr>
                <a:t>SW</a:t>
              </a:r>
            </a:p>
          </p:txBody>
        </p:sp>
        <p:sp>
          <p:nvSpPr>
            <p:cNvPr id="14" name="TextBox 53"/>
            <p:cNvSpPr txBox="1">
              <a:spLocks noChangeArrowheads="1"/>
            </p:cNvSpPr>
            <p:nvPr/>
          </p:nvSpPr>
          <p:spPr bwMode="auto">
            <a:xfrm>
              <a:off x="7010400" y="1828800"/>
              <a:ext cx="603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a:latin typeface="Lucida Console" pitchFamily="49" charset="0"/>
                </a:rPr>
                <a:t>RGB</a:t>
              </a:r>
              <a:br>
                <a:rPr lang="en-US" sz="1800" dirty="0">
                  <a:latin typeface="Lucida Console" pitchFamily="49" charset="0"/>
                </a:rPr>
              </a:br>
              <a:r>
                <a:rPr lang="en-US" sz="1800" dirty="0">
                  <a:latin typeface="Lucida Console" pitchFamily="49" charset="0"/>
                </a:rPr>
                <a:t>LED</a:t>
              </a:r>
            </a:p>
          </p:txBody>
        </p:sp>
        <p:grpSp>
          <p:nvGrpSpPr>
            <p:cNvPr id="15" name="Group 14"/>
            <p:cNvGrpSpPr/>
            <p:nvPr/>
          </p:nvGrpSpPr>
          <p:grpSpPr>
            <a:xfrm>
              <a:off x="7122147" y="2552700"/>
              <a:ext cx="381000" cy="381000"/>
              <a:chOff x="7467600" y="1981200"/>
              <a:chExt cx="228600" cy="152400"/>
            </a:xfrm>
          </p:grpSpPr>
          <p:sp>
            <p:nvSpPr>
              <p:cNvPr id="16" name="Rectangle 15"/>
              <p:cNvSpPr/>
              <p:nvPr/>
            </p:nvSpPr>
            <p:spPr bwMode="auto">
              <a:xfrm>
                <a:off x="7467600" y="1981200"/>
                <a:ext cx="76200" cy="152400"/>
              </a:xfrm>
              <a:prstGeom prst="rect">
                <a:avLst/>
              </a:prstGeom>
              <a:solidFill>
                <a:srgbClr val="FF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17" name="Rectangle 16"/>
              <p:cNvSpPr/>
              <p:nvPr/>
            </p:nvSpPr>
            <p:spPr bwMode="auto">
              <a:xfrm>
                <a:off x="7543800" y="1981200"/>
                <a:ext cx="76200" cy="152400"/>
              </a:xfrm>
              <a:prstGeom prst="rect">
                <a:avLst/>
              </a:prstGeom>
              <a:solidFill>
                <a:srgbClr val="00B05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18" name="Rectangle 17"/>
              <p:cNvSpPr/>
              <p:nvPr/>
            </p:nvSpPr>
            <p:spPr bwMode="auto">
              <a:xfrm>
                <a:off x="7620000" y="1981200"/>
                <a:ext cx="76200" cy="152400"/>
              </a:xfrm>
              <a:prstGeom prst="rect">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grpSp>
      </p:grpSp>
      <p:grpSp>
        <p:nvGrpSpPr>
          <p:cNvPr id="19" name="Group 52"/>
          <p:cNvGrpSpPr>
            <a:grpSpLocks/>
          </p:cNvGrpSpPr>
          <p:nvPr/>
        </p:nvGrpSpPr>
        <p:grpSpPr bwMode="auto">
          <a:xfrm>
            <a:off x="2514600" y="2438400"/>
            <a:ext cx="2057400" cy="1219200"/>
            <a:chOff x="3984" y="2544"/>
            <a:chExt cx="1296" cy="768"/>
          </a:xfrm>
        </p:grpSpPr>
        <p:sp>
          <p:nvSpPr>
            <p:cNvPr id="20" name="Rectangle 53"/>
            <p:cNvSpPr>
              <a:spLocks noChangeArrowheads="1"/>
            </p:cNvSpPr>
            <p:nvPr/>
          </p:nvSpPr>
          <p:spPr bwMode="auto">
            <a:xfrm>
              <a:off x="4032" y="2976"/>
              <a:ext cx="1200" cy="288"/>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1"/>
                  </a:solidFill>
                  <a:latin typeface="Verdana" pitchFamily="34" charset="0"/>
                </a:rPr>
                <a:t>Global Variable</a:t>
              </a:r>
            </a:p>
          </p:txBody>
        </p:sp>
        <p:sp>
          <p:nvSpPr>
            <p:cNvPr id="21" name="Oval 54"/>
            <p:cNvSpPr>
              <a:spLocks noChangeArrowheads="1"/>
            </p:cNvSpPr>
            <p:nvPr/>
          </p:nvSpPr>
          <p:spPr bwMode="auto">
            <a:xfrm>
              <a:off x="4176" y="2592"/>
              <a:ext cx="384" cy="336"/>
            </a:xfrm>
            <a:prstGeom prst="ellipse">
              <a:avLst/>
            </a:prstGeom>
            <a:solidFill>
              <a:srgbClr val="FF0000"/>
            </a:solidFill>
            <a:ln w="9525">
              <a:solidFill>
                <a:schemeClr val="tx1"/>
              </a:solidFill>
              <a:round/>
              <a:headEnd/>
              <a:tailEnd/>
            </a:ln>
          </p:spPr>
          <p:txBody>
            <a:bodyPr wrap="none" anchor="ctr"/>
            <a:lstStyle/>
            <a:p>
              <a:pPr algn="ctr"/>
              <a:r>
                <a:rPr lang="en-US" sz="1800">
                  <a:solidFill>
                    <a:schemeClr val="bg1"/>
                  </a:solidFill>
                  <a:latin typeface="Verdana" pitchFamily="34" charset="0"/>
                </a:rPr>
                <a:t>ISR</a:t>
              </a:r>
            </a:p>
          </p:txBody>
        </p:sp>
        <p:sp>
          <p:nvSpPr>
            <p:cNvPr id="22" name="Oval 55"/>
            <p:cNvSpPr>
              <a:spLocks noChangeArrowheads="1"/>
            </p:cNvSpPr>
            <p:nvPr/>
          </p:nvSpPr>
          <p:spPr bwMode="auto">
            <a:xfrm>
              <a:off x="4656" y="2592"/>
              <a:ext cx="384" cy="336"/>
            </a:xfrm>
            <a:prstGeom prst="ellipse">
              <a:avLst/>
            </a:prstGeom>
            <a:solidFill>
              <a:schemeClr val="accent2"/>
            </a:solidFill>
            <a:ln w="9525">
              <a:solidFill>
                <a:schemeClr val="tx1"/>
              </a:solidFill>
              <a:round/>
              <a:headEnd/>
              <a:tailEnd/>
            </a:ln>
          </p:spPr>
          <p:txBody>
            <a:bodyPr wrap="none" anchor="ctr"/>
            <a:lstStyle/>
            <a:p>
              <a:pPr algn="ctr"/>
              <a:r>
                <a:rPr lang="en-US" sz="1800">
                  <a:solidFill>
                    <a:schemeClr val="bg1"/>
                  </a:solidFill>
                  <a:latin typeface="Verdana" pitchFamily="34" charset="0"/>
                </a:rPr>
                <a:t>Task</a:t>
              </a:r>
            </a:p>
          </p:txBody>
        </p:sp>
        <p:sp>
          <p:nvSpPr>
            <p:cNvPr id="23" name="Rectangle 56"/>
            <p:cNvSpPr>
              <a:spLocks noChangeArrowheads="1"/>
            </p:cNvSpPr>
            <p:nvPr/>
          </p:nvSpPr>
          <p:spPr bwMode="auto">
            <a:xfrm>
              <a:off x="3984" y="2544"/>
              <a:ext cx="1296" cy="7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2821617450"/>
      </p:ext>
    </p:extLst>
  </p:cSld>
  <p:clrMapOvr>
    <a:masterClrMapping/>
  </p:clrMapOvr>
  <p:transition spd="slow">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 for Sharing Data</a:t>
            </a:r>
            <a:endParaRPr lang="en-US" dirty="0"/>
          </a:p>
        </p:txBody>
      </p:sp>
      <p:sp>
        <p:nvSpPr>
          <p:cNvPr id="43011" name="Content Placeholder 2"/>
          <p:cNvSpPr>
            <a:spLocks noGrp="1"/>
          </p:cNvSpPr>
          <p:nvPr>
            <p:ph idx="1"/>
          </p:nvPr>
        </p:nvSpPr>
        <p:spPr/>
        <p:txBody>
          <a:bodyPr/>
          <a:lstStyle/>
          <a:p>
            <a:r>
              <a:rPr lang="en-US" sz="2000" dirty="0"/>
              <a:t>In thread/ISR diagram, identify shared data</a:t>
            </a:r>
          </a:p>
          <a:p>
            <a:r>
              <a:rPr lang="en-US" sz="2000" dirty="0"/>
              <a:t>Determine which shared data is too large to be handled atomically by default</a:t>
            </a:r>
          </a:p>
          <a:p>
            <a:pPr lvl="1"/>
            <a:r>
              <a:rPr lang="en-US" sz="1800" dirty="0"/>
              <a:t>This needs to be protected from preemption (e.g. disable interrupt(s), use an RTOS synchronization mechanism)</a:t>
            </a:r>
          </a:p>
          <a:p>
            <a:r>
              <a:rPr lang="en-US" sz="2000" dirty="0"/>
              <a:t>Declare (and initialize) shared variables as volatile in main file (or </a:t>
            </a:r>
            <a:r>
              <a:rPr lang="en-US" sz="2000" dirty="0" err="1"/>
              <a:t>globals.c</a:t>
            </a:r>
            <a:r>
              <a:rPr lang="en-US" sz="2000" dirty="0"/>
              <a:t>)</a:t>
            </a:r>
          </a:p>
          <a:p>
            <a:pPr lvl="1"/>
            <a:r>
              <a:rPr lang="en-US" sz="1800" b="1" i="1" dirty="0"/>
              <a:t>volatile </a:t>
            </a:r>
            <a:r>
              <a:rPr lang="en-US" sz="1800" dirty="0" err="1"/>
              <a:t>int</a:t>
            </a:r>
            <a:r>
              <a:rPr lang="en-US" sz="1800" dirty="0"/>
              <a:t> </a:t>
            </a:r>
            <a:r>
              <a:rPr lang="en-US" sz="1800" dirty="0" err="1"/>
              <a:t>my_shared_var</a:t>
            </a:r>
            <a:r>
              <a:rPr lang="en-US" sz="1800" dirty="0"/>
              <a:t>=0;</a:t>
            </a:r>
          </a:p>
          <a:p>
            <a:r>
              <a:rPr lang="en-US" sz="2000" dirty="0"/>
              <a:t>Update </a:t>
            </a:r>
            <a:r>
              <a:rPr lang="en-US" sz="2000" dirty="0" err="1"/>
              <a:t>extern.h</a:t>
            </a:r>
            <a:r>
              <a:rPr lang="en-US" sz="2000" dirty="0"/>
              <a:t> to make these variables available to functions in other files</a:t>
            </a:r>
          </a:p>
          <a:p>
            <a:pPr lvl="1"/>
            <a:r>
              <a:rPr lang="en-US" sz="1800" b="1" i="1" dirty="0"/>
              <a:t>volatile </a:t>
            </a:r>
            <a:r>
              <a:rPr lang="en-US" sz="1800" dirty="0"/>
              <a:t>extern </a:t>
            </a:r>
            <a:r>
              <a:rPr lang="en-US" sz="1800" dirty="0" err="1"/>
              <a:t>int</a:t>
            </a:r>
            <a:r>
              <a:rPr lang="en-US" sz="1800" dirty="0"/>
              <a:t> </a:t>
            </a:r>
            <a:r>
              <a:rPr lang="en-US" sz="1800" dirty="0" err="1"/>
              <a:t>my_shared_var</a:t>
            </a:r>
            <a:r>
              <a:rPr lang="en-US" sz="1800" dirty="0"/>
              <a:t>; </a:t>
            </a:r>
          </a:p>
          <a:p>
            <a:pPr lvl="1"/>
            <a:r>
              <a:rPr lang="en-US" sz="1800" b="1" i="1" dirty="0"/>
              <a:t>#include “</a:t>
            </a:r>
            <a:r>
              <a:rPr lang="en-US" sz="1800" b="1" i="1" dirty="0" err="1"/>
              <a:t>extern.h</a:t>
            </a:r>
            <a:r>
              <a:rPr lang="en-US" sz="1800" b="1" i="1" dirty="0"/>
              <a:t>”</a:t>
            </a:r>
            <a:r>
              <a:rPr lang="en-US" sz="1800" dirty="0"/>
              <a:t> in every file which uses these shared variables</a:t>
            </a:r>
          </a:p>
          <a:p>
            <a:r>
              <a:rPr lang="en-US" sz="2000" dirty="0"/>
              <a:t>When using long (non-atomic) shared data, save, disable and restore interrupt masking status</a:t>
            </a:r>
          </a:p>
          <a:p>
            <a:pPr lvl="1"/>
            <a:r>
              <a:rPr lang="en-US" sz="1800" dirty="0"/>
              <a:t>CMSIS-CORE interface: __</a:t>
            </a:r>
            <a:r>
              <a:rPr lang="en-US" sz="1800" dirty="0" err="1"/>
              <a:t>disable_irq</a:t>
            </a:r>
            <a:r>
              <a:rPr lang="en-US" sz="1800" dirty="0"/>
              <a:t>(), __</a:t>
            </a:r>
            <a:r>
              <a:rPr lang="en-US" sz="1800" dirty="0" err="1"/>
              <a:t>get_PRIMASK</a:t>
            </a:r>
            <a:r>
              <a:rPr lang="en-US" sz="1800" dirty="0"/>
              <a:t>(), __</a:t>
            </a:r>
            <a:r>
              <a:rPr lang="en-US" sz="1800" dirty="0" err="1"/>
              <a:t>set_PRIMASK</a:t>
            </a:r>
            <a:r>
              <a:rPr lang="en-US" sz="1800" dirty="0"/>
              <a:t>()</a:t>
            </a:r>
          </a:p>
          <a:p>
            <a:endParaRPr lang="en-US" sz="2000" dirty="0"/>
          </a:p>
          <a:p>
            <a:pPr lvl="1">
              <a:buFontTx/>
              <a:buNone/>
            </a:pPr>
            <a:endParaRPr lang="en-US" sz="1800" dirty="0"/>
          </a:p>
        </p:txBody>
      </p:sp>
    </p:spTree>
    <p:extLst>
      <p:ext uri="{BB962C8B-B14F-4D97-AF65-F5344CB8AC3E}">
        <p14:creationId xmlns:p14="http://schemas.microsoft.com/office/powerpoint/2010/main" val="2950591395"/>
      </p:ext>
    </p:extLst>
  </p:cSld>
  <p:clrMapOvr>
    <a:masterClrMapping/>
  </p:clrMapOvr>
  <p:transition>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Exception Handler</a:t>
            </a:r>
            <a:endParaRPr lang="en-US" dirty="0"/>
          </a:p>
        </p:txBody>
      </p:sp>
      <p:sp>
        <p:nvSpPr>
          <p:cNvPr id="3" name="Content Placeholder 2"/>
          <p:cNvSpPr>
            <a:spLocks noGrp="1"/>
          </p:cNvSpPr>
          <p:nvPr>
            <p:ph sz="half" idx="1"/>
          </p:nvPr>
        </p:nvSpPr>
        <p:spPr>
          <a:xfrm>
            <a:off x="479999" y="1676400"/>
            <a:ext cx="4168201" cy="5181600"/>
          </a:xfrm>
        </p:spPr>
        <p:txBody>
          <a:bodyPr/>
          <a:lstStyle/>
          <a:p>
            <a:r>
              <a:rPr lang="en-US" sz="2400" dirty="0"/>
              <a:t>We will examine processor’s response to exception in detail</a:t>
            </a:r>
          </a:p>
        </p:txBody>
      </p:sp>
      <p:pic>
        <p:nvPicPr>
          <p:cNvPr id="5" name="Content Placeholder 4"/>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20399" t="44371" r="40171" b="20448"/>
          <a:stretch/>
        </p:blipFill>
        <p:spPr>
          <a:xfrm>
            <a:off x="5334000" y="1143000"/>
            <a:ext cx="5334000" cy="4131538"/>
          </a:xfrm>
        </p:spPr>
      </p:pic>
      <p:sp>
        <p:nvSpPr>
          <p:cNvPr id="4" name="Rectangle 3"/>
          <p:cNvSpPr/>
          <p:nvPr/>
        </p:nvSpPr>
        <p:spPr bwMode="auto">
          <a:xfrm>
            <a:off x="5867400" y="3805434"/>
            <a:ext cx="3886200" cy="313932"/>
          </a:xfrm>
          <a:prstGeom prst="rect">
            <a:avLst/>
          </a:prstGeom>
          <a:noFill/>
          <a:ln w="28575" cap="flat" cmpd="sng" algn="ctr">
            <a:solidFill>
              <a:srgbClr val="FF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spTree>
    <p:extLst>
      <p:ext uri="{BB962C8B-B14F-4D97-AF65-F5344CB8AC3E}">
        <p14:creationId xmlns:p14="http://schemas.microsoft.com/office/powerpoint/2010/main" val="2220367403"/>
      </p:ext>
    </p:extLst>
  </p:cSld>
  <p:clrMapOvr>
    <a:masterClrMapping/>
  </p:clrMapOvr>
  <p:transition>
    <p:pull dir="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ARMTheme">
  <a:themeElements>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fontScheme name="test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triangl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triangl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test3 1">
        <a:dk1>
          <a:srgbClr val="80B7C0"/>
        </a:dk1>
        <a:lt1>
          <a:srgbClr val="FFFFFF"/>
        </a:lt1>
        <a:dk2>
          <a:srgbClr val="000066"/>
        </a:dk2>
        <a:lt2>
          <a:srgbClr val="4F647E"/>
        </a:lt2>
        <a:accent1>
          <a:srgbClr val="F49766"/>
        </a:accent1>
        <a:accent2>
          <a:srgbClr val="8866A6"/>
        </a:accent2>
        <a:accent3>
          <a:srgbClr val="AAAAB8"/>
        </a:accent3>
        <a:accent4>
          <a:srgbClr val="DADADA"/>
        </a:accent4>
        <a:accent5>
          <a:srgbClr val="F8C9B8"/>
        </a:accent5>
        <a:accent6>
          <a:srgbClr val="7B5C96"/>
        </a:accent6>
        <a:hlink>
          <a:srgbClr val="9C484F"/>
        </a:hlink>
        <a:folHlink>
          <a:srgbClr val="749285"/>
        </a:folHlink>
      </a:clrScheme>
      <a:clrMap bg1="dk2" tx1="lt1" bg2="dk1" tx2="lt2" accent1="accent1" accent2="accent2" accent3="accent3" accent4="accent4" accent5="accent5" accent6="accent6" hlink="hlink" folHlink="folHlink"/>
    </a:extraClrScheme>
    <a:extraClrScheme>
      <a:clrScheme name="test3 2">
        <a:dk1>
          <a:srgbClr val="80B7C0"/>
        </a:dk1>
        <a:lt1>
          <a:srgbClr val="FFFFFF"/>
        </a:lt1>
        <a:dk2>
          <a:srgbClr val="000066"/>
        </a:dk2>
        <a:lt2>
          <a:srgbClr val="FFFFFF"/>
        </a:lt2>
        <a:accent1>
          <a:srgbClr val="E86514"/>
        </a:accent1>
        <a:accent2>
          <a:srgbClr val="5D32A4"/>
        </a:accent2>
        <a:accent3>
          <a:srgbClr val="AAAAB8"/>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3">
        <a:dk1>
          <a:srgbClr val="80B7C0"/>
        </a:dk1>
        <a:lt1>
          <a:srgbClr val="FFFFFF"/>
        </a:lt1>
        <a:dk2>
          <a:srgbClr val="00325F"/>
        </a:dk2>
        <a:lt2>
          <a:srgbClr val="FFFFFF"/>
        </a:lt2>
        <a:accent1>
          <a:srgbClr val="E86514"/>
        </a:accent1>
        <a:accent2>
          <a:srgbClr val="5D32A4"/>
        </a:accent2>
        <a:accent3>
          <a:srgbClr val="AAADB6"/>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4">
        <a:dk1>
          <a:srgbClr val="80B7C0"/>
        </a:dk1>
        <a:lt1>
          <a:srgbClr val="FFFFFF"/>
        </a:lt1>
        <a:dk2>
          <a:srgbClr val="1D315B"/>
        </a:dk2>
        <a:lt2>
          <a:srgbClr val="FFFFFF"/>
        </a:lt2>
        <a:accent1>
          <a:srgbClr val="E86514"/>
        </a:accent1>
        <a:accent2>
          <a:srgbClr val="5D32A4"/>
        </a:accent2>
        <a:accent3>
          <a:srgbClr val="ABADB5"/>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5">
        <a:dk1>
          <a:srgbClr val="80B7C0"/>
        </a:dk1>
        <a:lt1>
          <a:srgbClr val="FFFFFF"/>
        </a:lt1>
        <a:dk2>
          <a:srgbClr val="1D315B"/>
        </a:dk2>
        <a:lt2>
          <a:srgbClr val="FFFFFF"/>
        </a:lt2>
        <a:accent1>
          <a:srgbClr val="FFCC00"/>
        </a:accent1>
        <a:accent2>
          <a:srgbClr val="CC0000"/>
        </a:accent2>
        <a:accent3>
          <a:srgbClr val="ABADB5"/>
        </a:accent3>
        <a:accent4>
          <a:srgbClr val="DADAD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6">
        <a:dk1>
          <a:srgbClr val="80B7C0"/>
        </a:dk1>
        <a:lt1>
          <a:srgbClr val="FF9933"/>
        </a:lt1>
        <a:dk2>
          <a:srgbClr val="1D315B"/>
        </a:dk2>
        <a:lt2>
          <a:srgbClr val="990099"/>
        </a:lt2>
        <a:accent1>
          <a:srgbClr val="FFCC00"/>
        </a:accent1>
        <a:accent2>
          <a:srgbClr val="CC0000"/>
        </a:accent2>
        <a:accent3>
          <a:srgbClr val="ABADB5"/>
        </a:accent3>
        <a:accent4>
          <a:srgbClr val="DA822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7">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99CC"/>
        </a:folHlink>
      </a:clrScheme>
      <a:clrMap bg1="dk2" tx1="lt1" bg2="dk1" tx2="lt2" accent1="accent1" accent2="accent2" accent3="accent3" accent4="accent4" accent5="accent5" accent6="accent6" hlink="hlink" folHlink="folHlink"/>
    </a:extraClrScheme>
    <a:extraClrScheme>
      <a:clrScheme name="test3 8">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7FAC"/>
        </a:folHlink>
      </a:clrScheme>
      <a:clrMap bg1="dk2" tx1="lt1" bg2="dk1" tx2="lt2" accent1="accent1" accent2="accent2" accent3="accent3" accent4="accent4" accent5="accent5" accent6="accent6" hlink="hlink" folHlink="folHlink"/>
    </a:extraClrScheme>
    <a:extraClrScheme>
      <a:clrScheme name="test3 9">
        <a:dk1>
          <a:srgbClr val="FFFFFF"/>
        </a:dk1>
        <a:lt1>
          <a:srgbClr val="FF9933"/>
        </a:lt1>
        <a:dk2>
          <a:srgbClr val="1D315B"/>
        </a:dk2>
        <a:lt2>
          <a:srgbClr val="660066"/>
        </a:lt2>
        <a:accent1>
          <a:srgbClr val="FFCC00"/>
        </a:accent1>
        <a:accent2>
          <a:srgbClr val="990033"/>
        </a:accent2>
        <a:accent3>
          <a:srgbClr val="ABADB5"/>
        </a:accent3>
        <a:accent4>
          <a:srgbClr val="DA822A"/>
        </a:accent4>
        <a:accent5>
          <a:srgbClr val="FFE2AA"/>
        </a:accent5>
        <a:accent6>
          <a:srgbClr val="8A002D"/>
        </a:accent6>
        <a:hlink>
          <a:srgbClr val="336600"/>
        </a:hlink>
        <a:folHlink>
          <a:srgbClr val="007FAC"/>
        </a:folHlink>
      </a:clrScheme>
      <a:clrMap bg1="dk2" tx1="lt1" bg2="dk1" tx2="lt2" accent1="accent1" accent2="accent2" accent3="accent3" accent4="accent4" accent5="accent5" accent6="accent6" hlink="hlink" folHlink="folHlink"/>
    </a:extraClrScheme>
    <a:extraClrScheme>
      <a:clrScheme name="test3 10">
        <a:dk1>
          <a:srgbClr val="FF9933"/>
        </a:dk1>
        <a:lt1>
          <a:srgbClr val="FFFFFF"/>
        </a:lt1>
        <a:dk2>
          <a:srgbClr val="660066"/>
        </a:dk2>
        <a:lt2>
          <a:srgbClr val="1D315B"/>
        </a:lt2>
        <a:accent1>
          <a:srgbClr val="FFCC00"/>
        </a:accent1>
        <a:accent2>
          <a:srgbClr val="990033"/>
        </a:accent2>
        <a:accent3>
          <a:srgbClr val="FFFFFF"/>
        </a:accent3>
        <a:accent4>
          <a:srgbClr val="DA822A"/>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1">
        <a:dk1>
          <a:srgbClr val="1D315B"/>
        </a:dk1>
        <a:lt1>
          <a:srgbClr val="FFFFFF"/>
        </a:lt1>
        <a:dk2>
          <a:srgbClr val="660066"/>
        </a:dk2>
        <a:lt2>
          <a:srgbClr val="1D315B"/>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mproved ARMTheme">
  <a:themeElements>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fontScheme name="test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triangl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triangl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test3 1">
        <a:dk1>
          <a:srgbClr val="80B7C0"/>
        </a:dk1>
        <a:lt1>
          <a:srgbClr val="FFFFFF"/>
        </a:lt1>
        <a:dk2>
          <a:srgbClr val="000066"/>
        </a:dk2>
        <a:lt2>
          <a:srgbClr val="4F647E"/>
        </a:lt2>
        <a:accent1>
          <a:srgbClr val="F49766"/>
        </a:accent1>
        <a:accent2>
          <a:srgbClr val="8866A6"/>
        </a:accent2>
        <a:accent3>
          <a:srgbClr val="AAAAB8"/>
        </a:accent3>
        <a:accent4>
          <a:srgbClr val="DADADA"/>
        </a:accent4>
        <a:accent5>
          <a:srgbClr val="F8C9B8"/>
        </a:accent5>
        <a:accent6>
          <a:srgbClr val="7B5C96"/>
        </a:accent6>
        <a:hlink>
          <a:srgbClr val="9C484F"/>
        </a:hlink>
        <a:folHlink>
          <a:srgbClr val="749285"/>
        </a:folHlink>
      </a:clrScheme>
      <a:clrMap bg1="dk2" tx1="lt1" bg2="dk1" tx2="lt2" accent1="accent1" accent2="accent2" accent3="accent3" accent4="accent4" accent5="accent5" accent6="accent6" hlink="hlink" folHlink="folHlink"/>
    </a:extraClrScheme>
    <a:extraClrScheme>
      <a:clrScheme name="test3 2">
        <a:dk1>
          <a:srgbClr val="80B7C0"/>
        </a:dk1>
        <a:lt1>
          <a:srgbClr val="FFFFFF"/>
        </a:lt1>
        <a:dk2>
          <a:srgbClr val="000066"/>
        </a:dk2>
        <a:lt2>
          <a:srgbClr val="FFFFFF"/>
        </a:lt2>
        <a:accent1>
          <a:srgbClr val="E86514"/>
        </a:accent1>
        <a:accent2>
          <a:srgbClr val="5D32A4"/>
        </a:accent2>
        <a:accent3>
          <a:srgbClr val="AAAAB8"/>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3">
        <a:dk1>
          <a:srgbClr val="80B7C0"/>
        </a:dk1>
        <a:lt1>
          <a:srgbClr val="FFFFFF"/>
        </a:lt1>
        <a:dk2>
          <a:srgbClr val="00325F"/>
        </a:dk2>
        <a:lt2>
          <a:srgbClr val="FFFFFF"/>
        </a:lt2>
        <a:accent1>
          <a:srgbClr val="E86514"/>
        </a:accent1>
        <a:accent2>
          <a:srgbClr val="5D32A4"/>
        </a:accent2>
        <a:accent3>
          <a:srgbClr val="AAADB6"/>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4">
        <a:dk1>
          <a:srgbClr val="80B7C0"/>
        </a:dk1>
        <a:lt1>
          <a:srgbClr val="FFFFFF"/>
        </a:lt1>
        <a:dk2>
          <a:srgbClr val="1D315B"/>
        </a:dk2>
        <a:lt2>
          <a:srgbClr val="FFFFFF"/>
        </a:lt2>
        <a:accent1>
          <a:srgbClr val="E86514"/>
        </a:accent1>
        <a:accent2>
          <a:srgbClr val="5D32A4"/>
        </a:accent2>
        <a:accent3>
          <a:srgbClr val="ABADB5"/>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5">
        <a:dk1>
          <a:srgbClr val="80B7C0"/>
        </a:dk1>
        <a:lt1>
          <a:srgbClr val="FFFFFF"/>
        </a:lt1>
        <a:dk2>
          <a:srgbClr val="1D315B"/>
        </a:dk2>
        <a:lt2>
          <a:srgbClr val="FFFFFF"/>
        </a:lt2>
        <a:accent1>
          <a:srgbClr val="FFCC00"/>
        </a:accent1>
        <a:accent2>
          <a:srgbClr val="CC0000"/>
        </a:accent2>
        <a:accent3>
          <a:srgbClr val="ABADB5"/>
        </a:accent3>
        <a:accent4>
          <a:srgbClr val="DADAD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6">
        <a:dk1>
          <a:srgbClr val="80B7C0"/>
        </a:dk1>
        <a:lt1>
          <a:srgbClr val="FF9933"/>
        </a:lt1>
        <a:dk2>
          <a:srgbClr val="1D315B"/>
        </a:dk2>
        <a:lt2>
          <a:srgbClr val="990099"/>
        </a:lt2>
        <a:accent1>
          <a:srgbClr val="FFCC00"/>
        </a:accent1>
        <a:accent2>
          <a:srgbClr val="CC0000"/>
        </a:accent2>
        <a:accent3>
          <a:srgbClr val="ABADB5"/>
        </a:accent3>
        <a:accent4>
          <a:srgbClr val="DA822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7">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99CC"/>
        </a:folHlink>
      </a:clrScheme>
      <a:clrMap bg1="dk2" tx1="lt1" bg2="dk1" tx2="lt2" accent1="accent1" accent2="accent2" accent3="accent3" accent4="accent4" accent5="accent5" accent6="accent6" hlink="hlink" folHlink="folHlink"/>
    </a:extraClrScheme>
    <a:extraClrScheme>
      <a:clrScheme name="test3 8">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7FAC"/>
        </a:folHlink>
      </a:clrScheme>
      <a:clrMap bg1="dk2" tx1="lt1" bg2="dk1" tx2="lt2" accent1="accent1" accent2="accent2" accent3="accent3" accent4="accent4" accent5="accent5" accent6="accent6" hlink="hlink" folHlink="folHlink"/>
    </a:extraClrScheme>
    <a:extraClrScheme>
      <a:clrScheme name="test3 9">
        <a:dk1>
          <a:srgbClr val="FFFFFF"/>
        </a:dk1>
        <a:lt1>
          <a:srgbClr val="FF9933"/>
        </a:lt1>
        <a:dk2>
          <a:srgbClr val="1D315B"/>
        </a:dk2>
        <a:lt2>
          <a:srgbClr val="660066"/>
        </a:lt2>
        <a:accent1>
          <a:srgbClr val="FFCC00"/>
        </a:accent1>
        <a:accent2>
          <a:srgbClr val="990033"/>
        </a:accent2>
        <a:accent3>
          <a:srgbClr val="ABADB5"/>
        </a:accent3>
        <a:accent4>
          <a:srgbClr val="DA822A"/>
        </a:accent4>
        <a:accent5>
          <a:srgbClr val="FFE2AA"/>
        </a:accent5>
        <a:accent6>
          <a:srgbClr val="8A002D"/>
        </a:accent6>
        <a:hlink>
          <a:srgbClr val="336600"/>
        </a:hlink>
        <a:folHlink>
          <a:srgbClr val="007FAC"/>
        </a:folHlink>
      </a:clrScheme>
      <a:clrMap bg1="dk2" tx1="lt1" bg2="dk1" tx2="lt2" accent1="accent1" accent2="accent2" accent3="accent3" accent4="accent4" accent5="accent5" accent6="accent6" hlink="hlink" folHlink="folHlink"/>
    </a:extraClrScheme>
    <a:extraClrScheme>
      <a:clrScheme name="test3 10">
        <a:dk1>
          <a:srgbClr val="FF9933"/>
        </a:dk1>
        <a:lt1>
          <a:srgbClr val="FFFFFF"/>
        </a:lt1>
        <a:dk2>
          <a:srgbClr val="660066"/>
        </a:dk2>
        <a:lt2>
          <a:srgbClr val="1D315B"/>
        </a:lt2>
        <a:accent1>
          <a:srgbClr val="FFCC00"/>
        </a:accent1>
        <a:accent2>
          <a:srgbClr val="990033"/>
        </a:accent2>
        <a:accent3>
          <a:srgbClr val="FFFFFF"/>
        </a:accent3>
        <a:accent4>
          <a:srgbClr val="DA822A"/>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1">
        <a:dk1>
          <a:srgbClr val="1D315B"/>
        </a:dk1>
        <a:lt1>
          <a:srgbClr val="FFFFFF"/>
        </a:lt1>
        <a:dk2>
          <a:srgbClr val="660066"/>
        </a:dk2>
        <a:lt2>
          <a:srgbClr val="1D315B"/>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RM Interim Template Confidential">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extLst>
    <a:ext uri="{05A4C25C-085E-4340-85A3-A5531E510DB2}">
      <thm15:themeFamily xmlns:thm15="http://schemas.microsoft.com/office/thememl/2012/main" name="New Wide ARM Template.potx" id="{4900A8FD-E99F-4AD4-B9CB-137B9A0D075B}" vid="{12CAC1DE-85E5-42D1-B306-917D311F349D}"/>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ARMTheme</Template>
  <TotalTime>14653</TotalTime>
  <Words>4656</Words>
  <Application>Microsoft Office PowerPoint</Application>
  <PresentationFormat>Widescreen</PresentationFormat>
  <Paragraphs>950</Paragraphs>
  <Slides>80</Slides>
  <Notes>80</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80</vt:i4>
      </vt:variant>
    </vt:vector>
  </HeadingPairs>
  <TitlesOfParts>
    <vt:vector size="95" baseType="lpstr">
      <vt:lpstr>ＭＳ Ｐゴシック</vt:lpstr>
      <vt:lpstr>ＭＳ Ｐゴシック</vt:lpstr>
      <vt:lpstr>Arial</vt:lpstr>
      <vt:lpstr>Calibri</vt:lpstr>
      <vt:lpstr>Courier New</vt:lpstr>
      <vt:lpstr>Gill Sans Light</vt:lpstr>
      <vt:lpstr>Gill Sans MT</vt:lpstr>
      <vt:lpstr>Lucida Console</vt:lpstr>
      <vt:lpstr>Times New Roman</vt:lpstr>
      <vt:lpstr>Verdana</vt:lpstr>
      <vt:lpstr>Wingdings</vt:lpstr>
      <vt:lpstr>Wingdings 2</vt:lpstr>
      <vt:lpstr>ARMTheme</vt:lpstr>
      <vt:lpstr>Improved ARMTheme</vt:lpstr>
      <vt:lpstr>ARM Interim Template Confidential</vt:lpstr>
      <vt:lpstr>Cortex-M0+  Exceptions and Interrupts</vt:lpstr>
      <vt:lpstr>Overview</vt:lpstr>
      <vt:lpstr>Exception and Interrupt Concepts</vt:lpstr>
      <vt:lpstr>Example System with Interrupt</vt:lpstr>
      <vt:lpstr>How to Detect Switch is Pressed?</vt:lpstr>
      <vt:lpstr>Interrupt or Exception Processing Sequence</vt:lpstr>
      <vt:lpstr>Interrupts</vt:lpstr>
      <vt:lpstr>Example Program Requirements &amp; Design</vt:lpstr>
      <vt:lpstr>Example Exception Handler</vt:lpstr>
      <vt:lpstr>Use Debugger for Detailed Processor View</vt:lpstr>
      <vt:lpstr>Entering an Exception Handler</vt:lpstr>
      <vt:lpstr>CPU’s Hardwired Exception Processing</vt:lpstr>
      <vt:lpstr>1. Finish Current Instruction</vt:lpstr>
      <vt:lpstr>2. Push Context onto Current Stack</vt:lpstr>
      <vt:lpstr>Context Saved on Stack</vt:lpstr>
      <vt:lpstr>3. Switch to Handler/Privileged Mode</vt:lpstr>
      <vt:lpstr>Handler and Privileged Mode</vt:lpstr>
      <vt:lpstr>Update IPSR with Exception Number</vt:lpstr>
      <vt:lpstr>4. Load PC With Address Of Exception Handler</vt:lpstr>
      <vt:lpstr>Can Examine Vector Table With Debugger</vt:lpstr>
      <vt:lpstr>Upon Entry to Handler</vt:lpstr>
      <vt:lpstr>5. Load LR With EXC_RETURN Code</vt:lpstr>
      <vt:lpstr>Updated LR With EXC_RETURN Code</vt:lpstr>
      <vt:lpstr>6. Start Executing Exception Handler</vt:lpstr>
      <vt:lpstr>After Handler Has Saved More Context</vt:lpstr>
      <vt:lpstr>Continue Executing Exception Handler</vt:lpstr>
      <vt:lpstr>Exiting an Exception Handler</vt:lpstr>
      <vt:lpstr>Exiting an Exception Handler</vt:lpstr>
      <vt:lpstr>1. Execute Instruction for Exception Return</vt:lpstr>
      <vt:lpstr>What Will Be Popped from Stack?</vt:lpstr>
      <vt:lpstr>2. Select Stack, Restore Context</vt:lpstr>
      <vt:lpstr>Example</vt:lpstr>
      <vt:lpstr>Resume Executing Previous Main Thread Code</vt:lpstr>
      <vt:lpstr>Cortex-M0+ Interrupts</vt:lpstr>
      <vt:lpstr>Microcontroller Interrupts</vt:lpstr>
      <vt:lpstr>Nested Vectored Interrupt Controller</vt:lpstr>
      <vt:lpstr>Some Interrupt Sources (Partial)</vt:lpstr>
      <vt:lpstr>NVIC Registers and State</vt:lpstr>
      <vt:lpstr>NVIC Registers and State</vt:lpstr>
      <vt:lpstr>Core Exception Mask Register</vt:lpstr>
      <vt:lpstr>Prioritization</vt:lpstr>
      <vt:lpstr>Special Cases of Prioritization</vt:lpstr>
      <vt:lpstr>Example Using Port Module and External Interrupts</vt:lpstr>
      <vt:lpstr>Refresher: Program Requirements &amp; Design</vt:lpstr>
      <vt:lpstr>KL25Z GPIO Ports with Interrupts</vt:lpstr>
      <vt:lpstr>FREEDOM KL25Z Physical Set-up</vt:lpstr>
      <vt:lpstr>Building a Program – Break into Pieces</vt:lpstr>
      <vt:lpstr>Where Do the Pieces Go?</vt:lpstr>
      <vt:lpstr>Configure MCU to Respond to the Interrupt</vt:lpstr>
      <vt:lpstr>Port Module</vt:lpstr>
      <vt:lpstr>Pin Control Register</vt:lpstr>
      <vt:lpstr>CMSIS C Support for PCR</vt:lpstr>
      <vt:lpstr>CMSIS C Support for PCR</vt:lpstr>
      <vt:lpstr>Switch Interrupt Initialization</vt:lpstr>
      <vt:lpstr>Main Function</vt:lpstr>
      <vt:lpstr>Write Interrupt Service Routine</vt:lpstr>
      <vt:lpstr>ISR</vt:lpstr>
      <vt:lpstr>Evaluate Basic Operation</vt:lpstr>
      <vt:lpstr>Examine Saved State in ISR</vt:lpstr>
      <vt:lpstr>At Start of ISR</vt:lpstr>
      <vt:lpstr>Step through ISR to End</vt:lpstr>
      <vt:lpstr>Return from Interrupt to Main function</vt:lpstr>
      <vt:lpstr>Timing Analysis</vt:lpstr>
      <vt:lpstr>Visualizing the Timing of Processor Activities</vt:lpstr>
      <vt:lpstr>Big Picture Timing Behavior</vt:lpstr>
      <vt:lpstr>Interrupt Response Latency</vt:lpstr>
      <vt:lpstr>Maximum Interrupt Rate</vt:lpstr>
      <vt:lpstr>Program Design with INterrupts</vt:lpstr>
      <vt:lpstr>Program Design with Interrupts</vt:lpstr>
      <vt:lpstr>How Much Work Is Done in ISR?</vt:lpstr>
      <vt:lpstr>Sharing Data Safely between ISRs and other Threads</vt:lpstr>
      <vt:lpstr>Overview</vt:lpstr>
      <vt:lpstr>Volatile Data</vt:lpstr>
      <vt:lpstr>The Volatile Directive</vt:lpstr>
      <vt:lpstr>Non-Atomic Shared Data</vt:lpstr>
      <vt:lpstr>Example: Checking the Time</vt:lpstr>
      <vt:lpstr>Examining the Problem More Closely</vt:lpstr>
      <vt:lpstr>Definitions</vt:lpstr>
      <vt:lpstr>Solution: Briefly Disable Preemption</vt:lpstr>
      <vt:lpstr>Summary for Sharing Data</vt:lpstr>
    </vt:vector>
  </TitlesOfParts>
  <Company>Compaq</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Content</dc:title>
  <dc:creator>Compaq</dc:creator>
  <cp:lastModifiedBy>Alex Dean</cp:lastModifiedBy>
  <cp:revision>249</cp:revision>
  <cp:lastPrinted>2000-08-21T16:55:50Z</cp:lastPrinted>
  <dcterms:created xsi:type="dcterms:W3CDTF">2000-08-18T17:47:17Z</dcterms:created>
  <dcterms:modified xsi:type="dcterms:W3CDTF">2016-08-31T16:05:00Z</dcterms:modified>
</cp:coreProperties>
</file>