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70" r:id="rId4"/>
    <p:sldId id="271" r:id="rId5"/>
    <p:sldId id="272" r:id="rId6"/>
    <p:sldId id="273" r:id="rId7"/>
    <p:sldId id="274" r:id="rId8"/>
    <p:sldId id="275" r:id="rId9"/>
    <p:sldId id="285" r:id="rId10"/>
    <p:sldId id="286" r:id="rId11"/>
    <p:sldId id="283" r:id="rId12"/>
    <p:sldId id="284" r:id="rId13"/>
    <p:sldId id="282" r:id="rId14"/>
    <p:sldId id="280" r:id="rId15"/>
    <p:sldId id="281" r:id="rId16"/>
    <p:sldId id="279" r:id="rId17"/>
    <p:sldId id="278"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5"/>
            <a:ext cx="11615361" cy="432111"/>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6137815"/>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7139" y="6073574"/>
            <a:ext cx="1216352" cy="639397"/>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80" userDrawn="1">
          <p15:clr>
            <a:srgbClr val="FBAE40"/>
          </p15:clr>
        </p15:guide>
        <p15:guide id="2" pos="7499" userDrawn="1">
          <p15:clr>
            <a:srgbClr val="FBAE40"/>
          </p15:clr>
        </p15:guide>
        <p15:guide id="3" orient="horz" pos="180" userDrawn="1">
          <p15:clr>
            <a:srgbClr val="FBAE40"/>
          </p15:clr>
        </p15:guide>
        <p15:guide id="4" orient="horz" pos="453" userDrawn="1">
          <p15:clr>
            <a:srgbClr val="FBAE40"/>
          </p15:clr>
        </p15:guide>
        <p15:guide id="5" orient="horz" pos="727" userDrawn="1">
          <p15:clr>
            <a:srgbClr val="FBAE40"/>
          </p15:clr>
        </p15:guide>
        <p15:guide id="6" orient="horz" pos="907" userDrawn="1">
          <p15:clr>
            <a:srgbClr val="FBAE40"/>
          </p15:clr>
        </p15:guide>
        <p15:guide id="7" orient="horz" pos="38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88083" y="288074"/>
            <a:ext cx="10975176" cy="5785488"/>
          </a:xfrm>
          <a:ln w="0">
            <a:noFill/>
          </a:ln>
          <a:effectLst/>
        </p:spPr>
        <p:txBody>
          <a:bodyPr anchor="t" anchorCtr="0"/>
          <a:lstStyle>
            <a:lvl1pPr algn="l">
              <a:lnSpc>
                <a:spcPct val="90000"/>
              </a:lnSpc>
              <a:defRPr sz="7224"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10847139" y="6073574"/>
            <a:ext cx="1216352" cy="639397"/>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2048975" y="3"/>
            <a:ext cx="144042" cy="6858351"/>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80" userDrawn="1">
          <p15:clr>
            <a:srgbClr val="FBAE40"/>
          </p15:clr>
        </p15:guide>
        <p15:guide id="2" pos="7095" userDrawn="1">
          <p15:clr>
            <a:srgbClr val="FBAE40"/>
          </p15:clr>
        </p15:guide>
        <p15:guide id="3" orient="horz" pos="180" userDrawn="1">
          <p15:clr>
            <a:srgbClr val="FBAE40"/>
          </p15:clr>
        </p15:guide>
        <p15:guide id="4" orient="horz" pos="3827"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083" y="720185"/>
            <a:ext cx="11615361" cy="432111"/>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88083" y="1440370"/>
            <a:ext cx="11615361" cy="4633191"/>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96419" y="6255653"/>
            <a:ext cx="320415" cy="455906"/>
          </a:xfrm>
          <a:prstGeom prst="rect">
            <a:avLst/>
          </a:prstGeom>
        </p:spPr>
        <p:txBody>
          <a:bodyPr vert="horz" lIns="0" tIns="0" rIns="0" bIns="0" rtlCol="0" anchor="t"/>
          <a:lstStyle>
            <a:lvl1pPr algn="l">
              <a:defRPr sz="1334">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659180" y="6272591"/>
            <a:ext cx="10172821" cy="119975"/>
          </a:xfrm>
          <a:prstGeom prst="rect">
            <a:avLst/>
          </a:prstGeom>
          <a:noFill/>
        </p:spPr>
        <p:txBody>
          <a:bodyPr wrap="square" lIns="0" tIns="0" rIns="0" bIns="0" rtlCol="0">
            <a:noAutofit/>
          </a:bodyPr>
          <a:lstStyle/>
          <a:p>
            <a:pPr marR="0" defTabSz="1016264" eaLnBrk="1" fontAlgn="auto" latinLnBrk="0" hangingPunct="1">
              <a:lnSpc>
                <a:spcPct val="107000"/>
              </a:lnSpc>
              <a:spcBef>
                <a:spcPts val="0"/>
              </a:spcBef>
              <a:spcAft>
                <a:spcPts val="111"/>
              </a:spcAft>
              <a:buClrTx/>
              <a:buSzTx/>
              <a:buFontTx/>
              <a:buNone/>
              <a:tabLst/>
            </a:pPr>
            <a:r>
              <a:rPr kumimoji="0" lang="en-US" sz="667" b="1" i="0" u="none" strike="noStrike" kern="0" cap="none" spc="0" normalizeH="0" baseline="0" noProof="1">
                <a:ln>
                  <a:noFill/>
                </a:ln>
                <a:solidFill>
                  <a:srgbClr val="D70012"/>
                </a:solidFill>
                <a:effectLst/>
                <a:uLnTx/>
                <a:uFillTx/>
                <a:latin typeface="Bosch Office Sans" pitchFamily="2" charset="0"/>
              </a:rPr>
              <a:t>Internal</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b="0" i="0" u="none" kern="0" baseline="0" noProof="1">
                <a:solidFill>
                  <a:srgbClr val="B2B3B5"/>
                </a:solidFill>
                <a:latin typeface="Bosch Office Sans" pitchFamily="2" charset="0"/>
              </a:rPr>
              <a:t>© Bosch Global Software Technologies Company Limited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chemeClr val="tx1"/>
                </a:solidFill>
              </a:rPr>
              <a:t>%repositoryremark%</a:t>
            </a:r>
            <a:r>
              <a:rPr lang="en-US" sz="667"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660191" y="6273613"/>
            <a:ext cx="10174944" cy="120031"/>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rPr>
              <a:t>%confidentiality%</a:t>
            </a:r>
            <a:r>
              <a:rPr lang="en-US" sz="667"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23" r:id="rId1"/>
    <p:sldLayoutId id="2147483713" r:id="rId2"/>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list.DDT2000-Support@renault.com" TargetMode="External"/><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image" Target="../media/image8.jp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object 2">
            <a:extLst>
              <a:ext uri="{FF2B5EF4-FFF2-40B4-BE49-F238E27FC236}">
                <a16:creationId xmlns:a16="http://schemas.microsoft.com/office/drawing/2014/main" id="{B401D3D4-4A93-4D63-BAB0-22E39337103A}"/>
              </a:ext>
            </a:extLst>
          </p:cNvPr>
          <p:cNvSpPr txBox="1">
            <a:spLocks/>
          </p:cNvSpPr>
          <p:nvPr/>
        </p:nvSpPr>
        <p:spPr>
          <a:xfrm>
            <a:off x="3124940" y="2530135"/>
            <a:ext cx="5264458" cy="515159"/>
          </a:xfrm>
          <a:prstGeom prst="rect">
            <a:avLst/>
          </a:prstGeom>
          <a:ln w="0">
            <a:noFill/>
          </a:ln>
          <a:effectLst/>
        </p:spPr>
        <p:txBody>
          <a:bodyPr vert="horz" wrap="square" lIns="0" tIns="14115" rIns="0" bIns="0" rtlCol="0" anchor="t" anchorCtr="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lgn="ctr" fontAlgn="auto">
              <a:lnSpc>
                <a:spcPts val="3779"/>
              </a:lnSpc>
              <a:spcAft>
                <a:spcPts val="0"/>
              </a:spcAft>
            </a:pPr>
            <a:r>
              <a:rPr lang="en-US" sz="4001" b="1" cap="none" spc="-167" dirty="0">
                <a:solidFill>
                  <a:schemeClr val="accent3">
                    <a:lumMod val="60000"/>
                    <a:lumOff val="40000"/>
                  </a:schemeClr>
                </a:solidFill>
                <a:latin typeface="Bosch Sans Medium" panose="020B0604020202020204" pitchFamily="34" charset="0"/>
              </a:rPr>
              <a:t>DDT Tool Overview: FSISEC</a:t>
            </a:r>
          </a:p>
        </p:txBody>
      </p:sp>
      <p:sp>
        <p:nvSpPr>
          <p:cNvPr id="16" name="object 3">
            <a:extLst>
              <a:ext uri="{FF2B5EF4-FFF2-40B4-BE49-F238E27FC236}">
                <a16:creationId xmlns:a16="http://schemas.microsoft.com/office/drawing/2014/main" id="{4CB9FD26-1572-4031-A888-60B88554991B}"/>
              </a:ext>
            </a:extLst>
          </p:cNvPr>
          <p:cNvSpPr txBox="1"/>
          <p:nvPr/>
        </p:nvSpPr>
        <p:spPr>
          <a:xfrm>
            <a:off x="8131946" y="5365578"/>
            <a:ext cx="3973577" cy="331647"/>
          </a:xfrm>
          <a:prstGeom prst="rect">
            <a:avLst/>
          </a:prstGeom>
        </p:spPr>
        <p:txBody>
          <a:bodyPr vert="horz" wrap="square" lIns="0" tIns="14115" rIns="0" bIns="0"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0" marR="0" lvl="0" indent="0" algn="l" defTabSz="1016264" rtl="0" eaLnBrk="1" fontAlgn="auto" latinLnBrk="0" hangingPunct="1">
              <a:lnSpc>
                <a:spcPts val="2812"/>
              </a:lnSpc>
              <a:spcBef>
                <a:spcPts val="0"/>
              </a:spcBef>
              <a:spcAft>
                <a:spcPts val="0"/>
              </a:spcAft>
              <a:buClrTx/>
              <a:buSzTx/>
              <a:buFontTx/>
              <a:buNone/>
              <a:tabLst/>
              <a:defRPr/>
            </a:pPr>
            <a:r>
              <a:rPr lang="fi-FI" sz="1400" spc="-61" dirty="0">
                <a:solidFill>
                  <a:schemeClr val="accent6">
                    <a:lumMod val="50000"/>
                  </a:schemeClr>
                </a:solidFill>
                <a:latin typeface="Bosch Sans Bold" panose="020B0704020202020204" pitchFamily="34" charset="0"/>
                <a:cs typeface="Arial"/>
              </a:rPr>
              <a:t>--Hari Sankar Sahasranaman </a:t>
            </a:r>
            <a:endParaRPr kumimoji="0" sz="1400" i="0" u="none" strike="noStrike" kern="1200" cap="none" spc="0" normalizeH="0" baseline="0" noProof="0" dirty="0">
              <a:ln>
                <a:noFill/>
              </a:ln>
              <a:solidFill>
                <a:schemeClr val="accent6">
                  <a:lumMod val="50000"/>
                </a:schemeClr>
              </a:solidFill>
              <a:effectLst/>
              <a:uLnTx/>
              <a:uFillTx/>
              <a:latin typeface="Bosch Sans Bold" panose="020B0704020202020204" pitchFamily="34" charset="0"/>
              <a:cs typeface="Arial"/>
            </a:endParaRPr>
          </a:p>
        </p:txBody>
      </p:sp>
    </p:spTree>
    <p:extLst>
      <p:ext uri="{BB962C8B-B14F-4D97-AF65-F5344CB8AC3E}">
        <p14:creationId xmlns:p14="http://schemas.microsoft.com/office/powerpoint/2010/main" val="106774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 name="Text Placeholder 3">
            <a:extLst>
              <a:ext uri="{FF2B5EF4-FFF2-40B4-BE49-F238E27FC236}">
                <a16:creationId xmlns:a16="http://schemas.microsoft.com/office/drawing/2014/main" id="{576605EF-E80B-63FC-DDAD-10E5289E899D}"/>
              </a:ext>
            </a:extLst>
          </p:cNvPr>
          <p:cNvSpPr txBox="1">
            <a:spLocks/>
          </p:cNvSpPr>
          <p:nvPr/>
        </p:nvSpPr>
        <p:spPr>
          <a:xfrm>
            <a:off x="303998" y="288290"/>
            <a:ext cx="1142279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3112" kern="0" baseline="0">
                <a:solidFill>
                  <a:schemeClr val="tx1"/>
                </a:solidFill>
                <a:latin typeface="+mn-lt"/>
                <a:ea typeface="+mn-ea"/>
                <a:cs typeface="+mn-cs"/>
              </a:defRPr>
            </a:lvl1pPr>
            <a:lvl2pPr marL="260049" indent="0" algn="l" defTabSz="914333" rtl="0" eaLnBrk="1" latinLnBrk="0" hangingPunct="1">
              <a:lnSpc>
                <a:spcPct val="103000"/>
              </a:lnSpc>
              <a:spcBef>
                <a:spcPts val="500"/>
              </a:spcBef>
              <a:buFont typeface="Wingdings 3" panose="05040102010807070707" pitchFamily="18" charset="2"/>
              <a:buNone/>
              <a:defRPr sz="3112" kern="1200">
                <a:solidFill>
                  <a:schemeClr val="tx1"/>
                </a:solidFill>
                <a:latin typeface="+mn-lt"/>
                <a:ea typeface="+mn-ea"/>
                <a:cs typeface="+mn-cs"/>
              </a:defRPr>
            </a:lvl2pPr>
            <a:lvl3pPr marL="584110" indent="0" algn="l" defTabSz="914333" rtl="0" eaLnBrk="1" latinLnBrk="0" hangingPunct="1">
              <a:lnSpc>
                <a:spcPct val="102000"/>
              </a:lnSpc>
              <a:spcBef>
                <a:spcPts val="500"/>
              </a:spcBef>
              <a:buFont typeface="Bosch Office Sans" pitchFamily="2" charset="0"/>
              <a:buNone/>
              <a:defRPr sz="3112" kern="1200">
                <a:solidFill>
                  <a:schemeClr val="tx1"/>
                </a:solidFill>
                <a:latin typeface="+mn-lt"/>
                <a:ea typeface="+mn-ea"/>
                <a:cs typeface="+mn-cs"/>
              </a:defRPr>
            </a:lvl3pPr>
            <a:lvl4pPr marL="832155" indent="0" algn="l" defTabSz="914333" rtl="0" eaLnBrk="1" latinLnBrk="0" hangingPunct="1">
              <a:lnSpc>
                <a:spcPct val="103000"/>
              </a:lnSpc>
              <a:spcBef>
                <a:spcPts val="500"/>
              </a:spcBef>
              <a:buFont typeface="Bosch Office Sans" pitchFamily="2" charset="0"/>
              <a:buNone/>
              <a:defRPr sz="3112" kern="1200">
                <a:solidFill>
                  <a:schemeClr val="tx1"/>
                </a:solidFill>
                <a:latin typeface="+mn-lt"/>
                <a:ea typeface="+mn-ea"/>
                <a:cs typeface="+mn-cs"/>
              </a:defRPr>
            </a:lvl4pPr>
            <a:lvl5pPr marL="832155" indent="0" algn="l" defTabSz="914333" rtl="0" eaLnBrk="1" latinLnBrk="0" hangingPunct="1">
              <a:lnSpc>
                <a:spcPct val="103000"/>
              </a:lnSpc>
              <a:spcBef>
                <a:spcPts val="500"/>
              </a:spcBef>
              <a:buFont typeface="Bosch Office Sans" pitchFamily="2" charset="0"/>
              <a:buNone/>
              <a:defRPr sz="3112"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600" spc="-61" dirty="0">
                <a:solidFill>
                  <a:srgbClr val="BC0F79"/>
                </a:solidFill>
                <a:latin typeface="Bosch Sans Bold" panose="020B0704020202020204" pitchFamily="34" charset="0"/>
                <a:cs typeface="Arial"/>
              </a:rPr>
              <a:t>DDT TOOL:FSISEC Tests</a:t>
            </a:r>
            <a:br>
              <a:rPr lang="en-US" sz="4000" dirty="0"/>
            </a:br>
            <a:endParaRPr lang="en-US" sz="4000" dirty="0"/>
          </a:p>
          <a:p>
            <a:r>
              <a:rPr lang="en-US" sz="2800" b="1" dirty="0"/>
              <a:t>License Request</a:t>
            </a:r>
          </a:p>
          <a:p>
            <a:r>
              <a:rPr lang="en-US" sz="4000" dirty="0"/>
              <a:t>- </a:t>
            </a:r>
            <a:r>
              <a:rPr lang="en-US" sz="2000" dirty="0"/>
              <a:t>Request </a:t>
            </a:r>
            <a:r>
              <a:rPr lang="en-US" sz="2000" dirty="0" err="1"/>
              <a:t>licnese</a:t>
            </a:r>
            <a:r>
              <a:rPr lang="en-US" sz="2000" dirty="0"/>
              <a:t> for DDT by generating the Key from DDT tool home page and mail to respective team with the below format and send it to </a:t>
            </a:r>
            <a:r>
              <a:rPr lang="en-US" dirty="0"/>
              <a:t> </a:t>
            </a:r>
            <a:r>
              <a:rPr lang="en-US" sz="2000" u="sng" dirty="0">
                <a:hlinkClick r:id="rId3"/>
              </a:rPr>
              <a:t>list.DDT2000-Support@renault.com</a:t>
            </a:r>
            <a:endParaRPr lang="en-US" sz="1400" dirty="0"/>
          </a:p>
          <a:p>
            <a:endParaRPr lang="en-US" sz="4000" dirty="0"/>
          </a:p>
          <a:p>
            <a:endParaRPr lang="en-US" sz="4000" dirty="0"/>
          </a:p>
          <a:p>
            <a:endParaRPr lang="en-US" sz="4000" dirty="0"/>
          </a:p>
          <a:p>
            <a:endParaRPr lang="en-US" sz="5400" dirty="0"/>
          </a:p>
        </p:txBody>
      </p:sp>
      <p:pic>
        <p:nvPicPr>
          <p:cNvPr id="3" name="Picture 2">
            <a:extLst>
              <a:ext uri="{FF2B5EF4-FFF2-40B4-BE49-F238E27FC236}">
                <a16:creationId xmlns:a16="http://schemas.microsoft.com/office/drawing/2014/main" id="{A07EE34E-B63C-90B8-21BF-09D97DC972F5}"/>
              </a:ext>
            </a:extLst>
          </p:cNvPr>
          <p:cNvPicPr>
            <a:picLocks noChangeAspect="1"/>
          </p:cNvPicPr>
          <p:nvPr/>
        </p:nvPicPr>
        <p:blipFill>
          <a:blip r:embed="rId4"/>
          <a:stretch>
            <a:fillRect/>
          </a:stretch>
        </p:blipFill>
        <p:spPr>
          <a:xfrm>
            <a:off x="2320599" y="2930223"/>
            <a:ext cx="7124700" cy="3348446"/>
          </a:xfrm>
          <a:prstGeom prst="rect">
            <a:avLst/>
          </a:prstGeom>
        </p:spPr>
      </p:pic>
    </p:spTree>
    <p:extLst>
      <p:ext uri="{BB962C8B-B14F-4D97-AF65-F5344CB8AC3E}">
        <p14:creationId xmlns:p14="http://schemas.microsoft.com/office/powerpoint/2010/main" val="409481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4D386AC-011C-E4A9-777B-478E5E720DB1}"/>
              </a:ext>
            </a:extLst>
          </p:cNvPr>
          <p:cNvPicPr>
            <a:picLocks noChangeAspect="1"/>
          </p:cNvPicPr>
          <p:nvPr/>
        </p:nvPicPr>
        <p:blipFill>
          <a:blip r:embed="rId3"/>
          <a:stretch>
            <a:fillRect/>
          </a:stretch>
        </p:blipFill>
        <p:spPr>
          <a:xfrm>
            <a:off x="2521258" y="2201366"/>
            <a:ext cx="5850386" cy="4235395"/>
          </a:xfrm>
          <a:prstGeom prst="rect">
            <a:avLst/>
          </a:prstGeom>
          <a:effectLst>
            <a:innerShdw blurRad="63500" dist="50800" dir="16200000">
              <a:prstClr val="black">
                <a:alpha val="50000"/>
              </a:prstClr>
            </a:innerShdw>
          </a:effectLst>
        </p:spPr>
      </p:pic>
      <p:sp>
        <p:nvSpPr>
          <p:cNvPr id="7" name="TextBox 6">
            <a:extLst>
              <a:ext uri="{FF2B5EF4-FFF2-40B4-BE49-F238E27FC236}">
                <a16:creationId xmlns:a16="http://schemas.microsoft.com/office/drawing/2014/main" id="{2A74BA78-76F3-D0D3-733C-077004919145}"/>
              </a:ext>
            </a:extLst>
          </p:cNvPr>
          <p:cNvSpPr txBox="1"/>
          <p:nvPr/>
        </p:nvSpPr>
        <p:spPr>
          <a:xfrm>
            <a:off x="288319" y="1152512"/>
            <a:ext cx="9845336" cy="1233543"/>
          </a:xfrm>
          <a:prstGeom prst="rect">
            <a:avLst/>
          </a:prstGeom>
          <a:noFill/>
        </p:spPr>
        <p:txBody>
          <a:bodyPr wrap="square" rtlCol="0">
            <a:spAutoFit/>
          </a:bodyPr>
          <a:lstStyle/>
          <a:p>
            <a:pPr marL="285750" indent="-285750">
              <a:buFont typeface="Arial" panose="020B0604020202020204" pitchFamily="34" charset="0"/>
              <a:buChar char="•"/>
            </a:pPr>
            <a:r>
              <a:rPr lang="en-US" dirty="0"/>
              <a:t>DDT needs to have an interface to communicate with the vehicle /ECU</a:t>
            </a:r>
          </a:p>
          <a:p>
            <a:pPr marL="285750" indent="-285750">
              <a:buFont typeface="Arial" panose="020B0604020202020204" pitchFamily="34" charset="0"/>
              <a:buChar char="•"/>
            </a:pPr>
            <a:r>
              <a:rPr lang="en-US" sz="1800" spc="75" dirty="0">
                <a:effectLst/>
                <a:latin typeface="Calibri" panose="020F0502020204030204" pitchFamily="34" charset="0"/>
                <a:ea typeface="Times New Roman" panose="02020603050405020304" pitchFamily="18" charset="0"/>
                <a:cs typeface="Times New Roman" panose="02020603050405020304" pitchFamily="18" charset="0"/>
              </a:rPr>
              <a:t>D-PDU API VCI used is MTS6531.</a:t>
            </a:r>
          </a:p>
          <a:p>
            <a:pPr marL="285750" indent="-285750">
              <a:buFont typeface="Arial" panose="020B0604020202020204" pitchFamily="34" charset="0"/>
              <a:buChar char="•"/>
            </a:pPr>
            <a:r>
              <a:rPr lang="en-US" sz="1800" spc="7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pc="75" dirty="0">
                <a:latin typeface="Calibri" panose="020F0502020204030204" pitchFamily="34" charset="0"/>
                <a:ea typeface="Times New Roman" panose="02020603050405020304" pitchFamily="18" charset="0"/>
                <a:cs typeface="Times New Roman" panose="02020603050405020304" pitchFamily="18" charset="0"/>
              </a:rPr>
              <a:t>I</a:t>
            </a:r>
            <a:r>
              <a:rPr lang="en-US" sz="1800" spc="75" dirty="0">
                <a:effectLst/>
                <a:latin typeface="Calibri" panose="020F0502020204030204" pitchFamily="34" charset="0"/>
                <a:ea typeface="Times New Roman" panose="02020603050405020304" pitchFamily="18" charset="0"/>
                <a:cs typeface="Times New Roman" panose="02020603050405020304" pitchFamily="18" charset="0"/>
              </a:rPr>
              <a:t>t </a:t>
            </a:r>
            <a:r>
              <a:rPr lang="en-US" spc="75"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al</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lows to communicate with K-Line, DoCAN, DoCAN-FD and DoIP ECU</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AFD4E6E8-B0CA-AEAF-A8EC-C7D2B1323D43}"/>
              </a:ext>
            </a:extLst>
          </p:cNvPr>
          <p:cNvSpPr txBox="1"/>
          <p:nvPr/>
        </p:nvSpPr>
        <p:spPr>
          <a:xfrm>
            <a:off x="474956" y="825488"/>
            <a:ext cx="4935984" cy="221935"/>
          </a:xfrm>
          <a:prstGeom prst="rect">
            <a:avLst/>
          </a:prstGeom>
          <a:noFill/>
        </p:spPr>
        <p:txBody>
          <a:bodyPr wrap="square" lIns="0" tIns="0" rIns="0" bIns="0" rtlCol="0">
            <a:noAutofit/>
          </a:bodyPr>
          <a:lstStyle/>
          <a:p>
            <a:pPr>
              <a:spcBef>
                <a:spcPts val="500"/>
              </a:spcBef>
            </a:pPr>
            <a:r>
              <a:rPr lang="en-US" sz="1800" spc="-61" dirty="0">
                <a:solidFill>
                  <a:srgbClr val="BC0F79"/>
                </a:solidFill>
                <a:latin typeface="Bosch Sans Bold" panose="020B0704020202020204" pitchFamily="34" charset="0"/>
                <a:cs typeface="Arial"/>
              </a:rPr>
              <a:t>Vehicle Communication Interface</a:t>
            </a:r>
            <a:endParaRPr lang="en-US" sz="1800" dirty="0">
              <a:solidFill>
                <a:prstClr val="black"/>
              </a:solidFill>
              <a:latin typeface="Bosch Sans Bold" panose="020B0704020202020204" pitchFamily="34" charset="0"/>
              <a:cs typeface="Arial"/>
            </a:endParaRPr>
          </a:p>
          <a:p>
            <a:pPr marR="0" algn="l" defTabSz="914400" eaLnBrk="1" fontAlgn="auto" latinLnBrk="0" hangingPunct="1">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5254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8A2D261-2D81-05C2-13B7-FB1287AF148A}"/>
              </a:ext>
            </a:extLst>
          </p:cNvPr>
          <p:cNvSpPr>
            <a:spLocks noGrp="1"/>
          </p:cNvSpPr>
          <p:nvPr>
            <p:ph type="title"/>
          </p:nvPr>
        </p:nvSpPr>
        <p:spPr>
          <a:xfrm>
            <a:off x="480885" y="1152513"/>
            <a:ext cx="11422795" cy="2052326"/>
          </a:xfrm>
        </p:spPr>
        <p:txBody>
          <a:bodyPr>
            <a:normAutofit fontScale="90000"/>
          </a:bodyPr>
          <a:lstStyle/>
          <a:p>
            <a:r>
              <a:rPr lang="en-US" sz="3100" b="1" dirty="0">
                <a:solidFill>
                  <a:schemeClr val="tx1"/>
                </a:solidFill>
              </a:rPr>
              <a:t>Steps to connect to DDT</a:t>
            </a:r>
            <a:br>
              <a:rPr lang="en-US" sz="2200" dirty="0">
                <a:solidFill>
                  <a:schemeClr val="tx1"/>
                </a:solidFill>
              </a:rPr>
            </a:br>
            <a:br>
              <a:rPr lang="en-US" sz="2200" dirty="0">
                <a:solidFill>
                  <a:schemeClr val="tx1"/>
                </a:solidFill>
              </a:rPr>
            </a:br>
            <a:r>
              <a:rPr lang="en-US" sz="2200" dirty="0">
                <a:solidFill>
                  <a:schemeClr val="tx1"/>
                </a:solidFill>
                <a:latin typeface="+mn-lt"/>
              </a:rPr>
              <a:t>1.Close DDT2000 if its opened.</a:t>
            </a:r>
            <a:br>
              <a:rPr lang="en-US" sz="2200" dirty="0">
                <a:solidFill>
                  <a:schemeClr val="tx1"/>
                </a:solidFill>
                <a:latin typeface="+mn-lt"/>
              </a:rPr>
            </a:br>
            <a:br>
              <a:rPr lang="en-US" sz="2200" dirty="0">
                <a:solidFill>
                  <a:schemeClr val="tx1"/>
                </a:solidFill>
                <a:latin typeface="+mn-lt"/>
              </a:rPr>
            </a:br>
            <a:r>
              <a:rPr lang="en-US" sz="2200" dirty="0">
                <a:solidFill>
                  <a:schemeClr val="tx1"/>
                </a:solidFill>
                <a:latin typeface="+mn-lt"/>
              </a:rPr>
              <a:t>2.Open VCI Manager Bosch (type VCI in search tab in windows)</a:t>
            </a:r>
            <a:br>
              <a:rPr lang="en-US" sz="2200" dirty="0">
                <a:solidFill>
                  <a:schemeClr val="tx1"/>
                </a:solidFill>
                <a:latin typeface="+mn-lt"/>
              </a:rPr>
            </a:br>
            <a:br>
              <a:rPr lang="en-US" sz="2200" dirty="0">
                <a:solidFill>
                  <a:schemeClr val="tx1"/>
                </a:solidFill>
                <a:latin typeface="+mn-lt"/>
              </a:rPr>
            </a:br>
            <a:r>
              <a:rPr lang="en-US" sz="2200" dirty="0">
                <a:solidFill>
                  <a:schemeClr val="tx1"/>
                </a:solidFill>
                <a:latin typeface="+mn-lt"/>
              </a:rPr>
              <a:t>3.Click on MTS6531 </a:t>
            </a:r>
            <a:r>
              <a:rPr lang="en-US" sz="2200" dirty="0">
                <a:solidFill>
                  <a:schemeClr val="tx1"/>
                </a:solidFill>
                <a:latin typeface="+mn-lt"/>
                <a:sym typeface="Wingdings" panose="05000000000000000000" pitchFamily="2" charset="2"/>
              </a:rPr>
              <a:t></a:t>
            </a:r>
            <a:r>
              <a:rPr lang="en-US" sz="2200" dirty="0">
                <a:solidFill>
                  <a:schemeClr val="tx1"/>
                </a:solidFill>
                <a:latin typeface="+mn-lt"/>
              </a:rPr>
              <a:t>connect(green tick will be displayed)</a:t>
            </a:r>
            <a:r>
              <a:rPr lang="en-US" sz="2200" dirty="0">
                <a:solidFill>
                  <a:schemeClr val="tx1"/>
                </a:solidFill>
                <a:latin typeface="+mn-lt"/>
                <a:sym typeface="Wingdings" panose="05000000000000000000" pitchFamily="2" charset="2"/>
              </a:rPr>
              <a:t> Then disconnect</a:t>
            </a: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endParaRPr lang="en-US" dirty="0"/>
          </a:p>
        </p:txBody>
      </p:sp>
      <p:pic>
        <p:nvPicPr>
          <p:cNvPr id="3" name="Picture 2">
            <a:extLst>
              <a:ext uri="{FF2B5EF4-FFF2-40B4-BE49-F238E27FC236}">
                <a16:creationId xmlns:a16="http://schemas.microsoft.com/office/drawing/2014/main" id="{DD9D5E9F-5451-4630-9BFA-4E72A8B5F86A}"/>
              </a:ext>
            </a:extLst>
          </p:cNvPr>
          <p:cNvPicPr>
            <a:picLocks noChangeAspect="1"/>
          </p:cNvPicPr>
          <p:nvPr/>
        </p:nvPicPr>
        <p:blipFill>
          <a:blip r:embed="rId3"/>
          <a:stretch>
            <a:fillRect/>
          </a:stretch>
        </p:blipFill>
        <p:spPr>
          <a:xfrm>
            <a:off x="1286941" y="3430623"/>
            <a:ext cx="2916690" cy="2707847"/>
          </a:xfrm>
          <a:prstGeom prst="rect">
            <a:avLst/>
          </a:prstGeom>
        </p:spPr>
      </p:pic>
      <p:pic>
        <p:nvPicPr>
          <p:cNvPr id="6" name="Picture 5">
            <a:extLst>
              <a:ext uri="{FF2B5EF4-FFF2-40B4-BE49-F238E27FC236}">
                <a16:creationId xmlns:a16="http://schemas.microsoft.com/office/drawing/2014/main" id="{B3A0BB04-501D-93C2-25E8-C288283C31E8}"/>
              </a:ext>
            </a:extLst>
          </p:cNvPr>
          <p:cNvPicPr>
            <a:picLocks noChangeAspect="1"/>
          </p:cNvPicPr>
          <p:nvPr/>
        </p:nvPicPr>
        <p:blipFill>
          <a:blip r:embed="rId4"/>
          <a:stretch>
            <a:fillRect/>
          </a:stretch>
        </p:blipFill>
        <p:spPr>
          <a:xfrm>
            <a:off x="6192282" y="3429000"/>
            <a:ext cx="3004457" cy="2707846"/>
          </a:xfrm>
          <a:prstGeom prst="rect">
            <a:avLst/>
          </a:prstGeom>
        </p:spPr>
      </p:pic>
    </p:spTree>
    <p:extLst>
      <p:ext uri="{BB962C8B-B14F-4D97-AF65-F5344CB8AC3E}">
        <p14:creationId xmlns:p14="http://schemas.microsoft.com/office/powerpoint/2010/main" val="376809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2" name="Title 1">
            <a:extLst>
              <a:ext uri="{FF2B5EF4-FFF2-40B4-BE49-F238E27FC236}">
                <a16:creationId xmlns:a16="http://schemas.microsoft.com/office/drawing/2014/main" id="{2C3B0773-2EAF-077D-0011-6C39D71CDE40}"/>
              </a:ext>
            </a:extLst>
          </p:cNvPr>
          <p:cNvSpPr>
            <a:spLocks noGrp="1"/>
          </p:cNvSpPr>
          <p:nvPr>
            <p:ph type="title"/>
          </p:nvPr>
        </p:nvSpPr>
        <p:spPr>
          <a:xfrm>
            <a:off x="383896" y="843390"/>
            <a:ext cx="11379017" cy="1100671"/>
          </a:xfrm>
        </p:spPr>
        <p:txBody>
          <a:bodyPr>
            <a:normAutofit fontScale="90000"/>
          </a:bodyPr>
          <a:lstStyle/>
          <a:p>
            <a:r>
              <a:rPr lang="en-US" sz="3100" b="1" dirty="0">
                <a:solidFill>
                  <a:schemeClr val="tx1"/>
                </a:solidFill>
              </a:rPr>
              <a:t>Steps to connect to DDT</a:t>
            </a:r>
            <a:br>
              <a:rPr lang="en-US" sz="2200" dirty="0">
                <a:solidFill>
                  <a:schemeClr val="tx1"/>
                </a:solidFill>
              </a:rPr>
            </a:br>
            <a:br>
              <a:rPr lang="en-US" sz="2200" dirty="0">
                <a:solidFill>
                  <a:schemeClr val="tx1"/>
                </a:solidFill>
              </a:rPr>
            </a:br>
            <a:r>
              <a:rPr lang="en-US" sz="2200" dirty="0">
                <a:solidFill>
                  <a:schemeClr val="tx1"/>
                </a:solidFill>
                <a:latin typeface="+mn-lt"/>
              </a:rPr>
              <a:t>Once the Setup is done DDT home page will look like this</a:t>
            </a:r>
            <a:br>
              <a:rPr lang="en-US" sz="2200" dirty="0"/>
            </a:br>
            <a:br>
              <a:rPr lang="en-US" sz="2200" dirty="0"/>
            </a:br>
            <a:br>
              <a:rPr lang="en-US" sz="2200" dirty="0"/>
            </a:br>
            <a:br>
              <a:rPr lang="en-US" sz="2200" dirty="0"/>
            </a:br>
            <a:br>
              <a:rPr lang="en-US" sz="2200" dirty="0"/>
            </a:br>
            <a:br>
              <a:rPr lang="en-US" sz="2200" dirty="0"/>
            </a:br>
            <a:br>
              <a:rPr lang="en-US" sz="2200" dirty="0"/>
            </a:br>
            <a:endParaRPr lang="en-US" dirty="0"/>
          </a:p>
        </p:txBody>
      </p:sp>
      <p:pic>
        <p:nvPicPr>
          <p:cNvPr id="6" name="Picture 5">
            <a:extLst>
              <a:ext uri="{FF2B5EF4-FFF2-40B4-BE49-F238E27FC236}">
                <a16:creationId xmlns:a16="http://schemas.microsoft.com/office/drawing/2014/main" id="{881A5044-6689-845B-A317-77B227A4E1B0}"/>
              </a:ext>
            </a:extLst>
          </p:cNvPr>
          <p:cNvPicPr>
            <a:picLocks noChangeAspect="1"/>
          </p:cNvPicPr>
          <p:nvPr/>
        </p:nvPicPr>
        <p:blipFill>
          <a:blip r:embed="rId3"/>
          <a:stretch>
            <a:fillRect/>
          </a:stretch>
        </p:blipFill>
        <p:spPr>
          <a:xfrm>
            <a:off x="1299455" y="2111961"/>
            <a:ext cx="9327191" cy="4085577"/>
          </a:xfrm>
          <a:prstGeom prst="rect">
            <a:avLst/>
          </a:prstGeom>
        </p:spPr>
      </p:pic>
    </p:spTree>
    <p:extLst>
      <p:ext uri="{BB962C8B-B14F-4D97-AF65-F5344CB8AC3E}">
        <p14:creationId xmlns:p14="http://schemas.microsoft.com/office/powerpoint/2010/main" val="421375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2" name="TextBox 1">
            <a:extLst>
              <a:ext uri="{FF2B5EF4-FFF2-40B4-BE49-F238E27FC236}">
                <a16:creationId xmlns:a16="http://schemas.microsoft.com/office/drawing/2014/main" id="{A7A2AAFF-B550-8132-B355-A4712B9606E2}"/>
              </a:ext>
            </a:extLst>
          </p:cNvPr>
          <p:cNvSpPr txBox="1"/>
          <p:nvPr/>
        </p:nvSpPr>
        <p:spPr>
          <a:xfrm>
            <a:off x="519139" y="1491336"/>
            <a:ext cx="2836620" cy="4736315"/>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285750" indent="-285750">
              <a:lnSpc>
                <a:spcPct val="105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Before running a scan, it is necessary to prepare the diagnosis by selecting the </a:t>
            </a:r>
          </a:p>
          <a:p>
            <a:pPr>
              <a:lnSpc>
                <a:spcPct val="105000"/>
              </a:lnSpc>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working database.</a:t>
            </a:r>
          </a:p>
          <a:p>
            <a:pPr marL="285750" indent="-285750">
              <a:lnSpc>
                <a:spcPct val="105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As PER the project choice, CAN baud rate have to be selected</a:t>
            </a:r>
          </a:p>
          <a:p>
            <a:pPr marL="774520" marR="0" lvl="1" indent="-317583" algn="l" defTabSz="914400" rtl="0" eaLnBrk="1" fontAlgn="auto" latinLnBrk="0" hangingPunct="1">
              <a:lnSpc>
                <a:spcPct val="100000"/>
              </a:lnSpc>
              <a:spcBef>
                <a:spcPts val="556"/>
              </a:spcBef>
              <a:spcAft>
                <a:spcPts val="0"/>
              </a:spcAft>
              <a:buClrTx/>
              <a:buSzTx/>
              <a:buFont typeface="Wingdings" panose="05000000000000000000" pitchFamily="2" charset="2"/>
              <a:buChar char="q"/>
              <a:tabLst/>
              <a:defRPr/>
            </a:pPr>
            <a:endParaRPr kumimoji="0" lang="en-US" sz="18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pic>
        <p:nvPicPr>
          <p:cNvPr id="6" name="Picture 5">
            <a:extLst>
              <a:ext uri="{FF2B5EF4-FFF2-40B4-BE49-F238E27FC236}">
                <a16:creationId xmlns:a16="http://schemas.microsoft.com/office/drawing/2014/main" id="{2759A3A4-FE19-AD45-B079-A2125E850DEC}"/>
              </a:ext>
            </a:extLst>
          </p:cNvPr>
          <p:cNvPicPr>
            <a:picLocks noChangeAspect="1"/>
          </p:cNvPicPr>
          <p:nvPr/>
        </p:nvPicPr>
        <p:blipFill>
          <a:blip r:embed="rId3"/>
          <a:stretch>
            <a:fillRect/>
          </a:stretch>
        </p:blipFill>
        <p:spPr>
          <a:xfrm>
            <a:off x="3808520" y="1491335"/>
            <a:ext cx="8209189" cy="4021697"/>
          </a:xfrm>
          <a:prstGeom prst="rect">
            <a:avLst/>
          </a:prstGeom>
        </p:spPr>
      </p:pic>
    </p:spTree>
    <p:extLst>
      <p:ext uri="{BB962C8B-B14F-4D97-AF65-F5344CB8AC3E}">
        <p14:creationId xmlns:p14="http://schemas.microsoft.com/office/powerpoint/2010/main" val="139678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2" name="Rectangle 1">
            <a:extLst>
              <a:ext uri="{FF2B5EF4-FFF2-40B4-BE49-F238E27FC236}">
                <a16:creationId xmlns:a16="http://schemas.microsoft.com/office/drawing/2014/main" id="{0CEAC292-4AAD-AFDD-1E2A-D067E8B64F2A}"/>
              </a:ext>
            </a:extLst>
          </p:cNvPr>
          <p:cNvSpPr/>
          <p:nvPr/>
        </p:nvSpPr>
        <p:spPr>
          <a:xfrm>
            <a:off x="375272" y="1152512"/>
            <a:ext cx="8612155" cy="738664"/>
          </a:xfrm>
          <a:prstGeom prst="rect">
            <a:avLst/>
          </a:prstGeom>
        </p:spPr>
        <p:txBody>
          <a:bodyPr wrap="square">
            <a:spAutoFit/>
          </a:bodyPr>
          <a:lstStyle/>
          <a:p>
            <a:pPr marL="285750" indent="-285750">
              <a:buFont typeface="Wingdings" panose="05000000000000000000" pitchFamily="2" charset="2"/>
              <a:buChar char="Ø"/>
            </a:pPr>
            <a:r>
              <a:rPr lang="en-US" sz="2400" b="1" dirty="0">
                <a:effectLst/>
                <a:latin typeface="Calibri" panose="020F0502020204030204" pitchFamily="34" charset="0"/>
                <a:ea typeface="Yu Mincho" panose="02020400000000000000" pitchFamily="18" charset="-128"/>
                <a:cs typeface="Arial" panose="020B0604020202020204" pitchFamily="34" charset="0"/>
              </a:rPr>
              <a:t>Identification</a:t>
            </a:r>
          </a:p>
          <a:p>
            <a:pPr marL="285750" indent="-285750">
              <a:buFont typeface="Wingdings" panose="05000000000000000000" pitchFamily="2" charset="2"/>
              <a:buChar char="q"/>
            </a:pPr>
            <a:r>
              <a:rPr lang="en-US" sz="1800" dirty="0">
                <a:effectLst/>
                <a:latin typeface="Calibri" panose="020F0502020204030204" pitchFamily="34" charset="0"/>
                <a:ea typeface="Yu Mincho" panose="02020400000000000000" pitchFamily="18" charset="-128"/>
                <a:cs typeface="Arial" panose="020B0604020202020204" pitchFamily="34" charset="0"/>
              </a:rPr>
              <a:t>The goal of this function is to obtain the ECU features: </a:t>
            </a:r>
            <a:endParaRPr lang="en-US" dirty="0"/>
          </a:p>
        </p:txBody>
      </p:sp>
      <p:pic>
        <p:nvPicPr>
          <p:cNvPr id="6" name="Picture 5">
            <a:extLst>
              <a:ext uri="{FF2B5EF4-FFF2-40B4-BE49-F238E27FC236}">
                <a16:creationId xmlns:a16="http://schemas.microsoft.com/office/drawing/2014/main" id="{2F2E51F4-8AE2-B9B6-6F2D-FF0378052877}"/>
              </a:ext>
            </a:extLst>
          </p:cNvPr>
          <p:cNvPicPr>
            <a:picLocks noChangeAspect="1"/>
          </p:cNvPicPr>
          <p:nvPr/>
        </p:nvPicPr>
        <p:blipFill>
          <a:blip r:embed="rId3"/>
          <a:stretch>
            <a:fillRect/>
          </a:stretch>
        </p:blipFill>
        <p:spPr>
          <a:xfrm>
            <a:off x="1861953" y="2099247"/>
            <a:ext cx="7836159" cy="3899290"/>
          </a:xfrm>
          <a:prstGeom prst="rect">
            <a:avLst/>
          </a:prstGeom>
        </p:spPr>
      </p:pic>
    </p:spTree>
    <p:extLst>
      <p:ext uri="{BB962C8B-B14F-4D97-AF65-F5344CB8AC3E}">
        <p14:creationId xmlns:p14="http://schemas.microsoft.com/office/powerpoint/2010/main" val="409728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2" name="Rectangle 1">
            <a:extLst>
              <a:ext uri="{FF2B5EF4-FFF2-40B4-BE49-F238E27FC236}">
                <a16:creationId xmlns:a16="http://schemas.microsoft.com/office/drawing/2014/main" id="{67BD724D-1CE1-D568-C738-D72F62E1CE7B}"/>
              </a:ext>
            </a:extLst>
          </p:cNvPr>
          <p:cNvSpPr/>
          <p:nvPr/>
        </p:nvSpPr>
        <p:spPr>
          <a:xfrm>
            <a:off x="288319" y="967180"/>
            <a:ext cx="10794177" cy="923330"/>
          </a:xfrm>
          <a:prstGeom prst="rect">
            <a:avLst/>
          </a:prstGeom>
        </p:spPr>
        <p:txBody>
          <a:bodyPr wrap="square">
            <a:spAutoFit/>
          </a:bodyPr>
          <a:lstStyle/>
          <a:p>
            <a:pPr marL="285750" indent="-285750">
              <a:buFont typeface="Wingdings" panose="05000000000000000000" pitchFamily="2" charset="2"/>
              <a:buChar char="q"/>
            </a:pPr>
            <a:r>
              <a:rPr lang="en-US" dirty="0"/>
              <a:t>Security tests can be performed by unlocking security using VIN tab</a:t>
            </a:r>
          </a:p>
          <a:p>
            <a:pPr marL="285750" indent="-285750">
              <a:buFont typeface="Wingdings" panose="05000000000000000000" pitchFamily="2" charset="2"/>
              <a:buChar char="q"/>
            </a:pPr>
            <a:r>
              <a:rPr lang="en-US" dirty="0"/>
              <a:t>When NRC 33 is received, DDT will send the sequence for security unlock automatically if the setting is enabled</a:t>
            </a:r>
          </a:p>
        </p:txBody>
      </p:sp>
      <p:pic>
        <p:nvPicPr>
          <p:cNvPr id="7" name="Picture 6">
            <a:extLst>
              <a:ext uri="{FF2B5EF4-FFF2-40B4-BE49-F238E27FC236}">
                <a16:creationId xmlns:a16="http://schemas.microsoft.com/office/drawing/2014/main" id="{34814881-1FF7-A092-7DC4-ADC13E6576FD}"/>
              </a:ext>
            </a:extLst>
          </p:cNvPr>
          <p:cNvPicPr>
            <a:picLocks noChangeAspect="1"/>
          </p:cNvPicPr>
          <p:nvPr/>
        </p:nvPicPr>
        <p:blipFill>
          <a:blip r:embed="rId3"/>
          <a:stretch>
            <a:fillRect/>
          </a:stretch>
        </p:blipFill>
        <p:spPr>
          <a:xfrm>
            <a:off x="1203014" y="1955748"/>
            <a:ext cx="8836089" cy="4181851"/>
          </a:xfrm>
          <a:prstGeom prst="rect">
            <a:avLst/>
          </a:prstGeom>
        </p:spPr>
      </p:pic>
    </p:spTree>
    <p:extLst>
      <p:ext uri="{BB962C8B-B14F-4D97-AF65-F5344CB8AC3E}">
        <p14:creationId xmlns:p14="http://schemas.microsoft.com/office/powerpoint/2010/main" val="117378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2" name="Rectangle 1">
            <a:extLst>
              <a:ext uri="{FF2B5EF4-FFF2-40B4-BE49-F238E27FC236}">
                <a16:creationId xmlns:a16="http://schemas.microsoft.com/office/drawing/2014/main" id="{FE434526-44D0-5393-0C79-27D271D621EA}"/>
              </a:ext>
            </a:extLst>
          </p:cNvPr>
          <p:cNvSpPr/>
          <p:nvPr/>
        </p:nvSpPr>
        <p:spPr>
          <a:xfrm>
            <a:off x="545357" y="1127189"/>
            <a:ext cx="10794177" cy="369332"/>
          </a:xfrm>
          <a:prstGeom prst="rect">
            <a:avLst/>
          </a:prstGeom>
        </p:spPr>
        <p:txBody>
          <a:bodyPr wrap="square">
            <a:spAutoFit/>
          </a:bodyPr>
          <a:lstStyle/>
          <a:p>
            <a:pPr marL="285750" indent="-285750">
              <a:buFont typeface="Wingdings" panose="05000000000000000000" pitchFamily="2" charset="2"/>
              <a:buChar char="q"/>
            </a:pPr>
            <a:r>
              <a:rPr lang="en-US" dirty="0"/>
              <a:t> Manual Diagnostics request and response tests also can be done </a:t>
            </a:r>
            <a:r>
              <a:rPr lang="en-US" dirty="0">
                <a:sym typeface="Wingdings" panose="05000000000000000000" pitchFamily="2" charset="2"/>
              </a:rPr>
              <a:t> Tools  Manual requests</a:t>
            </a:r>
            <a:endParaRPr lang="en-US" dirty="0"/>
          </a:p>
        </p:txBody>
      </p:sp>
      <p:pic>
        <p:nvPicPr>
          <p:cNvPr id="7" name="Picture 6">
            <a:extLst>
              <a:ext uri="{FF2B5EF4-FFF2-40B4-BE49-F238E27FC236}">
                <a16:creationId xmlns:a16="http://schemas.microsoft.com/office/drawing/2014/main" id="{8C61FD8C-2FCB-2EF2-B3EF-80C064C2BAE9}"/>
              </a:ext>
            </a:extLst>
          </p:cNvPr>
          <p:cNvPicPr>
            <a:picLocks noChangeAspect="1"/>
          </p:cNvPicPr>
          <p:nvPr/>
        </p:nvPicPr>
        <p:blipFill>
          <a:blip r:embed="rId3"/>
          <a:stretch>
            <a:fillRect/>
          </a:stretch>
        </p:blipFill>
        <p:spPr>
          <a:xfrm>
            <a:off x="2225240" y="1890511"/>
            <a:ext cx="6487400" cy="4050271"/>
          </a:xfrm>
          <a:prstGeom prst="rect">
            <a:avLst/>
          </a:prstGeom>
        </p:spPr>
      </p:pic>
    </p:spTree>
    <p:extLst>
      <p:ext uri="{BB962C8B-B14F-4D97-AF65-F5344CB8AC3E}">
        <p14:creationId xmlns:p14="http://schemas.microsoft.com/office/powerpoint/2010/main" val="163980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2E0DFE-2632-4B39-BAB5-9769B6B97F23}"/>
              </a:ext>
            </a:extLst>
          </p:cNvPr>
          <p:cNvSpPr txBox="1"/>
          <p:nvPr/>
        </p:nvSpPr>
        <p:spPr>
          <a:xfrm>
            <a:off x="3447267" y="1890511"/>
            <a:ext cx="4667858" cy="226423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tabLst/>
            </a:pPr>
            <a:endParaRPr kumimoji="0" lang="en-US" sz="1800" b="0" i="0" u="none" strike="noStrike" kern="0" cap="none" spc="0" normalizeH="0" baseline="0" noProof="0" dirty="0">
              <a:ln>
                <a:noFill/>
              </a:ln>
              <a:solidFill>
                <a:schemeClr val="accent2">
                  <a:lumMod val="60000"/>
                  <a:lumOff val="40000"/>
                </a:schemeClr>
              </a:solidFill>
              <a:effectLst/>
              <a:uLnTx/>
              <a:uFillTx/>
            </a:endParaRPr>
          </a:p>
        </p:txBody>
      </p:sp>
      <p:sp>
        <p:nvSpPr>
          <p:cNvPr id="6" name="Rectangle 5">
            <a:extLst>
              <a:ext uri="{FF2B5EF4-FFF2-40B4-BE49-F238E27FC236}">
                <a16:creationId xmlns:a16="http://schemas.microsoft.com/office/drawing/2014/main" id="{7296FB9C-D6C8-535C-D894-417FF8FF6E58}"/>
              </a:ext>
            </a:extLst>
          </p:cNvPr>
          <p:cNvSpPr/>
          <p:nvPr/>
        </p:nvSpPr>
        <p:spPr>
          <a:xfrm>
            <a:off x="4253188" y="2967335"/>
            <a:ext cx="3685624" cy="923330"/>
          </a:xfrm>
          <a:prstGeom prst="rect">
            <a:avLst/>
          </a:prstGeom>
          <a:noFill/>
        </p:spPr>
        <p:txBody>
          <a:bodyPr wrap="none" lIns="91440" tIns="45720" rIns="91440" bIns="45720">
            <a:spAutoFit/>
          </a:bodyPr>
          <a:lstStyle/>
          <a:p>
            <a:pPr algn="ctr"/>
            <a:r>
              <a:rPr lang="en-US" sz="5400" b="1" kern="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Tool demo</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7479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E6EC251-2C76-495B-8F24-850170843447}"/>
              </a:ext>
            </a:extLst>
          </p:cNvPr>
          <p:cNvSpPr txBox="1">
            <a:spLocks/>
          </p:cNvSpPr>
          <p:nvPr/>
        </p:nvSpPr>
        <p:spPr>
          <a:xfrm>
            <a:off x="5766644" y="510813"/>
            <a:ext cx="4929555" cy="530339"/>
          </a:xfrm>
          <a:prstGeom prst="rect">
            <a:avLst/>
          </a:prstGeom>
          <a:ln w="0">
            <a:noFill/>
          </a:ln>
          <a:effectLst/>
        </p:spPr>
        <p:txBody>
          <a:bodyPr vert="horz" wrap="square" lIns="0" tIns="14115" rIns="0" bIns="0" rtlCol="0" anchor="t" anchorCtr="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fontAlgn="auto">
              <a:lnSpc>
                <a:spcPts val="3779"/>
              </a:lnSpc>
              <a:spcAft>
                <a:spcPts val="0"/>
              </a:spcAft>
            </a:pPr>
            <a:r>
              <a:rPr lang="en-US" sz="4446" spc="-211" dirty="0">
                <a:solidFill>
                  <a:srgbClr val="C00C79"/>
                </a:solidFill>
                <a:latin typeface="Bosch Sans Bold" panose="020B0704020202020204" pitchFamily="34" charset="0"/>
              </a:rPr>
              <a:t>CONTENTS</a:t>
            </a:r>
            <a:endParaRPr lang="en-US" sz="4446" spc="-272" dirty="0">
              <a:solidFill>
                <a:srgbClr val="C00C79"/>
              </a:solidFill>
              <a:latin typeface="Bosch Sans Bold" panose="020B0704020202020204" pitchFamily="34" charset="0"/>
            </a:endParaRPr>
          </a:p>
        </p:txBody>
      </p:sp>
      <p:sp>
        <p:nvSpPr>
          <p:cNvPr id="5" name="object 3">
            <a:extLst>
              <a:ext uri="{FF2B5EF4-FFF2-40B4-BE49-F238E27FC236}">
                <a16:creationId xmlns:a16="http://schemas.microsoft.com/office/drawing/2014/main" id="{7A7A14D2-0EAF-4C3A-AE44-157D826978C8}"/>
              </a:ext>
            </a:extLst>
          </p:cNvPr>
          <p:cNvSpPr txBox="1"/>
          <p:nvPr/>
        </p:nvSpPr>
        <p:spPr>
          <a:xfrm>
            <a:off x="5177985" y="1294695"/>
            <a:ext cx="4815152" cy="3706739"/>
          </a:xfrm>
          <a:prstGeom prst="rect">
            <a:avLst/>
          </a:prstGeom>
        </p:spPr>
        <p:txBody>
          <a:bodyPr vert="horz" wrap="square" lIns="0" tIns="14115" rIns="0" bIns="0"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508132" marR="0" lvl="0" indent="-508132" algn="l" defTabSz="1016264"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400" spc="-61" dirty="0">
                <a:latin typeface="Bosch Sans Bold" panose="020B0704020202020204" pitchFamily="34" charset="0"/>
                <a:cs typeface="Arial"/>
              </a:rPr>
              <a:t>Purpose of Security</a:t>
            </a:r>
            <a:endParaRPr kumimoji="0" lang="en-US" sz="2400" i="0" u="none" strike="noStrike" kern="1200" cap="none" spc="-61" normalizeH="0" baseline="0" noProof="0" dirty="0">
              <a:ln>
                <a:noFill/>
              </a:ln>
              <a:effectLst/>
              <a:uLnTx/>
              <a:uFillTx/>
              <a:latin typeface="Bosch Sans Bold" panose="020B0704020202020204" pitchFamily="34" charset="0"/>
              <a:cs typeface="Arial"/>
            </a:endParaRPr>
          </a:p>
          <a:p>
            <a:pPr marL="508132" marR="0" lvl="0" indent="-508132" algn="l" defTabSz="1016264"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400" spc="-61" dirty="0">
                <a:latin typeface="Bosch Sans Bold" panose="020B0704020202020204" pitchFamily="34" charset="0"/>
                <a:cs typeface="Arial"/>
              </a:rPr>
              <a:t>Customer Secure Access</a:t>
            </a:r>
          </a:p>
          <a:p>
            <a:pPr marL="508132" marR="0" lvl="0" indent="-508132" algn="l" defTabSz="1016264"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400" spc="-61" dirty="0">
                <a:latin typeface="Bosch Sans Bold" panose="020B0704020202020204" pitchFamily="34" charset="0"/>
                <a:cs typeface="Arial"/>
              </a:rPr>
              <a:t>Symmetric Cryptography</a:t>
            </a:r>
          </a:p>
          <a:p>
            <a:pPr marL="508132" marR="0" lvl="0" indent="-508132" algn="l" defTabSz="1016264"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400" spc="-61" dirty="0">
                <a:latin typeface="Bosch Sans Bold" panose="020B0704020202020204" pitchFamily="34" charset="0"/>
                <a:cs typeface="Arial"/>
              </a:rPr>
              <a:t>Asymmetric Cryptography</a:t>
            </a:r>
          </a:p>
          <a:p>
            <a:pPr marL="508132" indent="-508132" defTabSz="1016264" fontAlgn="auto">
              <a:lnSpc>
                <a:spcPct val="150000"/>
              </a:lnSpc>
              <a:spcBef>
                <a:spcPts val="0"/>
              </a:spcBef>
              <a:spcAft>
                <a:spcPts val="0"/>
              </a:spcAft>
              <a:buFont typeface="Wingdings" panose="05000000000000000000" pitchFamily="2" charset="2"/>
              <a:buChar char="q"/>
              <a:defRPr/>
            </a:pPr>
            <a:r>
              <a:rPr lang="en-US" sz="2400" spc="-61" dirty="0">
                <a:latin typeface="Bosch Sans Bold" panose="020B0704020202020204" pitchFamily="34" charset="0"/>
                <a:cs typeface="Arial"/>
              </a:rPr>
              <a:t>DDT Tool Setup</a:t>
            </a:r>
          </a:p>
          <a:p>
            <a:pPr marL="508132" indent="-508132" defTabSz="1016264" fontAlgn="auto">
              <a:lnSpc>
                <a:spcPct val="150000"/>
              </a:lnSpc>
              <a:spcBef>
                <a:spcPts val="0"/>
              </a:spcBef>
              <a:spcAft>
                <a:spcPts val="0"/>
              </a:spcAft>
              <a:buFont typeface="Wingdings" panose="05000000000000000000" pitchFamily="2" charset="2"/>
              <a:buChar char="q"/>
              <a:defRPr/>
            </a:pPr>
            <a:r>
              <a:rPr lang="en-US" sz="2400" spc="-61" dirty="0">
                <a:latin typeface="Bosch Sans Bold" panose="020B0704020202020204" pitchFamily="34" charset="0"/>
                <a:cs typeface="Arial"/>
              </a:rPr>
              <a:t>Tool demo </a:t>
            </a:r>
          </a:p>
          <a:p>
            <a:pPr marL="0" marR="0" lvl="0" indent="0" algn="l" defTabSz="1016264" rtl="0" eaLnBrk="1" fontAlgn="auto" latinLnBrk="0" hangingPunct="1">
              <a:lnSpc>
                <a:spcPts val="2812"/>
              </a:lnSpc>
              <a:spcBef>
                <a:spcPts val="0"/>
              </a:spcBef>
              <a:spcAft>
                <a:spcPts val="0"/>
              </a:spcAft>
              <a:buClrTx/>
              <a:buSzTx/>
              <a:buFontTx/>
              <a:buNone/>
              <a:tabLst/>
              <a:defRPr/>
            </a:pPr>
            <a:endParaRPr kumimoji="0" sz="2890" i="0" u="none" strike="noStrike" kern="1200" cap="none" spc="0" normalizeH="0" baseline="0" noProof="0" dirty="0">
              <a:ln>
                <a:noFill/>
              </a:ln>
              <a:solidFill>
                <a:srgbClr val="C00C79"/>
              </a:solidFill>
              <a:effectLst/>
              <a:uLnTx/>
              <a:uFillTx/>
              <a:latin typeface="Bosch Sans Bold" panose="020B0704020202020204" pitchFamily="34" charset="0"/>
              <a:cs typeface="Arial"/>
            </a:endParaRPr>
          </a:p>
        </p:txBody>
      </p:sp>
    </p:spTree>
    <p:extLst>
      <p:ext uri="{BB962C8B-B14F-4D97-AF65-F5344CB8AC3E}">
        <p14:creationId xmlns:p14="http://schemas.microsoft.com/office/powerpoint/2010/main" val="316435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270" y="359390"/>
            <a:ext cx="6700951" cy="832160"/>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Why is security needed in ECU</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grpSp>
        <p:nvGrpSpPr>
          <p:cNvPr id="18" name="Group 17">
            <a:extLst>
              <a:ext uri="{FF2B5EF4-FFF2-40B4-BE49-F238E27FC236}">
                <a16:creationId xmlns:a16="http://schemas.microsoft.com/office/drawing/2014/main" id="{DA000E14-E87D-408E-A51C-9E26C60703B9}"/>
              </a:ext>
            </a:extLst>
          </p:cNvPr>
          <p:cNvGrpSpPr/>
          <p:nvPr/>
        </p:nvGrpSpPr>
        <p:grpSpPr>
          <a:xfrm>
            <a:off x="4681351" y="252385"/>
            <a:ext cx="7221907" cy="468016"/>
            <a:chOff x="4211955" y="227088"/>
            <a:chExt cx="6498045" cy="421106"/>
          </a:xfrm>
        </p:grpSpPr>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211955" y="648194"/>
              <a:ext cx="599082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1149051-7275-48EF-BC87-9B6393555CBE}"/>
                </a:ext>
              </a:extLst>
            </p:cNvPr>
            <p:cNvPicPr>
              <a:picLocks noChangeAspect="1"/>
            </p:cNvPicPr>
            <p:nvPr/>
          </p:nvPicPr>
          <p:blipFill rotWithShape="1">
            <a:blip r:embed="rId7">
              <a:extLst>
                <a:ext uri="{28A0092B-C50C-407E-A947-70E740481C1C}">
                  <a14:useLocalDpi xmlns:a14="http://schemas.microsoft.com/office/drawing/2010/main" val="0"/>
                </a:ext>
              </a:extLst>
            </a:blip>
            <a:srcRect l="93371" t="3680" r="2373" b="90019"/>
            <a:stretch/>
          </p:blipFill>
          <p:spPr>
            <a:xfrm>
              <a:off x="10244221" y="227088"/>
              <a:ext cx="465779" cy="388801"/>
            </a:xfrm>
            <a:prstGeom prst="rect">
              <a:avLst/>
            </a:prstGeom>
          </p:spPr>
        </p:pic>
      </p:grpSp>
      <p:grpSp>
        <p:nvGrpSpPr>
          <p:cNvPr id="16" name="Group 15">
            <a:extLst>
              <a:ext uri="{FF2B5EF4-FFF2-40B4-BE49-F238E27FC236}">
                <a16:creationId xmlns:a16="http://schemas.microsoft.com/office/drawing/2014/main" id="{D5CD79C4-1E60-4146-87D3-BAD9950B695E}"/>
              </a:ext>
            </a:extLst>
          </p:cNvPr>
          <p:cNvGrpSpPr/>
          <p:nvPr/>
        </p:nvGrpSpPr>
        <p:grpSpPr>
          <a:xfrm>
            <a:off x="-41" y="6087570"/>
            <a:ext cx="12191608" cy="770431"/>
            <a:chOff x="-214" y="5477403"/>
            <a:chExt cx="10969625" cy="693210"/>
          </a:xfrm>
        </p:grpSpPr>
        <p:grpSp>
          <p:nvGrpSpPr>
            <p:cNvPr id="15" name="Group 14">
              <a:extLst>
                <a:ext uri="{FF2B5EF4-FFF2-40B4-BE49-F238E27FC236}">
                  <a16:creationId xmlns:a16="http://schemas.microsoft.com/office/drawing/2014/main" id="{5B0A8634-11ED-439F-B9D0-94234A1A0FC4}"/>
                </a:ext>
              </a:extLst>
            </p:cNvPr>
            <p:cNvGrpSpPr/>
            <p:nvPr/>
          </p:nvGrpSpPr>
          <p:grpSpPr>
            <a:xfrm>
              <a:off x="10059859" y="5477403"/>
              <a:ext cx="626060" cy="541378"/>
              <a:chOff x="10059859" y="5477403"/>
              <a:chExt cx="626060" cy="541378"/>
            </a:xfrm>
          </p:grpSpPr>
          <p:sp>
            <p:nvSpPr>
              <p:cNvPr id="12" name="Rectangle 11">
                <a:extLst>
                  <a:ext uri="{FF2B5EF4-FFF2-40B4-BE49-F238E27FC236}">
                    <a16:creationId xmlns:a16="http://schemas.microsoft.com/office/drawing/2014/main" id="{B9BAB351-BF2C-4209-9DA6-EEE78B19F1B2}"/>
                  </a:ext>
                </a:extLst>
              </p:cNvPr>
              <p:cNvSpPr/>
              <p:nvPr/>
            </p:nvSpPr>
            <p:spPr>
              <a:xfrm>
                <a:off x="10059859" y="5477403"/>
                <a:ext cx="285839" cy="456870"/>
              </a:xfrm>
              <a:prstGeom prst="rect">
                <a:avLst/>
              </a:prstGeom>
              <a:solidFill>
                <a:srgbClr val="F7F7F7"/>
              </a:solidFill>
              <a:ln w="9525" cap="flat" cmpd="sng" algn="ctr">
                <a:noFill/>
                <a:prstDash val="solid"/>
              </a:ln>
              <a:effectLst/>
            </p:spPr>
            <p:txBody>
              <a:bodyPr rtlCol="0" anchor="ct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0" marR="0" indent="0" algn="ctr" defTabSz="1016264" eaLnBrk="1" fontAlgn="auto" latinLnBrk="0" hangingPunct="1">
                  <a:lnSpc>
                    <a:spcPct val="100000"/>
                  </a:lnSpc>
                  <a:spcBef>
                    <a:spcPts val="0"/>
                  </a:spcBef>
                  <a:spcAft>
                    <a:spcPts val="0"/>
                  </a:spcAft>
                  <a:buClrTx/>
                  <a:buSzTx/>
                  <a:buFontTx/>
                  <a:buNone/>
                  <a:tabLst/>
                </a:pPr>
                <a:endParaRPr kumimoji="0" lang="en-US" sz="2001"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 name="Rectangle 12">
                <a:extLst>
                  <a:ext uri="{FF2B5EF4-FFF2-40B4-BE49-F238E27FC236}">
                    <a16:creationId xmlns:a16="http://schemas.microsoft.com/office/drawing/2014/main" id="{C27174F9-019A-4BB1-9235-571D8CCE505E}"/>
                  </a:ext>
                </a:extLst>
              </p:cNvPr>
              <p:cNvSpPr/>
              <p:nvPr/>
            </p:nvSpPr>
            <p:spPr>
              <a:xfrm>
                <a:off x="10142220" y="5561911"/>
                <a:ext cx="441960" cy="349502"/>
              </a:xfrm>
              <a:prstGeom prst="rect">
                <a:avLst/>
              </a:prstGeom>
              <a:solidFill>
                <a:srgbClr val="F7F7F7"/>
              </a:solidFill>
              <a:ln w="9525" cap="flat" cmpd="sng" algn="ctr">
                <a:noFill/>
                <a:prstDash val="solid"/>
              </a:ln>
              <a:effectLst/>
            </p:spPr>
            <p:txBody>
              <a:bodyPr rtlCol="0" anchor="ct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0" marR="0" indent="0" algn="ctr" defTabSz="1016264" eaLnBrk="1" fontAlgn="auto" latinLnBrk="0" hangingPunct="1">
                  <a:lnSpc>
                    <a:spcPct val="100000"/>
                  </a:lnSpc>
                  <a:spcBef>
                    <a:spcPts val="0"/>
                  </a:spcBef>
                  <a:spcAft>
                    <a:spcPts val="0"/>
                  </a:spcAft>
                  <a:buClrTx/>
                  <a:buSzTx/>
                  <a:buFontTx/>
                  <a:buNone/>
                  <a:tabLst/>
                </a:pPr>
                <a:endParaRPr kumimoji="0" lang="en-US" sz="2001"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Rectangle 13">
                <a:extLst>
                  <a:ext uri="{FF2B5EF4-FFF2-40B4-BE49-F238E27FC236}">
                    <a16:creationId xmlns:a16="http://schemas.microsoft.com/office/drawing/2014/main" id="{7777F12B-CE31-4F38-AD0C-2BA373450CA8}"/>
                  </a:ext>
                </a:extLst>
              </p:cNvPr>
              <p:cNvSpPr/>
              <p:nvPr/>
            </p:nvSpPr>
            <p:spPr>
              <a:xfrm>
                <a:off x="10243959" y="5669279"/>
                <a:ext cx="441960" cy="349502"/>
              </a:xfrm>
              <a:prstGeom prst="rect">
                <a:avLst/>
              </a:prstGeom>
              <a:solidFill>
                <a:srgbClr val="F7F7F7"/>
              </a:solidFill>
              <a:ln w="9525" cap="flat" cmpd="sng" algn="ctr">
                <a:noFill/>
                <a:prstDash val="solid"/>
              </a:ln>
              <a:effectLst/>
            </p:spPr>
            <p:txBody>
              <a:bodyPr rtlCol="0" anchor="ct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0" marR="0" indent="0" algn="ctr" defTabSz="1016264" eaLnBrk="1" fontAlgn="auto" latinLnBrk="0" hangingPunct="1">
                  <a:lnSpc>
                    <a:spcPct val="100000"/>
                  </a:lnSpc>
                  <a:spcBef>
                    <a:spcPts val="0"/>
                  </a:spcBef>
                  <a:spcAft>
                    <a:spcPts val="0"/>
                  </a:spcAft>
                  <a:buClrTx/>
                  <a:buSzTx/>
                  <a:buFontTx/>
                  <a:buNone/>
                  <a:tabLst/>
                </a:pPr>
                <a:endParaRPr kumimoji="0" lang="en-US" sz="2001" b="0" i="0" u="none" strike="noStrike" kern="0" cap="none" spc="0" normalizeH="0" baseline="0" noProof="0" dirty="0">
                  <a:ln>
                    <a:noFill/>
                  </a:ln>
                  <a:solidFill>
                    <a:srgbClr val="000000"/>
                  </a:solidFill>
                  <a:effectLst/>
                  <a:uLnTx/>
                  <a:uFillTx/>
                  <a:latin typeface="Bosch Office Sans"/>
                  <a:ea typeface="+mn-ea"/>
                  <a:cs typeface="+mn-cs"/>
                </a:endParaRPr>
              </a:p>
            </p:txBody>
          </p:sp>
        </p:grpSp>
        <p:pic>
          <p:nvPicPr>
            <p:cNvPr id="11" name="Grafik 27">
              <a:extLst>
                <a:ext uri="{FF2B5EF4-FFF2-40B4-BE49-F238E27FC236}">
                  <a16:creationId xmlns:a16="http://schemas.microsoft.com/office/drawing/2014/main" id="{48DF2DA1-8984-4A59-BB7F-A95AF806C89D}"/>
                </a:ext>
              </a:extLst>
            </p:cNvPr>
            <p:cNvPicPr>
              <a:picLocks noChangeAspect="1"/>
            </p:cNvPicPr>
            <p:nvPr/>
          </p:nvPicPr>
          <p:blipFill>
            <a:blip r:embed="rId8"/>
            <a:stretch>
              <a:fillRect/>
            </a:stretch>
          </p:blipFill>
          <p:spPr>
            <a:xfrm>
              <a:off x="-214" y="5610851"/>
              <a:ext cx="10969625" cy="559762"/>
            </a:xfrm>
            <a:prstGeom prst="rect">
              <a:avLst/>
            </a:prstGeom>
          </p:spPr>
        </p:pic>
      </p:grpSp>
      <p:sp>
        <p:nvSpPr>
          <p:cNvPr id="19" name="Rectangle 18">
            <a:extLst>
              <a:ext uri="{FF2B5EF4-FFF2-40B4-BE49-F238E27FC236}">
                <a16:creationId xmlns:a16="http://schemas.microsoft.com/office/drawing/2014/main" id="{7DE0619D-2170-4EC5-9B8A-42DC60131DF0}"/>
              </a:ext>
            </a:extLst>
          </p:cNvPr>
          <p:cNvSpPr>
            <a:spLocks/>
          </p:cNvSpPr>
          <p:nvPr>
            <p:custDataLst>
              <p:tags r:id="rId1"/>
            </p:custDataLst>
          </p:nvPr>
        </p:nvSpPr>
        <p:spPr>
          <a:xfrm>
            <a:off x="1685594" y="7044531"/>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lnSpc>
                <a:spcPct val="107000"/>
              </a:lnSpc>
              <a:spcBef>
                <a:spcPts val="0"/>
              </a:spcBef>
              <a:spcAft>
                <a:spcPts val="0"/>
              </a:spcAft>
            </a:pPr>
            <a:r>
              <a:rPr lang="x-none" sz="778">
                <a:solidFill>
                  <a:srgbClr val="707070"/>
                </a:solidFill>
              </a:rPr>
              <a:t>Internal  | RBEI/ESD | 08/04/2014 | ©  Robert Bosch Engineering and Business Solutions Limited 2014. All rights reserved, also regarding any disposal, exploitation, reproduction, editing, distribution, as well as in the event of applications for industrial property rights.</a:t>
            </a:r>
          </a:p>
        </p:txBody>
      </p:sp>
      <p:sp>
        <p:nvSpPr>
          <p:cNvPr id="21" name="Rectangle 20">
            <a:extLst>
              <a:ext uri="{FF2B5EF4-FFF2-40B4-BE49-F238E27FC236}">
                <a16:creationId xmlns:a16="http://schemas.microsoft.com/office/drawing/2014/main" id="{AB3E165C-9971-4752-A565-C018BFF5CCA2}"/>
              </a:ext>
            </a:extLst>
          </p:cNvPr>
          <p:cNvSpPr>
            <a:spLocks/>
          </p:cNvSpPr>
          <p:nvPr>
            <p:custDataLst>
              <p:tags r:id="rId2"/>
            </p:custDataLst>
          </p:nvPr>
        </p:nvSpPr>
        <p:spPr>
          <a:xfrm>
            <a:off x="8289594" y="682582"/>
            <a:ext cx="2032000" cy="13679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spcBef>
                <a:spcPts val="0"/>
              </a:spcBef>
              <a:spcAft>
                <a:spcPts val="0"/>
              </a:spcAft>
            </a:pPr>
            <a:r>
              <a:rPr lang="x-none" sz="889">
                <a:solidFill>
                  <a:srgbClr val="FFFFFF"/>
                </a:solidFill>
              </a:rPr>
              <a:t> </a:t>
            </a:r>
          </a:p>
        </p:txBody>
      </p:sp>
      <p:sp>
        <p:nvSpPr>
          <p:cNvPr id="22" name="Rectangle 21">
            <a:extLst>
              <a:ext uri="{FF2B5EF4-FFF2-40B4-BE49-F238E27FC236}">
                <a16:creationId xmlns:a16="http://schemas.microsoft.com/office/drawing/2014/main" id="{8380B22E-9130-44FA-B41A-159EA05C45CE}"/>
              </a:ext>
            </a:extLst>
          </p:cNvPr>
          <p:cNvSpPr>
            <a:spLocks/>
          </p:cNvSpPr>
          <p:nvPr>
            <p:custDataLst>
              <p:tags r:id="rId3"/>
            </p:custDataLst>
          </p:nvPr>
        </p:nvSpPr>
        <p:spPr>
          <a:xfrm>
            <a:off x="1685594" y="6719977"/>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spcBef>
                <a:spcPts val="0"/>
              </a:spcBef>
              <a:spcAft>
                <a:spcPts val="0"/>
              </a:spcAft>
            </a:pPr>
            <a:endParaRPr lang="x-none" sz="1334">
              <a:solidFill>
                <a:srgbClr val="000000"/>
              </a:solidFill>
            </a:endParaRPr>
          </a:p>
        </p:txBody>
      </p:sp>
      <p:sp>
        <p:nvSpPr>
          <p:cNvPr id="23" name="Rectangle 22">
            <a:extLst>
              <a:ext uri="{FF2B5EF4-FFF2-40B4-BE49-F238E27FC236}">
                <a16:creationId xmlns:a16="http://schemas.microsoft.com/office/drawing/2014/main" id="{655EB3E3-084F-49B9-8845-2876106C66F3}"/>
              </a:ext>
            </a:extLst>
          </p:cNvPr>
          <p:cNvSpPr/>
          <p:nvPr>
            <p:custDataLst>
              <p:tags r:id="rId4"/>
            </p:custDataLst>
          </p:nvPr>
        </p:nvSpPr>
        <p:spPr>
          <a:xfrm>
            <a:off x="10547373" y="7163926"/>
            <a:ext cx="28222" cy="12809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lgn="r">
              <a:lnSpc>
                <a:spcPct val="107000"/>
              </a:lnSpc>
              <a:spcBef>
                <a:spcPts val="0"/>
              </a:spcBef>
              <a:spcAft>
                <a:spcPts val="0"/>
              </a:spcAft>
            </a:pPr>
            <a:endParaRPr lang="x-none" sz="778"/>
          </a:p>
        </p:txBody>
      </p:sp>
      <p:sp>
        <p:nvSpPr>
          <p:cNvPr id="25" name="Slide Number Placeholder 11">
            <a:extLst>
              <a:ext uri="{FF2B5EF4-FFF2-40B4-BE49-F238E27FC236}">
                <a16:creationId xmlns:a16="http://schemas.microsoft.com/office/drawing/2014/main" id="{48AEBAAB-11C7-4FC9-A9D5-DED72DE757D8}"/>
              </a:ext>
            </a:extLst>
          </p:cNvPr>
          <p:cNvSpPr txBox="1">
            <a:spLocks/>
          </p:cNvSpPr>
          <p:nvPr/>
        </p:nvSpPr>
        <p:spPr>
          <a:xfrm>
            <a:off x="-152688" y="6956338"/>
            <a:ext cx="544268" cy="211667"/>
          </a:xfrm>
          <a:prstGeom prst="rect">
            <a:avLst/>
          </a:prstGeo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a:defRPr/>
            </a:pPr>
            <a:fld id="{1807F6EE-FF92-4270-9377-3AD64AE294F9}" type="slidenum">
              <a:rPr lang="de-DE" smtClean="0"/>
              <a:pPr>
                <a:defRPr/>
              </a:pPr>
              <a:t>3</a:t>
            </a:fld>
            <a:endParaRPr lang="de-DE" dirty="0"/>
          </a:p>
        </p:txBody>
      </p:sp>
      <p:sp>
        <p:nvSpPr>
          <p:cNvPr id="26" name="TextBox 25">
            <a:extLst>
              <a:ext uri="{FF2B5EF4-FFF2-40B4-BE49-F238E27FC236}">
                <a16:creationId xmlns:a16="http://schemas.microsoft.com/office/drawing/2014/main" id="{E99CB558-3730-4C4F-8A15-5BF1DE324BEA}"/>
              </a:ext>
            </a:extLst>
          </p:cNvPr>
          <p:cNvSpPr txBox="1"/>
          <p:nvPr/>
        </p:nvSpPr>
        <p:spPr>
          <a:xfrm>
            <a:off x="1151826" y="1614825"/>
            <a:ext cx="8153769" cy="4720027"/>
          </a:xfrm>
          <a:prstGeom prst="rect">
            <a:avLst/>
          </a:prstGeom>
          <a:noFill/>
        </p:spPr>
        <p:txBody>
          <a:bodyPr wrap="square"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81099" indent="-381099">
              <a:lnSpc>
                <a:spcPct val="150000"/>
              </a:lnSpc>
              <a:buFont typeface="Wingdings" panose="05000000000000000000" pitchFamily="2" charset="2"/>
              <a:buChar char="q"/>
            </a:pPr>
            <a:r>
              <a:rPr lang="en-US" sz="2667" dirty="0"/>
              <a:t>To restrict the access of confidential data</a:t>
            </a:r>
          </a:p>
          <a:p>
            <a:pPr marL="381099" indent="-381099">
              <a:lnSpc>
                <a:spcPct val="150000"/>
              </a:lnSpc>
              <a:buFont typeface="Wingdings" panose="05000000000000000000" pitchFamily="2" charset="2"/>
              <a:buChar char="q"/>
            </a:pPr>
            <a:r>
              <a:rPr lang="en-US" sz="2667" dirty="0"/>
              <a:t>To restrict the write/upload of confidential information</a:t>
            </a:r>
          </a:p>
          <a:p>
            <a:pPr marL="381099" indent="-381099">
              <a:lnSpc>
                <a:spcPct val="150000"/>
              </a:lnSpc>
              <a:buFont typeface="Wingdings" panose="05000000000000000000" pitchFamily="2" charset="2"/>
              <a:buChar char="q"/>
            </a:pPr>
            <a:r>
              <a:rPr lang="en-US" sz="2667" dirty="0"/>
              <a:t>Improper usage can damage the ECU</a:t>
            </a:r>
          </a:p>
          <a:p>
            <a:pPr marL="381099" indent="-381099">
              <a:lnSpc>
                <a:spcPct val="150000"/>
              </a:lnSpc>
              <a:buFont typeface="Wingdings" panose="05000000000000000000" pitchFamily="2" charset="2"/>
              <a:buChar char="q"/>
            </a:pPr>
            <a:r>
              <a:rPr lang="en-US" sz="2667" dirty="0"/>
              <a:t>Risk the vehicle’s compliance to safety and security standard</a:t>
            </a:r>
          </a:p>
          <a:p>
            <a:pPr marL="317487" indent="-317487">
              <a:buFontTx/>
              <a:buChar char="-"/>
            </a:pPr>
            <a:endParaRPr lang="en-US" sz="1999" dirty="0"/>
          </a:p>
          <a:p>
            <a:endParaRPr lang="en-US" sz="1999" dirty="0"/>
          </a:p>
          <a:p>
            <a:pPr marL="317487" indent="-317487">
              <a:buFontTx/>
              <a:buChar char="-"/>
            </a:pPr>
            <a:endParaRPr lang="en-US" sz="1999" dirty="0"/>
          </a:p>
        </p:txBody>
      </p:sp>
    </p:spTree>
    <p:extLst>
      <p:ext uri="{BB962C8B-B14F-4D97-AF65-F5344CB8AC3E}">
        <p14:creationId xmlns:p14="http://schemas.microsoft.com/office/powerpoint/2010/main" val="286911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kern="1200" spc="-61" dirty="0">
                <a:solidFill>
                  <a:srgbClr val="BC0F79"/>
                </a:solidFill>
                <a:latin typeface="Bosch Sans Bold" panose="020B0704020202020204" pitchFamily="34" charset="0"/>
                <a:cs typeface="Arial"/>
              </a:rPr>
              <a:t> FSISEC</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70B8A65-30E7-44B0-A808-B4DBDE7B3E04}"/>
              </a:ext>
            </a:extLst>
          </p:cNvPr>
          <p:cNvSpPr>
            <a:spLocks noGrp="1"/>
          </p:cNvSpPr>
          <p:nvPr>
            <p:ph type="title"/>
          </p:nvPr>
        </p:nvSpPr>
        <p:spPr>
          <a:xfrm>
            <a:off x="288271" y="1023281"/>
            <a:ext cx="11614987"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dirty="0"/>
              <a:t>Customer Secure Access</a:t>
            </a:r>
          </a:p>
        </p:txBody>
      </p:sp>
      <p:sp>
        <p:nvSpPr>
          <p:cNvPr id="8" name="TextBox 7">
            <a:extLst>
              <a:ext uri="{FF2B5EF4-FFF2-40B4-BE49-F238E27FC236}">
                <a16:creationId xmlns:a16="http://schemas.microsoft.com/office/drawing/2014/main" id="{7ACC2C4E-A52C-43FF-A162-477BC559F640}"/>
              </a:ext>
            </a:extLst>
          </p:cNvPr>
          <p:cNvSpPr txBox="1"/>
          <p:nvPr/>
        </p:nvSpPr>
        <p:spPr>
          <a:xfrm>
            <a:off x="1785920" y="1758271"/>
            <a:ext cx="6700950" cy="3953530"/>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17583" marR="0" indent="-317583" algn="l" defTabSz="1016264" eaLnBrk="1" fontAlgn="auto" latinLnBrk="0" hangingPunct="1">
              <a:spcBef>
                <a:spcPts val="556"/>
              </a:spcBef>
              <a:spcAft>
                <a:spcPts val="0"/>
              </a:spcAft>
              <a:buClrTx/>
              <a:buSzTx/>
              <a:buFont typeface="Wingdings" panose="05000000000000000000" pitchFamily="2" charset="2"/>
              <a:buChar char="q"/>
              <a:tabLst/>
            </a:pPr>
            <a:endParaRPr kumimoji="0" lang="en-US" sz="2001" b="0" i="0" u="none" strike="noStrike" kern="0" cap="none" spc="0" normalizeH="0" baseline="0" noProof="0" dirty="0">
              <a:ln>
                <a:noFill/>
              </a:ln>
              <a:solidFill>
                <a:srgbClr val="000000"/>
              </a:solidFill>
              <a:effectLst/>
              <a:uLnTx/>
              <a:uFillTx/>
            </a:endParaRPr>
          </a:p>
        </p:txBody>
      </p:sp>
      <p:pic>
        <p:nvPicPr>
          <p:cNvPr id="7" name="Picture 6">
            <a:extLst>
              <a:ext uri="{FF2B5EF4-FFF2-40B4-BE49-F238E27FC236}">
                <a16:creationId xmlns:a16="http://schemas.microsoft.com/office/drawing/2014/main" id="{069BDF64-7849-4863-A014-7A666B296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8" y="2148859"/>
            <a:ext cx="9482667" cy="3296051"/>
          </a:xfrm>
          <a:prstGeom prst="rect">
            <a:avLst/>
          </a:prstGeom>
        </p:spPr>
      </p:pic>
    </p:spTree>
    <p:extLst>
      <p:ext uri="{BB962C8B-B14F-4D97-AF65-F5344CB8AC3E}">
        <p14:creationId xmlns:p14="http://schemas.microsoft.com/office/powerpoint/2010/main" val="323081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kern="1200" spc="-61" dirty="0">
                <a:solidFill>
                  <a:srgbClr val="BC0F79"/>
                </a:solidFill>
                <a:latin typeface="Bosch Sans Bold" panose="020B0704020202020204" pitchFamily="34" charset="0"/>
                <a:cs typeface="Arial"/>
              </a:rPr>
              <a:t> FSISEC</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70B8A65-30E7-44B0-A808-B4DBDE7B3E04}"/>
              </a:ext>
            </a:extLst>
          </p:cNvPr>
          <p:cNvSpPr>
            <a:spLocks noGrp="1"/>
          </p:cNvSpPr>
          <p:nvPr>
            <p:ph type="title"/>
          </p:nvPr>
        </p:nvSpPr>
        <p:spPr>
          <a:xfrm>
            <a:off x="288271" y="1023281"/>
            <a:ext cx="11614987"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dirty="0"/>
              <a:t>Customer Secure Access</a:t>
            </a:r>
          </a:p>
        </p:txBody>
      </p:sp>
      <p:sp>
        <p:nvSpPr>
          <p:cNvPr id="8" name="TextBox 7">
            <a:extLst>
              <a:ext uri="{FF2B5EF4-FFF2-40B4-BE49-F238E27FC236}">
                <a16:creationId xmlns:a16="http://schemas.microsoft.com/office/drawing/2014/main" id="{7ACC2C4E-A52C-43FF-A162-477BC559F640}"/>
              </a:ext>
            </a:extLst>
          </p:cNvPr>
          <p:cNvSpPr txBox="1"/>
          <p:nvPr/>
        </p:nvSpPr>
        <p:spPr>
          <a:xfrm>
            <a:off x="1785920" y="1758271"/>
            <a:ext cx="6700950" cy="3953530"/>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17583" marR="0" indent="-317583" algn="l" defTabSz="1016264" eaLnBrk="1" fontAlgn="auto" latinLnBrk="0" hangingPunct="1">
              <a:spcBef>
                <a:spcPts val="556"/>
              </a:spcBef>
              <a:spcAft>
                <a:spcPts val="0"/>
              </a:spcAft>
              <a:buClrTx/>
              <a:buSzTx/>
              <a:buFont typeface="Wingdings" panose="05000000000000000000" pitchFamily="2" charset="2"/>
              <a:buChar char="q"/>
              <a:tabLst/>
            </a:pPr>
            <a:endParaRPr kumimoji="0" lang="en-US" sz="2001" b="0" i="0" u="none" strike="noStrike" kern="0" cap="none" spc="0" normalizeH="0" baseline="0" noProof="0" dirty="0">
              <a:ln>
                <a:noFill/>
              </a:ln>
              <a:solidFill>
                <a:srgbClr val="000000"/>
              </a:solidFill>
              <a:effectLst/>
              <a:uLnTx/>
              <a:uFillTx/>
            </a:endParaRPr>
          </a:p>
        </p:txBody>
      </p:sp>
      <p:pic>
        <p:nvPicPr>
          <p:cNvPr id="9" name="Picture 8">
            <a:extLst>
              <a:ext uri="{FF2B5EF4-FFF2-40B4-BE49-F238E27FC236}">
                <a16:creationId xmlns:a16="http://schemas.microsoft.com/office/drawing/2014/main" id="{DC7133A1-5AF5-45E9-97C7-B98C368BC5EF}"/>
              </a:ext>
            </a:extLst>
          </p:cNvPr>
          <p:cNvPicPr>
            <a:picLocks noChangeAspect="1"/>
          </p:cNvPicPr>
          <p:nvPr/>
        </p:nvPicPr>
        <p:blipFill>
          <a:blip r:embed="rId3"/>
          <a:stretch>
            <a:fillRect/>
          </a:stretch>
        </p:blipFill>
        <p:spPr>
          <a:xfrm>
            <a:off x="0" y="2109604"/>
            <a:ext cx="5607466" cy="3328704"/>
          </a:xfrm>
          <a:prstGeom prst="rect">
            <a:avLst/>
          </a:prstGeom>
        </p:spPr>
      </p:pic>
      <p:sp>
        <p:nvSpPr>
          <p:cNvPr id="10" name="TextBox 9">
            <a:extLst>
              <a:ext uri="{FF2B5EF4-FFF2-40B4-BE49-F238E27FC236}">
                <a16:creationId xmlns:a16="http://schemas.microsoft.com/office/drawing/2014/main" id="{9DCDCF86-91BF-431D-B839-A520465B0279}"/>
              </a:ext>
            </a:extLst>
          </p:cNvPr>
          <p:cNvSpPr txBox="1"/>
          <p:nvPr/>
        </p:nvSpPr>
        <p:spPr>
          <a:xfrm>
            <a:off x="4175787" y="1665730"/>
            <a:ext cx="3429413" cy="410369"/>
          </a:xfrm>
          <a:prstGeom prst="rect">
            <a:avLst/>
          </a:prstGeom>
          <a:noFill/>
        </p:spPr>
        <p:txBody>
          <a:bodyPr wrap="square"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sz="1999" dirty="0"/>
              <a:t>Symmetric Cryptography</a:t>
            </a:r>
          </a:p>
        </p:txBody>
      </p:sp>
      <p:pic>
        <p:nvPicPr>
          <p:cNvPr id="3" name="Picture 2">
            <a:extLst>
              <a:ext uri="{FF2B5EF4-FFF2-40B4-BE49-F238E27FC236}">
                <a16:creationId xmlns:a16="http://schemas.microsoft.com/office/drawing/2014/main" id="{E348AE63-6AB2-B57E-86D5-26EFFF0EA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9470" y="2146890"/>
            <a:ext cx="6207630" cy="3410700"/>
          </a:xfrm>
          <a:prstGeom prst="rect">
            <a:avLst/>
          </a:prstGeom>
        </p:spPr>
      </p:pic>
    </p:spTree>
    <p:extLst>
      <p:ext uri="{BB962C8B-B14F-4D97-AF65-F5344CB8AC3E}">
        <p14:creationId xmlns:p14="http://schemas.microsoft.com/office/powerpoint/2010/main" val="316131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kern="1200" spc="-61" dirty="0">
                <a:solidFill>
                  <a:srgbClr val="BC0F79"/>
                </a:solidFill>
                <a:latin typeface="Bosch Sans Bold" panose="020B0704020202020204" pitchFamily="34" charset="0"/>
                <a:cs typeface="Arial"/>
              </a:rPr>
              <a:t> FSISEC</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70B8A65-30E7-44B0-A808-B4DBDE7B3E04}"/>
              </a:ext>
            </a:extLst>
          </p:cNvPr>
          <p:cNvSpPr>
            <a:spLocks noGrp="1"/>
          </p:cNvSpPr>
          <p:nvPr>
            <p:ph type="title"/>
          </p:nvPr>
        </p:nvSpPr>
        <p:spPr>
          <a:xfrm>
            <a:off x="288271" y="1023281"/>
            <a:ext cx="11614987"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dirty="0"/>
              <a:t>Customer Secure Access</a:t>
            </a:r>
          </a:p>
        </p:txBody>
      </p:sp>
      <p:sp>
        <p:nvSpPr>
          <p:cNvPr id="8" name="TextBox 7">
            <a:extLst>
              <a:ext uri="{FF2B5EF4-FFF2-40B4-BE49-F238E27FC236}">
                <a16:creationId xmlns:a16="http://schemas.microsoft.com/office/drawing/2014/main" id="{7ACC2C4E-A52C-43FF-A162-477BC559F640}"/>
              </a:ext>
            </a:extLst>
          </p:cNvPr>
          <p:cNvSpPr txBox="1"/>
          <p:nvPr/>
        </p:nvSpPr>
        <p:spPr>
          <a:xfrm>
            <a:off x="1785920" y="1758271"/>
            <a:ext cx="6700950" cy="3953530"/>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17583" marR="0" indent="-317583" algn="l" defTabSz="1016264" eaLnBrk="1" fontAlgn="auto" latinLnBrk="0" hangingPunct="1">
              <a:spcBef>
                <a:spcPts val="556"/>
              </a:spcBef>
              <a:spcAft>
                <a:spcPts val="0"/>
              </a:spcAft>
              <a:buClrTx/>
              <a:buSzTx/>
              <a:buFont typeface="Wingdings" panose="05000000000000000000" pitchFamily="2" charset="2"/>
              <a:buChar char="q"/>
              <a:tabLst/>
            </a:pPr>
            <a:endParaRPr kumimoji="0" lang="en-US" sz="2001" b="0" i="0" u="none" strike="noStrike" kern="0" cap="none" spc="0" normalizeH="0" baseline="0" noProof="0" dirty="0">
              <a:ln>
                <a:noFill/>
              </a:ln>
              <a:solidFill>
                <a:srgbClr val="000000"/>
              </a:solidFill>
              <a:effectLst/>
              <a:uLnTx/>
              <a:uFillTx/>
            </a:endParaRPr>
          </a:p>
        </p:txBody>
      </p:sp>
      <p:pic>
        <p:nvPicPr>
          <p:cNvPr id="9" name="Picture 8">
            <a:extLst>
              <a:ext uri="{FF2B5EF4-FFF2-40B4-BE49-F238E27FC236}">
                <a16:creationId xmlns:a16="http://schemas.microsoft.com/office/drawing/2014/main" id="{DA6BF829-8802-46AC-8D01-A625D7456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437"/>
            <a:ext cx="5080000" cy="3384635"/>
          </a:xfrm>
          <a:prstGeom prst="rect">
            <a:avLst/>
          </a:prstGeom>
        </p:spPr>
      </p:pic>
      <p:sp>
        <p:nvSpPr>
          <p:cNvPr id="10" name="TextBox 9">
            <a:extLst>
              <a:ext uri="{FF2B5EF4-FFF2-40B4-BE49-F238E27FC236}">
                <a16:creationId xmlns:a16="http://schemas.microsoft.com/office/drawing/2014/main" id="{21E557EB-1D22-487C-A5F4-39A3B7449508}"/>
              </a:ext>
            </a:extLst>
          </p:cNvPr>
          <p:cNvSpPr txBox="1"/>
          <p:nvPr/>
        </p:nvSpPr>
        <p:spPr>
          <a:xfrm>
            <a:off x="4175787" y="1665730"/>
            <a:ext cx="3429413" cy="410369"/>
          </a:xfrm>
          <a:prstGeom prst="rect">
            <a:avLst/>
          </a:prstGeom>
          <a:noFill/>
        </p:spPr>
        <p:txBody>
          <a:bodyPr wrap="square"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sz="1999" dirty="0"/>
              <a:t>Asymmetric Cryptography</a:t>
            </a:r>
          </a:p>
        </p:txBody>
      </p:sp>
      <p:pic>
        <p:nvPicPr>
          <p:cNvPr id="7" name="Picture 6">
            <a:extLst>
              <a:ext uri="{FF2B5EF4-FFF2-40B4-BE49-F238E27FC236}">
                <a16:creationId xmlns:a16="http://schemas.microsoft.com/office/drawing/2014/main" id="{430F6AF4-668C-9A4E-9E5B-C62A39E48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838" y="2659901"/>
            <a:ext cx="5706264" cy="2853132"/>
          </a:xfrm>
          <a:prstGeom prst="rect">
            <a:avLst/>
          </a:prstGeom>
        </p:spPr>
      </p:pic>
    </p:spTree>
    <p:extLst>
      <p:ext uri="{BB962C8B-B14F-4D97-AF65-F5344CB8AC3E}">
        <p14:creationId xmlns:p14="http://schemas.microsoft.com/office/powerpoint/2010/main" val="24130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kern="1200" spc="-61" dirty="0">
                <a:solidFill>
                  <a:srgbClr val="BC0F79"/>
                </a:solidFill>
                <a:latin typeface="Bosch Sans Bold" panose="020B0704020202020204" pitchFamily="34" charset="0"/>
                <a:cs typeface="Arial"/>
              </a:rPr>
              <a:t> FSISEC</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70B8A65-30E7-44B0-A808-B4DBDE7B3E04}"/>
              </a:ext>
            </a:extLst>
          </p:cNvPr>
          <p:cNvSpPr>
            <a:spLocks noGrp="1"/>
          </p:cNvSpPr>
          <p:nvPr>
            <p:ph type="title"/>
          </p:nvPr>
        </p:nvSpPr>
        <p:spPr>
          <a:xfrm>
            <a:off x="288271" y="1023281"/>
            <a:ext cx="11614987"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dirty="0"/>
              <a:t>Customer Secure Access</a:t>
            </a:r>
          </a:p>
        </p:txBody>
      </p:sp>
      <p:sp>
        <p:nvSpPr>
          <p:cNvPr id="8" name="TextBox 7">
            <a:extLst>
              <a:ext uri="{FF2B5EF4-FFF2-40B4-BE49-F238E27FC236}">
                <a16:creationId xmlns:a16="http://schemas.microsoft.com/office/drawing/2014/main" id="{7ACC2C4E-A52C-43FF-A162-477BC559F640}"/>
              </a:ext>
            </a:extLst>
          </p:cNvPr>
          <p:cNvSpPr txBox="1"/>
          <p:nvPr/>
        </p:nvSpPr>
        <p:spPr>
          <a:xfrm>
            <a:off x="1785920" y="1758271"/>
            <a:ext cx="6700950" cy="3953530"/>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17583" marR="0" indent="-317583" algn="l" defTabSz="1016264" eaLnBrk="1" fontAlgn="auto" latinLnBrk="0" hangingPunct="1">
              <a:spcBef>
                <a:spcPts val="556"/>
              </a:spcBef>
              <a:spcAft>
                <a:spcPts val="0"/>
              </a:spcAft>
              <a:buClrTx/>
              <a:buSzTx/>
              <a:buFont typeface="Wingdings" panose="05000000000000000000" pitchFamily="2" charset="2"/>
              <a:buChar char="q"/>
              <a:tabLst/>
            </a:pPr>
            <a:endParaRPr kumimoji="0" lang="en-US" sz="2001" b="0" i="0" u="none" strike="noStrike" kern="0" cap="none" spc="0" normalizeH="0" baseline="0" noProof="0" dirty="0">
              <a:ln>
                <a:noFill/>
              </a:ln>
              <a:solidFill>
                <a:srgbClr val="000000"/>
              </a:solidFill>
              <a:effectLst/>
              <a:uLnTx/>
              <a:uFillTx/>
            </a:endParaRPr>
          </a:p>
        </p:txBody>
      </p:sp>
      <p:pic>
        <p:nvPicPr>
          <p:cNvPr id="11" name="Picture 10">
            <a:extLst>
              <a:ext uri="{FF2B5EF4-FFF2-40B4-BE49-F238E27FC236}">
                <a16:creationId xmlns:a16="http://schemas.microsoft.com/office/drawing/2014/main" id="{54AC9E20-A5CE-4C78-BDD8-E4122BA08077}"/>
              </a:ext>
            </a:extLst>
          </p:cNvPr>
          <p:cNvPicPr>
            <a:picLocks noChangeAspect="1"/>
          </p:cNvPicPr>
          <p:nvPr/>
        </p:nvPicPr>
        <p:blipFill>
          <a:blip r:embed="rId3"/>
          <a:stretch>
            <a:fillRect/>
          </a:stretch>
        </p:blipFill>
        <p:spPr>
          <a:xfrm>
            <a:off x="2468616" y="2092228"/>
            <a:ext cx="5955853" cy="4045372"/>
          </a:xfrm>
          <a:prstGeom prst="rect">
            <a:avLst/>
          </a:prstGeom>
        </p:spPr>
      </p:pic>
    </p:spTree>
    <p:extLst>
      <p:ext uri="{BB962C8B-B14F-4D97-AF65-F5344CB8AC3E}">
        <p14:creationId xmlns:p14="http://schemas.microsoft.com/office/powerpoint/2010/main" val="339953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kern="1200" spc="-61" dirty="0">
                <a:solidFill>
                  <a:srgbClr val="BC0F79"/>
                </a:solidFill>
                <a:latin typeface="Bosch Sans Bold" panose="020B0704020202020204" pitchFamily="34" charset="0"/>
                <a:cs typeface="Arial"/>
              </a:rPr>
              <a:t> FSISEC</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70B8A65-30E7-44B0-A808-B4DBDE7B3E04}"/>
              </a:ext>
            </a:extLst>
          </p:cNvPr>
          <p:cNvSpPr>
            <a:spLocks noGrp="1"/>
          </p:cNvSpPr>
          <p:nvPr>
            <p:ph type="title"/>
          </p:nvPr>
        </p:nvSpPr>
        <p:spPr>
          <a:xfrm>
            <a:off x="288271" y="1023281"/>
            <a:ext cx="11614987"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dirty="0"/>
              <a:t>Customer Secure Access</a:t>
            </a:r>
          </a:p>
        </p:txBody>
      </p:sp>
      <p:sp>
        <p:nvSpPr>
          <p:cNvPr id="8" name="TextBox 7">
            <a:extLst>
              <a:ext uri="{FF2B5EF4-FFF2-40B4-BE49-F238E27FC236}">
                <a16:creationId xmlns:a16="http://schemas.microsoft.com/office/drawing/2014/main" id="{7ACC2C4E-A52C-43FF-A162-477BC559F640}"/>
              </a:ext>
            </a:extLst>
          </p:cNvPr>
          <p:cNvSpPr txBox="1"/>
          <p:nvPr/>
        </p:nvSpPr>
        <p:spPr>
          <a:xfrm>
            <a:off x="1785920" y="1758271"/>
            <a:ext cx="6700950" cy="3953530"/>
          </a:xfrm>
          <a:prstGeom prst="rect">
            <a:avLst/>
          </a:prstGeom>
          <a:noFill/>
        </p:spPr>
        <p:txBody>
          <a:bodyPr wrap="square" lIns="0" tIns="0" rIns="0" bIns="0" rtlCol="0">
            <a:no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pPr marL="317583" marR="0" indent="-317583" algn="l" defTabSz="1016264" eaLnBrk="1" fontAlgn="auto" latinLnBrk="0" hangingPunct="1">
              <a:spcBef>
                <a:spcPts val="556"/>
              </a:spcBef>
              <a:spcAft>
                <a:spcPts val="0"/>
              </a:spcAft>
              <a:buClrTx/>
              <a:buSzTx/>
              <a:buFont typeface="Wingdings" panose="05000000000000000000" pitchFamily="2" charset="2"/>
              <a:buChar char="q"/>
              <a:tabLst/>
            </a:pPr>
            <a:endParaRPr kumimoji="0" lang="en-US" sz="2001" b="0" i="0" u="none" strike="noStrike" kern="0" cap="none" spc="0" normalizeH="0" baseline="0" noProof="0" dirty="0">
              <a:ln>
                <a:noFill/>
              </a:ln>
              <a:solidFill>
                <a:srgbClr val="000000"/>
              </a:solidFill>
              <a:effectLst/>
              <a:uLnTx/>
              <a:uFillTx/>
            </a:endParaRPr>
          </a:p>
        </p:txBody>
      </p:sp>
      <p:sp>
        <p:nvSpPr>
          <p:cNvPr id="9" name="TextBox 8">
            <a:extLst>
              <a:ext uri="{FF2B5EF4-FFF2-40B4-BE49-F238E27FC236}">
                <a16:creationId xmlns:a16="http://schemas.microsoft.com/office/drawing/2014/main" id="{6459AA57-094F-4D19-B939-0E56740FC67B}"/>
              </a:ext>
            </a:extLst>
          </p:cNvPr>
          <p:cNvSpPr txBox="1"/>
          <p:nvPr/>
        </p:nvSpPr>
        <p:spPr>
          <a:xfrm>
            <a:off x="2338080" y="1676608"/>
            <a:ext cx="6629769" cy="4641784"/>
          </a:xfrm>
          <a:prstGeom prst="rect">
            <a:avLst/>
          </a:prstGeom>
          <a:noFill/>
        </p:spPr>
        <p:txBody>
          <a:bodyPr wrap="square" rtlCol="0">
            <a:spAutoFit/>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lang="en-US" sz="2223" dirty="0"/>
              <a:t>Steps:</a:t>
            </a:r>
          </a:p>
          <a:p>
            <a:pPr marL="381099" indent="-381099">
              <a:lnSpc>
                <a:spcPct val="150000"/>
              </a:lnSpc>
              <a:buFont typeface="Wingdings" panose="05000000000000000000" pitchFamily="2" charset="2"/>
              <a:buChar char="q"/>
            </a:pPr>
            <a:r>
              <a:rPr lang="en-US" sz="2223" dirty="0"/>
              <a:t>Request Seed- 27 01</a:t>
            </a:r>
          </a:p>
          <a:p>
            <a:pPr marL="381099" indent="-381099">
              <a:lnSpc>
                <a:spcPct val="150000"/>
              </a:lnSpc>
              <a:buFont typeface="Wingdings" panose="05000000000000000000" pitchFamily="2" charset="2"/>
              <a:buChar char="q"/>
            </a:pPr>
            <a:r>
              <a:rPr lang="en-US" sz="2223" dirty="0"/>
              <a:t>Calculate key using key calculation algorithm</a:t>
            </a:r>
          </a:p>
          <a:p>
            <a:pPr>
              <a:lnSpc>
                <a:spcPct val="150000"/>
              </a:lnSpc>
            </a:pPr>
            <a:r>
              <a:rPr lang="en-US" sz="2223" dirty="0"/>
              <a:t>(The secret used by the key calculation algorithm should be protected!)</a:t>
            </a:r>
          </a:p>
          <a:p>
            <a:pPr marL="381099" indent="-381099">
              <a:lnSpc>
                <a:spcPct val="150000"/>
              </a:lnSpc>
              <a:buFont typeface="Wingdings" panose="05000000000000000000" pitchFamily="2" charset="2"/>
              <a:buChar char="q"/>
            </a:pPr>
            <a:r>
              <a:rPr lang="en-US" sz="2223" dirty="0"/>
              <a:t>Send Key: 27 02 xx (xx = n bytes key )</a:t>
            </a:r>
          </a:p>
          <a:p>
            <a:pPr marL="381099" indent="-381099">
              <a:lnSpc>
                <a:spcPct val="150000"/>
              </a:lnSpc>
              <a:buFont typeface="Wingdings" panose="05000000000000000000" pitchFamily="2" charset="2"/>
              <a:buChar char="q"/>
            </a:pPr>
            <a:r>
              <a:rPr lang="en-US" sz="2223" dirty="0"/>
              <a:t>ECU validate the results</a:t>
            </a:r>
          </a:p>
          <a:p>
            <a:pPr marL="381099" indent="-381099">
              <a:lnSpc>
                <a:spcPct val="150000"/>
              </a:lnSpc>
              <a:buFont typeface="Wingdings" panose="05000000000000000000" pitchFamily="2" charset="2"/>
              <a:buChar char="q"/>
            </a:pPr>
            <a:r>
              <a:rPr lang="en-US" sz="2223" dirty="0"/>
              <a:t>Security mode can be dummy or normal</a:t>
            </a:r>
          </a:p>
          <a:p>
            <a:pPr marL="317487" indent="-317487">
              <a:buFontTx/>
              <a:buChar char="-"/>
            </a:pPr>
            <a:endParaRPr lang="en-US" sz="1999" dirty="0"/>
          </a:p>
          <a:p>
            <a:pPr marL="317487" indent="-317487">
              <a:buFontTx/>
              <a:buChar char="-"/>
            </a:pPr>
            <a:endParaRPr lang="en-US" sz="1999" dirty="0"/>
          </a:p>
        </p:txBody>
      </p:sp>
    </p:spTree>
    <p:extLst>
      <p:ext uri="{BB962C8B-B14F-4D97-AF65-F5344CB8AC3E}">
        <p14:creationId xmlns:p14="http://schemas.microsoft.com/office/powerpoint/2010/main" val="122603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D1D64-EFB3-425C-ACF0-CB3024296A46}"/>
              </a:ext>
            </a:extLst>
          </p:cNvPr>
          <p:cNvSpPr>
            <a:spLocks noGrp="1"/>
          </p:cNvSpPr>
          <p:nvPr>
            <p:ph type="body" sz="quarter" idx="15"/>
          </p:nvPr>
        </p:nvSpPr>
        <p:spPr>
          <a:xfrm>
            <a:off x="288319" y="288290"/>
            <a:ext cx="11615361" cy="432111"/>
          </a:xfrm>
        </p:spPr>
        <p:txBody>
          <a:bodyPr/>
          <a:ls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38" algn="l" rtl="0" fontAlgn="base">
              <a:spcBef>
                <a:spcPct val="0"/>
              </a:spcBef>
              <a:spcAft>
                <a:spcPct val="0"/>
              </a:spcAft>
              <a:defRPr kern="1200">
                <a:solidFill>
                  <a:schemeClr val="tx1"/>
                </a:solidFill>
                <a:latin typeface="Bosch Office Sans" pitchFamily="34" charset="0"/>
                <a:ea typeface="+mn-ea"/>
                <a:cs typeface="+mn-cs"/>
              </a:defRPr>
            </a:lvl2pPr>
            <a:lvl3pPr marL="913876" algn="l" rtl="0" fontAlgn="base">
              <a:spcBef>
                <a:spcPct val="0"/>
              </a:spcBef>
              <a:spcAft>
                <a:spcPct val="0"/>
              </a:spcAft>
              <a:defRPr kern="1200">
                <a:solidFill>
                  <a:schemeClr val="tx1"/>
                </a:solidFill>
                <a:latin typeface="Bosch Office Sans" pitchFamily="34" charset="0"/>
                <a:ea typeface="+mn-ea"/>
                <a:cs typeface="+mn-cs"/>
              </a:defRPr>
            </a:lvl3pPr>
            <a:lvl4pPr marL="1370813" algn="l" rtl="0" fontAlgn="base">
              <a:spcBef>
                <a:spcPct val="0"/>
              </a:spcBef>
              <a:spcAft>
                <a:spcPct val="0"/>
              </a:spcAft>
              <a:defRPr kern="1200">
                <a:solidFill>
                  <a:schemeClr val="tx1"/>
                </a:solidFill>
                <a:latin typeface="Bosch Office Sans" pitchFamily="34" charset="0"/>
                <a:ea typeface="+mn-ea"/>
                <a:cs typeface="+mn-cs"/>
              </a:defRPr>
            </a:lvl4pPr>
            <a:lvl5pPr marL="1827752" algn="l" rtl="0" fontAlgn="base">
              <a:spcBef>
                <a:spcPct val="0"/>
              </a:spcBef>
              <a:spcAft>
                <a:spcPct val="0"/>
              </a:spcAft>
              <a:defRPr kern="1200">
                <a:solidFill>
                  <a:schemeClr val="tx1"/>
                </a:solidFill>
                <a:latin typeface="Bosch Office Sans" pitchFamily="34" charset="0"/>
                <a:ea typeface="+mn-ea"/>
                <a:cs typeface="+mn-cs"/>
              </a:defRPr>
            </a:lvl5pPr>
            <a:lvl6pPr marL="2284689" algn="l" defTabSz="913876" rtl="0" eaLnBrk="1" latinLnBrk="0" hangingPunct="1">
              <a:defRPr kern="1200">
                <a:solidFill>
                  <a:schemeClr val="tx1"/>
                </a:solidFill>
                <a:latin typeface="Bosch Office Sans" pitchFamily="34" charset="0"/>
                <a:ea typeface="+mn-ea"/>
                <a:cs typeface="+mn-cs"/>
              </a:defRPr>
            </a:lvl6pPr>
            <a:lvl7pPr marL="2741627" algn="l" defTabSz="913876" rtl="0" eaLnBrk="1" latinLnBrk="0" hangingPunct="1">
              <a:defRPr kern="1200">
                <a:solidFill>
                  <a:schemeClr val="tx1"/>
                </a:solidFill>
                <a:latin typeface="Bosch Office Sans" pitchFamily="34" charset="0"/>
                <a:ea typeface="+mn-ea"/>
                <a:cs typeface="+mn-cs"/>
              </a:defRPr>
            </a:lvl7pPr>
            <a:lvl8pPr marL="3198565" algn="l" defTabSz="913876" rtl="0" eaLnBrk="1" latinLnBrk="0" hangingPunct="1">
              <a:defRPr kern="1200">
                <a:solidFill>
                  <a:schemeClr val="tx1"/>
                </a:solidFill>
                <a:latin typeface="Bosch Office Sans" pitchFamily="34" charset="0"/>
                <a:ea typeface="+mn-ea"/>
                <a:cs typeface="+mn-cs"/>
              </a:defRPr>
            </a:lvl8pPr>
            <a:lvl9pPr marL="3655502" algn="l" defTabSz="913876" rtl="0" eaLnBrk="1" latinLnBrk="0" hangingPunct="1">
              <a:defRPr kern="1200">
                <a:solidFill>
                  <a:schemeClr val="tx1"/>
                </a:solidFill>
                <a:latin typeface="Bosch Office Sans" pitchFamily="34" charset="0"/>
                <a:ea typeface="+mn-ea"/>
                <a:cs typeface="+mn-cs"/>
              </a:defRPr>
            </a:lvl9pPr>
          </a:lstStyle>
          <a:p>
            <a:r>
              <a:rPr kumimoji="0" lang="en-US" sz="3112" i="0" u="none" strike="noStrike" kern="1200" cap="none" spc="-61" normalizeH="0" baseline="0" noProof="0" dirty="0">
                <a:ln>
                  <a:noFill/>
                </a:ln>
                <a:solidFill>
                  <a:srgbClr val="BC0F79"/>
                </a:solidFill>
                <a:effectLst/>
                <a:uLnTx/>
                <a:uFillTx/>
                <a:latin typeface="Bosch Sans Bold" panose="020B0704020202020204" pitchFamily="34" charset="0"/>
                <a:cs typeface="Arial"/>
              </a:rPr>
              <a:t>DDT TOOL FSISEC Tests</a:t>
            </a:r>
            <a:endParaRPr kumimoji="0" lang="en-US" sz="3112"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cxnSp>
        <p:nvCxnSpPr>
          <p:cNvPr id="5" name="Straight Connector 4">
            <a:extLst>
              <a:ext uri="{FF2B5EF4-FFF2-40B4-BE49-F238E27FC236}">
                <a16:creationId xmlns:a16="http://schemas.microsoft.com/office/drawing/2014/main" id="{22421102-D78C-4ACF-9785-55F4FDBF1298}"/>
              </a:ext>
            </a:extLst>
          </p:cNvPr>
          <p:cNvCxnSpPr>
            <a:cxnSpLocks/>
          </p:cNvCxnSpPr>
          <p:nvPr/>
        </p:nvCxnSpPr>
        <p:spPr>
          <a:xfrm flipH="1">
            <a:off x="4681350" y="720401"/>
            <a:ext cx="6658184"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FF055C7-DB0B-62A9-6ABB-9177AA1B7FA9}"/>
              </a:ext>
            </a:extLst>
          </p:cNvPr>
          <p:cNvSpPr>
            <a:spLocks noGrp="1"/>
          </p:cNvSpPr>
          <p:nvPr>
            <p:ph type="title"/>
          </p:nvPr>
        </p:nvSpPr>
        <p:spPr>
          <a:xfrm>
            <a:off x="288319" y="1398346"/>
            <a:ext cx="10862824" cy="432111"/>
          </a:xfrm>
        </p:spPr>
        <p:txBody>
          <a:bodyPr>
            <a:noAutofit/>
          </a:bodyPr>
          <a:lstStyle/>
          <a:p>
            <a:pPr algn="ctr"/>
            <a:r>
              <a:rPr lang="en-US" sz="2400" b="1" dirty="0">
                <a:solidFill>
                  <a:schemeClr val="accent1">
                    <a:lumMod val="75000"/>
                  </a:schemeClr>
                </a:solidFill>
              </a:rPr>
              <a:t>Connection Diagram</a:t>
            </a:r>
          </a:p>
        </p:txBody>
      </p:sp>
      <p:pic>
        <p:nvPicPr>
          <p:cNvPr id="3" name="Picture 2">
            <a:extLst>
              <a:ext uri="{FF2B5EF4-FFF2-40B4-BE49-F238E27FC236}">
                <a16:creationId xmlns:a16="http://schemas.microsoft.com/office/drawing/2014/main" id="{FC75CEF3-0CE7-ED88-1467-62AD1AB6C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179" y="2046513"/>
            <a:ext cx="8779001" cy="4016671"/>
          </a:xfrm>
          <a:prstGeom prst="rect">
            <a:avLst/>
          </a:prstGeom>
        </p:spPr>
      </p:pic>
    </p:spTree>
    <p:extLst>
      <p:ext uri="{BB962C8B-B14F-4D97-AF65-F5344CB8AC3E}">
        <p14:creationId xmlns:p14="http://schemas.microsoft.com/office/powerpoint/2010/main" val="2776443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heme/theme1.xml><?xml version="1.0" encoding="utf-8"?>
<a:theme xmlns:a="http://schemas.openxmlformats.org/drawingml/2006/main" name="Bosch NG">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779E17-DA50-4443-9CCA-C57129DBFB53}" vid="{CBD1DA7C-47F9-4AE4-B1E4-E762B597D2F3}"/>
    </a:ext>
  </a:ext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Bosch Office Sans</vt:lpstr>
      <vt:lpstr>Bosch Sans Bold</vt:lpstr>
      <vt:lpstr>Bosch Sans Medium</vt:lpstr>
      <vt:lpstr>Calibri</vt:lpstr>
      <vt:lpstr>Wingdings</vt:lpstr>
      <vt:lpstr>Wingdings 3</vt:lpstr>
      <vt:lpstr>Bosch NG</vt:lpstr>
      <vt:lpstr>PowerPoint Presentation</vt:lpstr>
      <vt:lpstr>PowerPoint Presentation</vt:lpstr>
      <vt:lpstr>PowerPoint Presentation</vt:lpstr>
      <vt:lpstr>Customer Secure Access</vt:lpstr>
      <vt:lpstr>Customer Secure Access</vt:lpstr>
      <vt:lpstr>Customer Secure Access</vt:lpstr>
      <vt:lpstr>Customer Secure Access</vt:lpstr>
      <vt:lpstr>Customer Secure Access</vt:lpstr>
      <vt:lpstr>Connection Diagram</vt:lpstr>
      <vt:lpstr>PowerPoint Presentation</vt:lpstr>
      <vt:lpstr>PowerPoint Presentation</vt:lpstr>
      <vt:lpstr>Steps to connect to DDT  1.Close DDT2000 if its opened.  2.Open VCI Manager Bosch (type VCI in search tab in windows)  3.Click on MTS6531 connect(green tick will be displayed) Then disconnect         </vt:lpstr>
      <vt:lpstr>Steps to connect to DDT  Once the Setup is done DDT home page will look like this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Sankar Sahasranaman (MS/ESD-ST1-XC)</dc:creator>
  <cp:lastModifiedBy>Tatavarthi Meher Divya (MS/EVC-AIP5-XC)</cp:lastModifiedBy>
  <cp:revision>6</cp:revision>
  <dcterms:created xsi:type="dcterms:W3CDTF">2023-05-15T04:33:01Z</dcterms:created>
  <dcterms:modified xsi:type="dcterms:W3CDTF">2024-04-03T09:13:26Z</dcterms:modified>
</cp:coreProperties>
</file>