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postgresql.org/download/linux/redhat/" TargetMode="External"/><Relationship Id="rId2" Type="http://schemas.openxmlformats.org/officeDocument/2006/relationships/hyperlink" Target="https://github.com/hackoregon/data-science-pet-containers/blob/master/docs/Mint18-Xenial/README.md" TargetMode="External"/><Relationship Id="rId3" Type="http://schemas.openxmlformats.org/officeDocument/2006/relationships/hyperlink" Target="https://www.postgresql.org/download/linux/debian/" TargetMode="External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hackoregon/data-science-pet-containers/blob/master/docs/Mint18-Xenial/README.md" TargetMode="External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hackoregon/data-science-pet-containers/blob/master/examples/mileposts/Mileposts_2014/Mileposts_2014.csv" TargetMode="External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hackoregon/data-science-pet-containers/blob/master/examples/mileposts/Mileposts_2014/ddl_and_copy.sql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github.com/hackoregon/data-science-pet-containers" TargetMode="External"/><Relationship Id="rId2" Type="http://schemas.openxmlformats.org/officeDocument/2006/relationships/hyperlink" Target="https://github.com/hackoregon/data-science-pet-containers/blob/master/containers/small.yml" TargetMode="External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www.postgresql.org/download/" TargetMode="External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www.postgresql.org/docs/10/static/app-initdb.html" TargetMode="External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www.postgresql.org/docs/10/static/runtime-config.html" TargetMode="External"/><Relationship Id="rId2" Type="http://schemas.openxmlformats.org/officeDocument/2006/relationships/hyperlink" Target="https://www.postgresql.org/docs/10/static/config-setting.html#CONFIG-SETTING-CONFIGURATION-FILE" TargetMode="External"/><Relationship Id="rId3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www.postgresql.org/docs/10/static/auth-pg-hba-conf.html" TargetMode="External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www.postgresql.org/docs/10/static/user-manag.html" TargetMode="External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github.com/hackoregon/data-science-pet-containers/tree/master/examples/geocoding" TargetMode="External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locatepress.com/pgrouting" TargetMode="External"/><Relationship Id="rId2" Type="http://schemas.openxmlformats.org/officeDocument/2006/relationships/hyperlink" Target="http://shop.oreilly.com/product/0636920052715.do" TargetMode="External"/><Relationship Id="rId3" Type="http://schemas.openxmlformats.org/officeDocument/2006/relationships/hyperlink" Target="https://www.manning.com/books/postgis-in-action-second-edition" TargetMode="External"/><Relationship Id="rId4" Type="http://schemas.openxmlformats.org/officeDocument/2006/relationships/hyperlink" Target="https://pragprog.com/book/rwdata/seven-databases-in-seven-weeks" TargetMode="External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hyperlink" Target="https://github.com/hackoregon/data-science-pet-containers/blob/master/docs/windows-install-screenshots.pdf" TargetMode="External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Getting Started with PostgreSQL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br/>
            <a:br/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M. Edward (Ed) Borasky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2019-04-30</a:t>
            </a:r>
            <a:endParaRPr b="0" lang="en-US" sz="1200" spc="-1" strike="noStrike">
              <a:latin typeface="DejaVu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Connecting with pgAdmin - (R. Obe and Hsu 2017b, chap. 4)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Right-click on “Servers”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 it any name you want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Fill in the connection tab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Exploring the tree (pgAdmin live)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a database (pgAdmin live)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tables - Data Definition Language (DDL)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create a table, you need to do two things: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Define the names and data types of every column in the table.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Load the data into the table.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We’ll be working with a sample file of Oregon highway mileposts. You’ll find it in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https://github.com/hackoregon/data-science-pet-containers/blob/master/examples/mileposts/Mileposts_2014/Mileposts_2014.csv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 cheat code if you’re in a hurry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you don’t know the data types, you can always just set them all to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text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re-cast them to the correct type with SQL later! But in this case it’s mostly obvious which columns are numeric or timestamps, and we can use text for the rest.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the mileposts, we’ll use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double precision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for the latitude and longitude and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text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for the others.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DDL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CREATE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TABLE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mileposts_2014 (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hwyname text, hwynumb text, st_hwy_sfx text,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rdwy_id text, mlge_typ text, ovlp_cd text,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mp text, mp_desc text, mp_disp text,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lrs_key text, lrm_key text,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lat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precision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longtd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precision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hrz_col_m text, crd_rf_dtm text, effectv_dt text,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gis_prc_dt text);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Hey, Ed, what’s with all the lower case names?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PostgreSQL requires special care in coding SQL queries when column names have anything besides lower-case letters, numbers or underscores. You have to enclose them in double-quotes. It’s a real hassle, so “snake_case” rules!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Introduction: PostgreSQL in Context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Industry trends: NoSQL databases (Redmond and Wilson 2012)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Graph databases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Key-value stores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JSON document stores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In-memory databases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PostGIS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Tagging points with a geometry column (pgAdmin live)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Industry trends: Backend frameworks (Apache/PHP, Ruby on Rails, Django)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Work with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any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database (MySQL/MariaDB, SQLite, PostgreSQL)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Just use the database for CRUD, application logic is all in PHP / Ruby / Python / JavaScript code!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Wait - CRUD?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 (aka SELECT)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Update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Delete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If all you want 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all you want is an industrial-strength open-source permissive-licensed CRUD engine that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fully ACID compliant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Scales to huge installations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Has replication / failover / high availability as standard equipment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Yeah, PostgreSQL’s got that.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But if you also want 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Full-text search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procedures in Python, Perl, Ruby, R, Tcl and Lua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Foreign data (Text files, GIS data, MySQL/MariaDB, Redis) mapped into your database (foreign data wrappers)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Key-value stores (hstore)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JSON document stores (jsonb)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Yeah, PostgreSQL’s got that too!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Speaking of industrial strength 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Geographic Information Systems (GIS)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PostGIS (Obe and Hsu 2015)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 and write GIS data files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Process geometric, geographic and topology GIS data types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Both vector and raster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Geocoding, reverse geocoding, address standardization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pgRouting (R. Obe and Hsu 2017a)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Shortest / fastest / lowest cost routes from point A to point 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Traveling salesperson problem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Turn-by-turn directions for cars, bikes and pedestrians!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Yeah, I want that CRUD too!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PostgreSQL on the Desktop - single user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Windows or Mac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 to EnterpriseDB download site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https://www.enterprisedb.com/downloads/postgres-postgresql-downloads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the latest version (10.3)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your operating system (Windows or Mac)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Installation: install everything but don’t run StackBuilder yet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Screenshots: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https://github.com/hackoregon/data-science-pet-containers/blob/master/docs/windows-install-screenshots.pdf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