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_rels/slideLayout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默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1E5E2CD-0F70-4991-B2E9-4BB29FAACA8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单击以编辑标题文本格式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D2FFD23-1EC1-4862-80C7-9C5BAB124235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&lt;编号&gt;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点击以编辑提纲文本格式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第二提纲级别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Arial"/>
              </a:rPr>
              <a:t>第三提纲级别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第四提纲级别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第五提纲级别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第六提纲级别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第七提纲级别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/>
          <p:nvPr/>
        </p:nvSpPr>
        <p:spPr>
          <a:xfrm>
            <a:off x="180000" y="5040000"/>
            <a:ext cx="9719640" cy="359640"/>
          </a:xfrm>
          <a:prstGeom prst="rect">
            <a:avLst/>
          </a:prstGeom>
          <a:solidFill>
            <a:srgbClr val="e2e4e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微软雅黑"/>
                <a:ea typeface="微软雅黑"/>
              </a:rPr>
              <a:t>1/5  QM E&amp;B | AFS 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" name=""/>
          <p:cNvGrpSpPr/>
          <p:nvPr/>
        </p:nvGrpSpPr>
        <p:grpSpPr>
          <a:xfrm>
            <a:off x="180000" y="180000"/>
            <a:ext cx="9719640" cy="394200"/>
            <a:chOff x="180000" y="180000"/>
            <a:chExt cx="9719640" cy="394200"/>
          </a:xfrm>
        </p:grpSpPr>
        <p:sp>
          <p:nvSpPr>
            <p:cNvPr id="9" name=""/>
            <p:cNvSpPr/>
            <p:nvPr/>
          </p:nvSpPr>
          <p:spPr>
            <a:xfrm>
              <a:off x="180000" y="180000"/>
              <a:ext cx="9719640" cy="394200"/>
            </a:xfrm>
            <a:prstGeom prst="rect">
              <a:avLst/>
            </a:prstGeom>
            <a:solidFill>
              <a:srgbClr val="27406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pic>
          <p:nvPicPr>
            <p:cNvPr id="10" name="" descr=""/>
            <p:cNvPicPr/>
            <p:nvPr/>
          </p:nvPicPr>
          <p:blipFill>
            <a:blip r:embed="rId1"/>
            <a:stretch/>
          </p:blipFill>
          <p:spPr>
            <a:xfrm>
              <a:off x="6938640" y="180000"/>
              <a:ext cx="2961000" cy="394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" name="" descr=""/>
            <p:cNvPicPr/>
            <p:nvPr/>
          </p:nvPicPr>
          <p:blipFill>
            <a:blip r:embed="rId2"/>
            <a:stretch/>
          </p:blipFill>
          <p:spPr>
            <a:xfrm>
              <a:off x="360000" y="277200"/>
              <a:ext cx="215640" cy="1904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" name=""/>
            <p:cNvSpPr/>
            <p:nvPr/>
          </p:nvSpPr>
          <p:spPr>
            <a:xfrm>
              <a:off x="684000" y="198000"/>
              <a:ext cx="3737520" cy="360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ffffff"/>
                  </a:solidFill>
                  <a:latin typeface="Times New Roman"/>
                  <a:ea typeface="微软雅黑"/>
                </a:rPr>
                <a:t>Engine &amp; Battery Q-Loop4 Issue Report 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aphicFrame>
        <p:nvGraphicFramePr>
          <p:cNvPr id="13" name=""/>
          <p:cNvGraphicFramePr/>
          <p:nvPr/>
        </p:nvGraphicFramePr>
        <p:xfrm>
          <a:off x="168840" y="813960"/>
          <a:ext cx="9695880" cy="570240"/>
        </p:xfrm>
        <a:graphic>
          <a:graphicData uri="http://schemas.openxmlformats.org/drawingml/2006/table">
            <a:tbl>
              <a:tblPr/>
              <a:tblGrid>
                <a:gridCol w="454680"/>
                <a:gridCol w="536760"/>
                <a:gridCol w="415800"/>
                <a:gridCol w="433080"/>
                <a:gridCol w="684000"/>
                <a:gridCol w="675360"/>
                <a:gridCol w="675360"/>
                <a:gridCol w="805320"/>
                <a:gridCol w="1255680"/>
                <a:gridCol w="1168920"/>
                <a:gridCol w="1092240"/>
                <a:gridCol w="1020600"/>
                <a:gridCol w="478440"/>
              </a:tblGrid>
              <a:tr h="241920"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408240"/>
                        </a:tabLst>
                      </a:pPr>
                      <a:r>
                        <a:rPr b="0" lang="en-US" sz="900" spc="-1" strike="noStrike">
                          <a:solidFill>
                            <a:srgbClr val="ffffff"/>
                          </a:solidFill>
                          <a:latin typeface="Times New Roman"/>
                          <a:ea typeface="微软雅黑"/>
                        </a:rPr>
                        <a:t>No.</a:t>
                      </a:r>
                      <a:endParaRPr b="0" lang="en-U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27406a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27406a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335ca1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408240"/>
                        </a:tabLst>
                      </a:pPr>
                      <a:r>
                        <a:rPr b="0" lang="en-US" sz="900" spc="-1" strike="noStrike">
                          <a:solidFill>
                            <a:srgbClr val="ffffff"/>
                          </a:solidFill>
                          <a:latin typeface="Times New Roman"/>
                          <a:ea typeface="微软雅黑"/>
                        </a:rPr>
                        <a:t>Date</a:t>
                      </a:r>
                      <a:endParaRPr b="0" lang="en-U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12240">
                      <a:noFill/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27406a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335ca1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408240"/>
                        </a:tabLst>
                      </a:pPr>
                      <a:r>
                        <a:rPr b="0" lang="en-US" sz="900" spc="-1" strike="noStrike">
                          <a:solidFill>
                            <a:srgbClr val="ffffff"/>
                          </a:solidFill>
                          <a:latin typeface="Times New Roman"/>
                          <a:ea typeface="微软雅黑"/>
                        </a:rPr>
                        <a:t>Shift</a:t>
                      </a:r>
                      <a:endParaRPr b="0" lang="en-U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12240">
                      <a:noFill/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27406a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335ca1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408240"/>
                        </a:tabLst>
                      </a:pPr>
                      <a:r>
                        <a:rPr b="0" lang="en-US" sz="900" spc="-1" strike="noStrike">
                          <a:solidFill>
                            <a:srgbClr val="ffffff"/>
                          </a:solidFill>
                          <a:latin typeface="Times New Roman"/>
                          <a:ea typeface="微软雅黑"/>
                        </a:rPr>
                        <a:t>Plant</a:t>
                      </a:r>
                      <a:endParaRPr b="0" lang="en-U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27406a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335ca1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408240"/>
                        </a:tabLst>
                      </a:pPr>
                      <a:r>
                        <a:rPr b="0" lang="en-US" sz="900" spc="-1" strike="noStrike">
                          <a:solidFill>
                            <a:srgbClr val="ffffff"/>
                          </a:solidFill>
                          <a:latin typeface="Times New Roman"/>
                          <a:ea typeface="微软雅黑"/>
                        </a:rPr>
                        <a:t>Sensor</a:t>
                      </a:r>
                      <a:endParaRPr b="0" lang="en-U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27406a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335ca1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408240"/>
                        </a:tabLst>
                      </a:pPr>
                      <a:r>
                        <a:rPr b="0" lang="en-US" sz="900" spc="-1" strike="noStrike">
                          <a:solidFill>
                            <a:srgbClr val="ffffff"/>
                          </a:solidFill>
                          <a:latin typeface="Times New Roman"/>
                          <a:ea typeface="微软雅黑"/>
                        </a:rPr>
                        <a:t>V-Type</a:t>
                      </a:r>
                      <a:endParaRPr b="0" lang="en-U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27406a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335ca1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408240"/>
                        </a:tabLst>
                      </a:pPr>
                      <a:r>
                        <a:rPr b="0" lang="en-US" sz="900" spc="-1" strike="noStrike">
                          <a:solidFill>
                            <a:srgbClr val="ffffff"/>
                          </a:solidFill>
                          <a:latin typeface="Times New Roman"/>
                          <a:ea typeface="微软雅黑"/>
                        </a:rPr>
                        <a:t>E&amp;B Type</a:t>
                      </a:r>
                      <a:endParaRPr b="0" lang="en-U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27406a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335ca1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408240"/>
                        </a:tabLst>
                      </a:pPr>
                      <a:r>
                        <a:rPr b="0" lang="en-US" sz="900" spc="-1" strike="noStrike">
                          <a:solidFill>
                            <a:srgbClr val="ffffff"/>
                          </a:solidFill>
                          <a:latin typeface="Times New Roman"/>
                          <a:ea typeface="微软雅黑"/>
                        </a:rPr>
                        <a:t>PN</a:t>
                      </a:r>
                      <a:endParaRPr b="0" lang="en-U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27406a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335ca1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408240"/>
                        </a:tabLst>
                      </a:pPr>
                      <a:r>
                        <a:rPr b="0" lang="en-US" sz="900" spc="-1" strike="noStrike">
                          <a:solidFill>
                            <a:srgbClr val="ffffff"/>
                          </a:solidFill>
                          <a:latin typeface="Times New Roman"/>
                          <a:ea typeface="微软雅黑"/>
                        </a:rPr>
                        <a:t>EN/BN</a:t>
                      </a:r>
                      <a:endParaRPr b="0" lang="en-U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27406a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335ca1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408240"/>
                        </a:tabLst>
                      </a:pPr>
                      <a:r>
                        <a:rPr b="0" lang="en-US" sz="900" spc="-1" strike="noStrike">
                          <a:solidFill>
                            <a:srgbClr val="ffffff"/>
                          </a:solidFill>
                          <a:latin typeface="Times New Roman"/>
                          <a:ea typeface="微软雅黑"/>
                        </a:rPr>
                        <a:t>Issue Description</a:t>
                      </a:r>
                      <a:endParaRPr b="0" lang="en-U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27406a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335ca1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408240"/>
                        </a:tabLst>
                      </a:pPr>
                      <a:r>
                        <a:rPr b="0" lang="en-US" sz="900" spc="-1" strike="noStrike">
                          <a:solidFill>
                            <a:srgbClr val="ffffff"/>
                          </a:solidFill>
                          <a:latin typeface="Times New Roman"/>
                          <a:ea typeface="微软雅黑"/>
                        </a:rPr>
                        <a:t>Root Cause</a:t>
                      </a:r>
                      <a:endParaRPr b="0" lang="en-U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27406a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335ca1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408240"/>
                        </a:tabLst>
                      </a:pPr>
                      <a:r>
                        <a:rPr b="0" lang="en-US" sz="900" spc="-1" strike="noStrike">
                          <a:solidFill>
                            <a:srgbClr val="ffffff"/>
                          </a:solidFill>
                          <a:latin typeface="Times New Roman"/>
                          <a:ea typeface="微软雅黑"/>
                        </a:rPr>
                        <a:t>SOMA</a:t>
                      </a:r>
                      <a:endParaRPr b="0" lang="en-U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27406a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335ca1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408240"/>
                        </a:tabLst>
                      </a:pPr>
                      <a:r>
                        <a:rPr b="0" lang="en-US" sz="900" spc="-1" strike="noStrike">
                          <a:solidFill>
                            <a:srgbClr val="ffffff"/>
                          </a:solidFill>
                          <a:latin typeface="Times New Roman"/>
                          <a:ea typeface="微软雅黑"/>
                        </a:rPr>
                        <a:t>Status</a:t>
                      </a:r>
                      <a:endParaRPr b="0" lang="en-U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27406a"/>
                      </a:solidFill>
                      <a:prstDash val="solid"/>
                    </a:lnR>
                    <a:lnT w="7200">
                      <a:solidFill>
                        <a:srgbClr val="27406a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335ca1"/>
                    </a:solidFill>
                  </a:tcPr>
                </a:tc>
              </a:tr>
              <a:tr h="328320"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408240"/>
                        </a:tabLst>
                      </a:pPr>
                      <a:r>
                        <a:rPr b="0" lang="en-US" sz="900" spc="-1" strike="noStrike">
                          <a:solidFill>
                            <a:srgbClr val="1c1c1c"/>
                          </a:solidFill>
                          <a:latin typeface="Arial"/>
                        </a:rPr>
                        <a:t>{index}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408240"/>
                        </a:tabLst>
                      </a:pPr>
                      <a:r>
                        <a:rPr b="0" lang="en-US" sz="900" spc="-1" strike="noStrike">
                          <a:solidFill>
                            <a:srgbClr val="1c1c1c"/>
                          </a:solidFill>
                          <a:latin typeface="微软雅黑"/>
                          <a:ea typeface="微软雅黑"/>
                        </a:rPr>
                        <a:t>{date}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408240"/>
                        </a:tabLst>
                      </a:pPr>
                      <a:r>
                        <a:rPr b="0" lang="en-US" sz="900" spc="-1" strike="noStrike">
                          <a:solidFill>
                            <a:srgbClr val="1c1c1c"/>
                          </a:solidFill>
                          <a:latin typeface="微软雅黑"/>
                          <a:ea typeface="微软雅黑"/>
                        </a:rPr>
                        <a:t>{shift}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408240"/>
                        </a:tabLst>
                      </a:pPr>
                      <a:r>
                        <a:rPr b="0" lang="en-US" sz="900" spc="-1" strike="noStrike">
                          <a:solidFill>
                            <a:srgbClr val="1c1c1c"/>
                          </a:solidFill>
                          <a:latin typeface="微软雅黑"/>
                          <a:ea typeface="微软雅黑"/>
                        </a:rPr>
                        <a:t>{plant}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408240"/>
                        </a:tabLst>
                      </a:pPr>
                      <a:r>
                        <a:rPr b="0" lang="en-US" sz="900" spc="-1" strike="noStrike">
                          <a:solidFill>
                            <a:srgbClr val="1c1c1c"/>
                          </a:solidFill>
                          <a:latin typeface="微软雅黑"/>
                          <a:ea typeface="微软雅黑"/>
                        </a:rPr>
                        <a:t>{sensor}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408240"/>
                        </a:tabLst>
                      </a:pPr>
                      <a:r>
                        <a:rPr b="0" lang="en-US" sz="900" spc="-1" strike="noStrike">
                          <a:solidFill>
                            <a:srgbClr val="1c1c1c"/>
                          </a:solidFill>
                          <a:latin typeface="微软雅黑"/>
                          <a:ea typeface="微软雅黑"/>
                        </a:rPr>
                        <a:t>{v_type}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408240"/>
                        </a:tabLst>
                      </a:pPr>
                      <a:r>
                        <a:rPr b="0" lang="en-US" sz="900" spc="-1" strike="noStrike">
                          <a:solidFill>
                            <a:srgbClr val="1c1c1c"/>
                          </a:solidFill>
                          <a:latin typeface="微软雅黑"/>
                          <a:ea typeface="微软雅黑"/>
                        </a:rPr>
                        <a:t>{eb_type}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408240"/>
                        </a:tabLst>
                      </a:pPr>
                      <a:r>
                        <a:rPr b="0" lang="en-US" sz="900" spc="-1" strike="noStrike">
                          <a:solidFill>
                            <a:srgbClr val="1c1c1c"/>
                          </a:solidFill>
                          <a:latin typeface="微软雅黑"/>
                          <a:ea typeface="微软雅黑"/>
                        </a:rPr>
                        <a:t>{pn}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408240"/>
                        </a:tabLst>
                      </a:pPr>
                      <a:r>
                        <a:rPr b="0" lang="en-US" sz="900" spc="-1" strike="noStrike">
                          <a:solidFill>
                            <a:srgbClr val="1c1c1c"/>
                          </a:solidFill>
                          <a:latin typeface="微软雅黑"/>
                          <a:ea typeface="微软雅黑"/>
                        </a:rPr>
                        <a:t>{en_bn}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408240"/>
                        </a:tabLst>
                      </a:pPr>
                      <a:r>
                        <a:rPr b="0" lang="en-US" sz="900" spc="-1" strike="noStrike">
                          <a:solidFill>
                            <a:srgbClr val="1c1c1c"/>
                          </a:solidFill>
                          <a:latin typeface="微软雅黑"/>
                          <a:ea typeface="微软雅黑"/>
                        </a:rPr>
                        <a:t>{issue_description}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408240"/>
                        </a:tabLst>
                      </a:pPr>
                      <a:r>
                        <a:rPr b="0" lang="en-US" sz="900" spc="-1" strike="noStrike">
                          <a:solidFill>
                            <a:srgbClr val="1c1c1c"/>
                          </a:solidFill>
                          <a:latin typeface="微软雅黑"/>
                          <a:ea typeface="微软雅黑"/>
                        </a:rPr>
                        <a:t>{root_cause}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408240"/>
                        </a:tabLst>
                      </a:pPr>
                      <a:r>
                        <a:rPr b="0" lang="en-US" sz="900" spc="-1" strike="noStrike">
                          <a:solidFill>
                            <a:srgbClr val="1c1c1c"/>
                          </a:solidFill>
                          <a:latin typeface="微软雅黑"/>
                          <a:ea typeface="微软雅黑"/>
                        </a:rPr>
                        <a:t>{soma}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408240"/>
                        </a:tabLst>
                      </a:pPr>
                      <a:r>
                        <a:rPr b="0" lang="en-US" sz="900" spc="-1" strike="noStrike">
                          <a:solidFill>
                            <a:srgbClr val="1c1c1c"/>
                          </a:solidFill>
                          <a:latin typeface="微软雅黑"/>
                          <a:ea typeface="微软雅黑"/>
                        </a:rPr>
                        <a:t>{status}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4" name="picture"/>
          <p:cNvGrpSpPr/>
          <p:nvPr/>
        </p:nvGrpSpPr>
        <p:grpSpPr>
          <a:xfrm>
            <a:off x="180000" y="1800000"/>
            <a:ext cx="1259640" cy="1439640"/>
            <a:chOff x="180000" y="1800000"/>
            <a:chExt cx="1259640" cy="1439640"/>
          </a:xfrm>
        </p:grpSpPr>
        <p:grpSp>
          <p:nvGrpSpPr>
            <p:cNvPr id="15" name=""/>
            <p:cNvGrpSpPr/>
            <p:nvPr/>
          </p:nvGrpSpPr>
          <p:grpSpPr>
            <a:xfrm>
              <a:off x="180000" y="1800000"/>
              <a:ext cx="1259640" cy="1439640"/>
              <a:chOff x="180000" y="1800000"/>
              <a:chExt cx="1259640" cy="1439640"/>
            </a:xfrm>
          </p:grpSpPr>
          <p:sp>
            <p:nvSpPr>
              <p:cNvPr id="16" name=""/>
              <p:cNvSpPr/>
              <p:nvPr/>
            </p:nvSpPr>
            <p:spPr>
              <a:xfrm>
                <a:off x="180000" y="1800000"/>
                <a:ext cx="1259640" cy="269640"/>
              </a:xfrm>
              <a:prstGeom prst="rect">
                <a:avLst/>
              </a:prstGeom>
              <a:solidFill>
                <a:srgbClr val="335ca1"/>
              </a:solidFill>
              <a:ln w="0">
                <a:solidFill>
                  <a:srgbClr val="27406a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000" spc="-1" strike="noStrike">
                    <a:solidFill>
                      <a:srgbClr val="ffffff"/>
                    </a:solidFill>
                    <a:latin typeface="Arial"/>
                    <a:ea typeface="DejaVu Sans"/>
                  </a:rPr>
                  <a:t>{title}</a:t>
                </a:r>
                <a:endParaRPr b="0" lang="en-US" sz="10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pic>
            <p:nvPicPr>
              <p:cNvPr id="17" name="image" descr=""/>
              <p:cNvPicPr/>
              <p:nvPr/>
            </p:nvPicPr>
            <p:blipFill>
              <a:blip r:embed="rId3"/>
              <a:stretch/>
            </p:blipFill>
            <p:spPr>
              <a:xfrm>
                <a:off x="180000" y="2160000"/>
                <a:ext cx="1259640" cy="1079640"/>
              </a:xfrm>
              <a:prstGeom prst="rect">
                <a:avLst/>
              </a:prstGeom>
              <a:ln w="0">
                <a:solidFill>
                  <a:srgbClr val="27406a"/>
                </a:solidFill>
              </a:ln>
            </p:spPr>
          </p:pic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Application>LibreOffice/24.2.2.2$Windows_X86_64 LibreOffice_project/d56cc158d8a96260b836f100ef4b4ef25d6f1a01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2024-05-04T15:33:31Z</dcterms:created>
  <dc:creator/>
  <dc:description/>
  <dc:language>zh-CN</dc:language>
  <cp:lastModifiedBy/>
  <dcterms:modified xsi:type="dcterms:W3CDTF">2024-05-04T20:23:44Z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