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tif" ContentType="image/tiff"/>
  <Override PartName="/ppt/media/image2.tif" ContentType="image/tif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BE13C47-56A1-4D15-A26D-052D298D25F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3/19/19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7841DF0-F691-4810-85CD-355B968979D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03ABE5F-7E89-4C40-A230-7D792DED4B0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3/19/19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E0F9440-43E1-44AB-AC4F-8B558962A34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tif"/><Relationship Id="rId2" Type="http://schemas.openxmlformats.org/officeDocument/2006/relationships/image" Target="../media/image2.tif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45332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Pandas and Jupyter Notebooks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737360" y="383112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Data Science in Python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84" name="Picture 6" descr=""/>
          <p:cNvPicPr/>
          <p:nvPr/>
        </p:nvPicPr>
        <p:blipFill>
          <a:blip r:embed="rId1"/>
          <a:stretch/>
        </p:blipFill>
        <p:spPr>
          <a:xfrm>
            <a:off x="274320" y="191880"/>
            <a:ext cx="3101040" cy="1935360"/>
          </a:xfrm>
          <a:prstGeom prst="rect">
            <a:avLst/>
          </a:prstGeom>
          <a:ln>
            <a:noFill/>
          </a:ln>
        </p:spPr>
      </p:pic>
      <p:pic>
        <p:nvPicPr>
          <p:cNvPr id="85" name="Picture 7" descr=""/>
          <p:cNvPicPr/>
          <p:nvPr/>
        </p:nvPicPr>
        <p:blipFill>
          <a:blip r:embed="rId2"/>
          <a:stretch/>
        </p:blipFill>
        <p:spPr>
          <a:xfrm>
            <a:off x="9784080" y="4023360"/>
            <a:ext cx="2093760" cy="242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3" descr=""/>
          <p:cNvPicPr/>
          <p:nvPr/>
        </p:nvPicPr>
        <p:blipFill>
          <a:blip r:embed="rId1"/>
          <a:stretch/>
        </p:blipFill>
        <p:spPr>
          <a:xfrm>
            <a:off x="5029560" y="731520"/>
            <a:ext cx="6857640" cy="581616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97920" y="1338840"/>
            <a:ext cx="506160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KDnuggets is a leading site on AI, Analytics, Big Data, Data Mining, Data Science, and Machine Learning (according to KDnuggets)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Participants on average chose ~7 tools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Python has grown over the last few years, while R seemed to decline from 2017 to 2018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2156760" y="185400"/>
            <a:ext cx="73850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111111"/>
                </a:solidFill>
                <a:latin typeface="Open Sans"/>
              </a:rPr>
              <a:t>The 19th annual KDnuggets Software Poll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034280" y="4027680"/>
            <a:ext cx="296064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What makes Python such a great tool for data science?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862520" y="16200"/>
            <a:ext cx="246708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111111"/>
                </a:solidFill>
                <a:latin typeface="Open Sans"/>
              </a:rPr>
              <a:t>pandas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6309360" y="2287800"/>
            <a:ext cx="5577840" cy="42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Read and write data sets of common types: CSV, text files, Microsoft Excel, and SQL databases.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Merging and joining of datasets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Slicing, indexing and subsetting large sets of data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Groupby engine for aggregating and transforming data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Optimized for performance, critical code paths written in Cython or 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2" name="Picture 4" descr=""/>
          <p:cNvPicPr/>
          <p:nvPr/>
        </p:nvPicPr>
        <p:blipFill>
          <a:blip r:embed="rId1"/>
          <a:stretch/>
        </p:blipFill>
        <p:spPr>
          <a:xfrm>
            <a:off x="182880" y="2743200"/>
            <a:ext cx="6023880" cy="1920240"/>
          </a:xfrm>
          <a:prstGeom prst="rect">
            <a:avLst/>
          </a:prstGeom>
          <a:ln>
            <a:noFill/>
          </a:ln>
        </p:spPr>
      </p:pic>
      <p:sp>
        <p:nvSpPr>
          <p:cNvPr id="93" name="CustomShape 3"/>
          <p:cNvSpPr/>
          <p:nvPr/>
        </p:nvSpPr>
        <p:spPr>
          <a:xfrm>
            <a:off x="1655280" y="2286000"/>
            <a:ext cx="373968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44546a"/>
                </a:solidFill>
                <a:latin typeface="Calibri Light"/>
              </a:rPr>
              <a:t>Pandas DataFrame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8138160" y="1825560"/>
            <a:ext cx="240768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44546a"/>
                </a:solidFill>
                <a:latin typeface="Calibri Light"/>
              </a:rPr>
              <a:t>Functionality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1728000" y="824760"/>
            <a:ext cx="87876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pandas is an open source, BSD-licensed library providing high-performance, easy-to-use data structures and data analysis tools for the Python programming language.”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98440" y="285840"/>
            <a:ext cx="10515240" cy="98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Jupyter Notebooks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20240" y="1582200"/>
            <a:ext cx="4867560" cy="50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Open source web application that allows you to create and share documents that contain code, equations, visualizations, and explainatory text.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REPL (A Read–Eval–Print Loop) is an interactive and efficient way to find errors in your code and get descriptive feedback fast in Python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Instantaneous feedback allows for high-speed development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Robust data visualization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8" name="Picture 4" descr=""/>
          <p:cNvPicPr/>
          <p:nvPr/>
        </p:nvPicPr>
        <p:blipFill>
          <a:blip r:embed="rId1"/>
          <a:stretch/>
        </p:blipFill>
        <p:spPr>
          <a:xfrm>
            <a:off x="5225400" y="1253880"/>
            <a:ext cx="6843240" cy="4799160"/>
          </a:xfrm>
          <a:prstGeom prst="rect">
            <a:avLst/>
          </a:prstGeom>
          <a:ln>
            <a:noFill/>
          </a:ln>
        </p:spPr>
      </p:pic>
      <p:sp>
        <p:nvSpPr>
          <p:cNvPr id="99" name="CustomShape 3"/>
          <p:cNvSpPr/>
          <p:nvPr/>
        </p:nvSpPr>
        <p:spPr>
          <a:xfrm>
            <a:off x="5394960" y="2412720"/>
            <a:ext cx="5220720" cy="730080"/>
          </a:xfrm>
          <a:prstGeom prst="rect">
            <a:avLst/>
          </a:prstGeom>
          <a:noFill/>
          <a:ln w="3492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4"/>
          <p:cNvSpPr/>
          <p:nvPr/>
        </p:nvSpPr>
        <p:spPr>
          <a:xfrm>
            <a:off x="7661880" y="2593440"/>
            <a:ext cx="1360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latin typeface="Calibri"/>
              </a:rPr>
              <a:t>Markdown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5394960" y="3801600"/>
            <a:ext cx="5226480" cy="481680"/>
          </a:xfrm>
          <a:prstGeom prst="rect">
            <a:avLst/>
          </a:prstGeom>
          <a:noFill/>
          <a:ln w="34920">
            <a:solidFill>
              <a:srgbClr val="00b05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6"/>
          <p:cNvSpPr/>
          <p:nvPr/>
        </p:nvSpPr>
        <p:spPr>
          <a:xfrm>
            <a:off x="8327880" y="3843720"/>
            <a:ext cx="765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Calibri"/>
              </a:rPr>
              <a:t>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7"/>
          <p:cNvSpPr/>
          <p:nvPr/>
        </p:nvSpPr>
        <p:spPr>
          <a:xfrm>
            <a:off x="5389560" y="4325400"/>
            <a:ext cx="6057360" cy="1727640"/>
          </a:xfrm>
          <a:prstGeom prst="rect">
            <a:avLst/>
          </a:prstGeom>
          <a:noFill/>
          <a:ln w="34920">
            <a:solidFill>
              <a:srgbClr val="ffc00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8"/>
          <p:cNvSpPr/>
          <p:nvPr/>
        </p:nvSpPr>
        <p:spPr>
          <a:xfrm>
            <a:off x="7518960" y="4378320"/>
            <a:ext cx="973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c000"/>
                </a:solidFill>
                <a:latin typeface="Calibri"/>
              </a:rPr>
              <a:t>Output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099960" y="2503800"/>
            <a:ext cx="559908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</a:rPr>
              <a:t>Live Demo</a:t>
            </a:r>
            <a:endParaRPr b="0" lang="en-US" sz="8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1406</TotalTime>
  <Application>LibreOffice/6.0.7.3$Linux_X86_64 LibreOffice_project/00m0$Build-3</Application>
  <Words>160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2019-02-19T02:51:25Z</dcterms:created>
  <dc:creator>Microsoft Office User</dc:creator>
  <dc:description/>
  <dc:language>en-US</dc:language>
  <cp:lastModifiedBy/>
  <dcterms:modified xsi:type="dcterms:W3CDTF">2019-03-19T23:58:10Z</dcterms:modified>
  <cp:revision>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