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Lato" panose="020B0600000101010101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73" autoAdjust="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가중치를 갖는 층이 2개 뿐이라서 2층 신경망이라고도 하고, 모든 층수를 기준으로 해서 3층 신경망이라고 하는 곳도 있음.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잠깐 돌아가서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아까의 식을 더 간결한 형태로 표현했습니다.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여기서 함수 h는 조건을 넘으면 1을 출력하고, 아니면 0을 출력하는 기능입니다.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이 식을 2개로 나누고, 그림으로 그리면 오른쪽 그림처럼 됩니다.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여기서 h를 활성화 함수 라고 부릅니다.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위에처럼 단순하게 구현하면 인수 x는 실수만 입력 가능 , 배열을 넣을 수 없음.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여기서 활성화 함수를 계단함수에서 다른 함수로 변경하는 것이 신경망 월드로 나가는 열쇠입니다.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책에 있는 내용 베껴서 미안. 책 참 좋음 “밑바닥부터 시작하는 딥러닝" 물고기 그림 표지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Sigmoid란 건 ‘S자 모양' 이라는 뜻. 계단 </a:t>
            </a:r>
            <a:r>
              <a:rPr lang="ko" dirty="0" smtClean="0"/>
              <a:t>함수처럼</a:t>
            </a:r>
            <a:r>
              <a:rPr lang="en-US" altLang="ko" dirty="0" smtClean="0"/>
              <a:t>,</a:t>
            </a:r>
            <a:r>
              <a:rPr lang="ko" dirty="0" smtClean="0"/>
              <a:t> </a:t>
            </a:r>
            <a:r>
              <a:rPr lang="ko" dirty="0"/>
              <a:t>그 </a:t>
            </a:r>
            <a:r>
              <a:rPr lang="ko" dirty="0" smtClean="0"/>
              <a:t>모양에서 </a:t>
            </a:r>
            <a:r>
              <a:rPr lang="ko" dirty="0"/>
              <a:t>이름을 땀</a:t>
            </a:r>
            <a:r>
              <a:rPr lang="ko" dirty="0" smtClean="0"/>
              <a:t>.</a:t>
            </a:r>
            <a:endParaRPr lang="en-US" altLang="ko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시그모이드는 곡선, 출력이 연속적인 값(실수), 계단 함수는 출력이 0을 기준으로 갑자기 바뀜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퍼셉트론에서는 0 또는 1이 흘렀다.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신경망에서는 뉴런 사이에 연속적인 실수가 흐른다.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altLang="ko-KR" dirty="0" smtClean="0"/>
              <a:t>앞에서 살펴본 개념들 몇개가 보인다.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altLang="ko-KR" dirty="0" smtClean="0"/>
              <a:t>개념을 더 익히다 보면, 그림을 완전히 이해할 수 있을 것!</a:t>
            </a:r>
            <a:endParaRPr lang="ko" altLang="ko-K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그림의 원은 뉴런 또는 노드라고 부릅니다. (뉴런, 전기 신호)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입력 신호가 뉴런으로 보내질때는 고유한 가중치가 곱해지고, 뉴런에서 보내온 신호의 총 합이 정해진 한계를 넘어설때 1을 출력합니다.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(“이것을 활성화한다"라고 표현하기도 함) 여기서 한계값을 임계값이라고 하고, theta로 표현하고 있음.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가중치는 전류에서 말하는 저항에 해당하는데, 저항은 높을 수록 전류가 흐르기 힘들어지는 반면, 퍼셉트론의 가중치는 그 값이 클수록 강한 신호를 흘려보냅니다.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의미는 반대지만, 신호가 얼마나 잘 흐르게 하느냐를 통제한다는 점에 공통점이 있습니다. weight의 앞 글자를 따서 w로 씁니다.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theta는 임계값을 표현하고 있는데, 수학이나 물리학에서 미지의 각도를 나타낼때 사용합니다.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theta로 표현하는게 직관적이지만, 앞으로를 위해서 -b로 대체. </a:t>
            </a:r>
            <a:r>
              <a:rPr lang="ko" b="1"/>
              <a:t>b는 편향을 뜻하는 bias를 뜻해요.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퍼셉트론은 입력 신호에 가중치를 곱한 값과 편향을 합하여, 그 값이 0을 넘으면 1을 출력하고, 그렇지 않으면 0을 출력합니다.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and, nand, or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가중치와 편향이 매개변수라고 하는데, 여기서 매개변수 값을 정하는 것은 컴퓨터가 아니라 인간입니다. 기계학습 문제는 이 매개변수의 값을 정하는 작업을 컴퓨터가 자동으로 정하도록 합니다.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사람은 퍼셉트론의 구조를 고민하고 컴퓨터에 학습할 데이터를 주는 일을 합니다.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AND 퍼셉트론을 파이썬 코드로 표현한 겁니다.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numpy는 파이썬으로 수학을 다룰때 많이 사용되는데, 여기선 행렬끼리의 곱을 위해서 사용하고 있다.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뒤에서 다른 기능도 언급한다.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웨이트와 바이어스를 적절하게 설정해서 AND 퍼셉트론 코드가 됐습니다.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직선 하나로는 XOR를 구분할 수 없는 문제점.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퍼셉트론은 직선 하나로 나눈 영역만 표현할 수 있다는 한계가 있어요.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직선으로는 안되요. 곡선으로 하면 가능하죠 . 이렇게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덧붙여서 방금 표현한 곡선의 영역을 비선형영역이라고 하고, 직선의 영역을 비선형 영역이라고 해요. 선형, 비선형은 기계학습 분야에서 자주 쓰이는 말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입력층과 출력층 사이에 하나 이상의 중간층이 존재하는 구조고, 이때 중간층을 은닉층(hidden layer)라고 부릅니다.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앞에서 말한 퍼셉트론은 “단층 퍼셉트론"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47675" y="239425"/>
            <a:ext cx="381000" cy="3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96025" y="1752600"/>
            <a:ext cx="8282100" cy="291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5812" y="319750"/>
            <a:ext cx="3124200" cy="11757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617887" y="319750"/>
            <a:ext cx="5160300" cy="11757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 1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 4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 3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lt1"/>
                </a:solidFill>
              </a:rPr>
              <a:t>‹#›</a:t>
            </a:fld>
            <a:endParaRPr lang="ko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 5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21825" y="2506878"/>
            <a:ext cx="2651400" cy="1937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200"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200"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200"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200"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200"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200"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200"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 6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 8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844699" y="1040700"/>
            <a:ext cx="4031700" cy="3062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 10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lt1"/>
                </a:solidFill>
              </a:rPr>
              <a:t>‹#›</a:t>
            </a:fld>
            <a:endParaRPr lang="ko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 7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425f15499be99145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ko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tudy.com/pioneer/Rosenblatt.F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aistudy.com/physiology/brain/neuron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800">
                <a:latin typeface="Playfair Display"/>
                <a:ea typeface="Playfair Display"/>
                <a:cs typeface="Playfair Display"/>
                <a:sym typeface="Playfair Display"/>
              </a:rPr>
              <a:t>머신러닝 시작하기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기초 다지기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신경망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인공신경망은 시냅스의 결합으로 </a:t>
            </a:r>
            <a:r>
              <a:rPr lang="ko" b="1"/>
              <a:t>네트워크</a:t>
            </a:r>
            <a:r>
              <a:rPr lang="ko"/>
              <a:t>를 형성한 </a:t>
            </a:r>
            <a:r>
              <a:rPr lang="ko" b="1"/>
              <a:t>인공 뉴런</a:t>
            </a:r>
            <a:r>
              <a:rPr lang="ko"/>
              <a:t>(노드)이 학습을 통해 시냅스의 결합 세기를 변화시켜, 문제 해결 능력을 가지는 모델 전반을 가리킨다.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l="4808" r="4808"/>
          <a:stretch/>
        </p:blipFill>
        <p:spPr>
          <a:xfrm>
            <a:off x="4579775" y="1044925"/>
            <a:ext cx="3416624" cy="305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신경망의 예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21825" y="2506878"/>
            <a:ext cx="2651400" cy="193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입력층, </a:t>
            </a:r>
            <a:r>
              <a:rPr lang="ko" b="1"/>
              <a:t>은닉층</a:t>
            </a:r>
            <a:r>
              <a:rPr lang="ko"/>
              <a:t>, 출력층</a:t>
            </a:r>
          </a:p>
          <a:p>
            <a:pPr lvl="0">
              <a:spcBef>
                <a:spcPts val="0"/>
              </a:spcBef>
              <a:buNone/>
            </a:pPr>
            <a:r>
              <a:rPr lang="ko" b="1"/>
              <a:t>2층 신경망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3389100" y="-1"/>
            <a:ext cx="300" cy="5143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편향을 명시한 퍼셉트론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21825" y="2506878"/>
            <a:ext cx="2651400" cy="193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/>
              <a:t>처음에 나왔던</a:t>
            </a:r>
            <a:r>
              <a:rPr lang="ko"/>
              <a:t> 퍼셉트론에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편향 표현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2973205" y="1579500"/>
            <a:ext cx="2153683" cy="1984500"/>
            <a:chOff x="1071000" y="1601825"/>
            <a:chExt cx="2222125" cy="1984500"/>
          </a:xfrm>
        </p:grpSpPr>
        <p:sp>
          <p:nvSpPr>
            <p:cNvPr id="246" name="Shape 246"/>
            <p:cNvSpPr/>
            <p:nvPr/>
          </p:nvSpPr>
          <p:spPr>
            <a:xfrm>
              <a:off x="1071000" y="2924825"/>
              <a:ext cx="661500" cy="661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x2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1071000" y="1601825"/>
              <a:ext cx="661500" cy="661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x1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2631625" y="2263325"/>
              <a:ext cx="661500" cy="661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y</a:t>
              </a:r>
            </a:p>
          </p:txBody>
        </p:sp>
        <p:cxnSp>
          <p:nvCxnSpPr>
            <p:cNvPr id="249" name="Shape 249"/>
            <p:cNvCxnSpPr>
              <a:stCxn id="247" idx="6"/>
              <a:endCxn id="248" idx="2"/>
            </p:cNvCxnSpPr>
            <p:nvPr/>
          </p:nvCxnSpPr>
          <p:spPr>
            <a:xfrm>
              <a:off x="1732500" y="1932575"/>
              <a:ext cx="899100" cy="6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0" name="Shape 250"/>
            <p:cNvCxnSpPr>
              <a:stCxn id="246" idx="6"/>
              <a:endCxn id="248" idx="2"/>
            </p:cNvCxnSpPr>
            <p:nvPr/>
          </p:nvCxnSpPr>
          <p:spPr>
            <a:xfrm rot="10800000" flipH="1">
              <a:off x="1732500" y="2594075"/>
              <a:ext cx="899100" cy="6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51" name="Shape 251"/>
            <p:cNvSpPr txBox="1"/>
            <p:nvPr/>
          </p:nvSpPr>
          <p:spPr>
            <a:xfrm>
              <a:off x="2090475" y="1889750"/>
              <a:ext cx="490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w1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1861875" y="2620025"/>
              <a:ext cx="490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w2</a:t>
              </a:r>
            </a:p>
          </p:txBody>
        </p:sp>
      </p:grp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024" y="1260125"/>
            <a:ext cx="1896150" cy="262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5489025" y="2199625"/>
            <a:ext cx="297600" cy="6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활성화 함수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Activation Function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811650" y="2432050"/>
            <a:ext cx="2297700" cy="203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i="1"/>
              <a:t>y = </a:t>
            </a:r>
            <a:r>
              <a:rPr lang="ko" b="1" i="1"/>
              <a:t>h</a:t>
            </a:r>
            <a:r>
              <a:rPr lang="ko" i="1"/>
              <a:t>(b + w1x1 + w2x2)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식을 간단히 표현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2" name="Shape 262"/>
          <p:cNvGrpSpPr/>
          <p:nvPr/>
        </p:nvGrpSpPr>
        <p:grpSpPr>
          <a:xfrm>
            <a:off x="912444" y="3238457"/>
            <a:ext cx="1807636" cy="621550"/>
            <a:chOff x="590444" y="3263257"/>
            <a:chExt cx="1807636" cy="621550"/>
          </a:xfrm>
        </p:grpSpPr>
        <p:pic>
          <p:nvPicPr>
            <p:cNvPr id="263" name="Shape 2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8555" y="3263257"/>
              <a:ext cx="1139524" cy="62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Shape 264"/>
            <p:cNvSpPr/>
            <p:nvPr/>
          </p:nvSpPr>
          <p:spPr>
            <a:xfrm>
              <a:off x="1192555" y="3286453"/>
              <a:ext cx="115800" cy="510900"/>
            </a:xfrm>
            <a:prstGeom prst="leftBrace">
              <a:avLst>
                <a:gd name="adj1" fmla="val 8415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590444" y="3325092"/>
              <a:ext cx="668099" cy="36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/>
                <a:t>h(x) =</a:t>
              </a:r>
            </a:p>
          </p:txBody>
        </p:sp>
      </p:grpSp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900" y="2440350"/>
            <a:ext cx="1807624" cy="202100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477637" y="2432050"/>
            <a:ext cx="2297700" cy="203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i="1"/>
              <a:t>a = b + w1x1 + w2x2</a:t>
            </a:r>
          </a:p>
          <a:p>
            <a:pPr lvl="0">
              <a:spcBef>
                <a:spcPts val="0"/>
              </a:spcBef>
              <a:buNone/>
            </a:pPr>
            <a:r>
              <a:rPr lang="ko" i="1"/>
              <a:t>y = </a:t>
            </a:r>
            <a:r>
              <a:rPr lang="ko" b="1" i="1"/>
              <a:t>h</a:t>
            </a:r>
            <a:r>
              <a:rPr lang="ko" i="1"/>
              <a:t>(a)</a:t>
            </a:r>
          </a:p>
          <a:p>
            <a:pPr lvl="0">
              <a:spcBef>
                <a:spcPts val="0"/>
              </a:spcBef>
              <a:buNone/>
            </a:pPr>
            <a:endParaRPr i="1"/>
          </a:p>
          <a:p>
            <a:pPr lvl="0" rtl="0">
              <a:spcBef>
                <a:spcPts val="0"/>
              </a:spcBef>
              <a:buNone/>
            </a:pPr>
            <a:r>
              <a:rPr lang="ko"/>
              <a:t>2개의 식으로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AND 파이썬 코드</a:t>
            </a:r>
          </a:p>
          <a:p>
            <a:pPr lvl="0">
              <a:spcBef>
                <a:spcPts val="0"/>
              </a:spcBef>
              <a:buNone/>
            </a:pPr>
            <a:r>
              <a:rPr lang="ko" sz="3000"/>
              <a:t>-다시 보기-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활성화 함수는 어디?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0" y="450124"/>
            <a:ext cx="4100700" cy="423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AND(x1, x2):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x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np.array([x1, x2])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w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np.array([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tmp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np.sum(w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x)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tmp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99C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1010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step_function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Why numpy?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04" y="1042825"/>
            <a:ext cx="3334999" cy="30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계단 함수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(Step function)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임계값을 경계로 출력이 바뀌는 함수</a:t>
            </a:r>
          </a:p>
          <a:p>
            <a:pPr lvl="0">
              <a:spcBef>
                <a:spcPts val="0"/>
              </a:spcBef>
              <a:buNone/>
            </a:pPr>
            <a:r>
              <a:rPr lang="ko" i="1"/>
              <a:t>“퍼셉트론에서는 활성화 함수로 계단 함수를 이용한다"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549" y="1163612"/>
            <a:ext cx="3785250" cy="28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시그모이드 함수</a:t>
            </a:r>
            <a:br>
              <a:rPr lang="ko"/>
            </a:br>
            <a:r>
              <a:rPr lang="ko"/>
              <a:t>(Sigmoid function)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신경망에서 자주 사용하는 활성화 함수 </a:t>
            </a:r>
            <a:r>
              <a:rPr lang="en-US" altLang="ko" dirty="0" smtClean="0"/>
              <a:t>    </a:t>
            </a:r>
            <a:r>
              <a:rPr lang="en-US" altLang="ko" dirty="0" smtClean="0">
                <a:sym typeface="Wingdings" panose="05000000000000000000" pitchFamily="2" charset="2"/>
              </a:rPr>
              <a:t> </a:t>
            </a:r>
            <a:r>
              <a:rPr lang="ko" dirty="0" smtClean="0"/>
              <a:t>Re</a:t>
            </a:r>
            <a:r>
              <a:rPr lang="en-US" altLang="ko" dirty="0" smtClean="0"/>
              <a:t>L</a:t>
            </a:r>
            <a:r>
              <a:rPr lang="ko" dirty="0" smtClean="0"/>
              <a:t>u</a:t>
            </a:r>
            <a:r>
              <a:rPr lang="ko" dirty="0"/>
              <a:t/>
            </a:r>
            <a:br>
              <a:rPr lang="ko" dirty="0"/>
            </a:br>
            <a:endParaRPr lang="ko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ko" dirty="0"/>
              <a:t>e는 자연상수로 2.7182 ...의 값을 갖는 실수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2" y="2455800"/>
            <a:ext cx="3843574" cy="91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75" y="3374925"/>
            <a:ext cx="3081800" cy="4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417" y="1194334"/>
            <a:ext cx="3705801" cy="27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다른점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모양이 다름 ㅋㅋ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800" y="1180150"/>
            <a:ext cx="3710925" cy="27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시그모이드 함수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0" y="450124"/>
            <a:ext cx="4100700" cy="423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sigmoid(x):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 b="1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np.exp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99C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1010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Perceptron(퍼셉트론)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1957 년 </a:t>
            </a:r>
            <a:r>
              <a:rPr lang="ko" u="sng">
                <a:solidFill>
                  <a:schemeClr val="hlink"/>
                </a:solidFill>
                <a:hlinkClick r:id="rId3"/>
              </a:rPr>
              <a:t>Frank Rosenblatt</a:t>
            </a:r>
            <a:r>
              <a:rPr lang="ko"/>
              <a:t> 이 Cornell Aeronautical Lab에서 개발했다. 그것은 한개 이상의 층 (layer) 을 가진 인공 </a:t>
            </a:r>
            <a:r>
              <a:rPr lang="ko" u="sng">
                <a:solidFill>
                  <a:schemeClr val="hlink"/>
                </a:solidFill>
                <a:hlinkClick r:id="rId4"/>
              </a:rPr>
              <a:t>신경세포 (Neuron)</a:t>
            </a:r>
            <a:r>
              <a:rPr lang="ko"/>
              <a:t> 으로 구성된다. 입력은 일련의 가중치를 통해 출력으로 직접 전달된다.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 idx="4294967295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Tensorflow 잠깐 보기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4294967295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텐서플로우 흐름 </a:t>
            </a:r>
            <a:r>
              <a:rPr lang="ko" dirty="0" smtClean="0"/>
              <a:t>그래프</a:t>
            </a:r>
            <a:endParaRPr lang="en-US" altLang="ko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Input, W</a:t>
            </a:r>
            <a:r>
              <a:rPr lang="en-US" altLang="ko" dirty="0" smtClean="0"/>
              <a:t>, </a:t>
            </a:r>
            <a:r>
              <a:rPr lang="en-US" altLang="ko" dirty="0" smtClean="0"/>
              <a:t>b</a:t>
            </a:r>
            <a:r>
              <a:rPr lang="en-US" altLang="ko" dirty="0" smtClean="0"/>
              <a:t>, </a:t>
            </a:r>
            <a:r>
              <a:rPr lang="en-US" altLang="ko" dirty="0" err="1" smtClean="0"/>
              <a:t>ReLu</a:t>
            </a:r>
            <a:endParaRPr lang="ko" dirty="0"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575" y="595275"/>
            <a:ext cx="2191475" cy="38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끝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/>
              <a:t>다음에 계속..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입력이 2개인 퍼셉트론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420850" y="1381075"/>
            <a:ext cx="4411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x1과 x2 는 입력 신호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w1과 w2는 </a:t>
            </a:r>
            <a:r>
              <a:rPr lang="ko" b="1"/>
              <a:t>가중치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y는 출력.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*</a:t>
            </a:r>
            <a:r>
              <a:rPr lang="ko" b="1"/>
              <a:t>theta는</a:t>
            </a:r>
            <a:r>
              <a:rPr lang="ko"/>
              <a:t> 임계값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1071000" y="1601825"/>
            <a:ext cx="2222125" cy="1984500"/>
            <a:chOff x="1071000" y="1601825"/>
            <a:chExt cx="2222125" cy="1984500"/>
          </a:xfrm>
        </p:grpSpPr>
        <p:sp>
          <p:nvSpPr>
            <p:cNvPr id="132" name="Shape 132"/>
            <p:cNvSpPr/>
            <p:nvPr/>
          </p:nvSpPr>
          <p:spPr>
            <a:xfrm>
              <a:off x="1071000" y="2924825"/>
              <a:ext cx="661500" cy="661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ko"/>
                <a:t>x2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71000" y="1601825"/>
              <a:ext cx="661500" cy="661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ko"/>
                <a:t>x1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2631625" y="2263325"/>
              <a:ext cx="661500" cy="661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ko"/>
                <a:t>y</a:t>
              </a:r>
            </a:p>
          </p:txBody>
        </p:sp>
        <p:cxnSp>
          <p:nvCxnSpPr>
            <p:cNvPr id="135" name="Shape 135"/>
            <p:cNvCxnSpPr>
              <a:stCxn id="133" idx="6"/>
              <a:endCxn id="134" idx="2"/>
            </p:cNvCxnSpPr>
            <p:nvPr/>
          </p:nvCxnSpPr>
          <p:spPr>
            <a:xfrm>
              <a:off x="1732500" y="1932575"/>
              <a:ext cx="899100" cy="6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6" name="Shape 136"/>
            <p:cNvCxnSpPr>
              <a:stCxn id="132" idx="6"/>
              <a:endCxn id="134" idx="2"/>
            </p:cNvCxnSpPr>
            <p:nvPr/>
          </p:nvCxnSpPr>
          <p:spPr>
            <a:xfrm rot="10800000" flipH="1">
              <a:off x="1732500" y="2594075"/>
              <a:ext cx="899100" cy="6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7" name="Shape 137"/>
            <p:cNvSpPr txBox="1"/>
            <p:nvPr/>
          </p:nvSpPr>
          <p:spPr>
            <a:xfrm>
              <a:off x="2090475" y="1889750"/>
              <a:ext cx="490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/>
                <a:t>w1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1861875" y="2620025"/>
              <a:ext cx="490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w2</a:t>
              </a: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4485905" y="3225706"/>
            <a:ext cx="3122045" cy="717150"/>
            <a:chOff x="4403205" y="3530006"/>
            <a:chExt cx="3122045" cy="717150"/>
          </a:xfrm>
        </p:grpSpPr>
        <p:sp>
          <p:nvSpPr>
            <p:cNvPr id="140" name="Shape 140"/>
            <p:cNvSpPr txBox="1"/>
            <p:nvPr/>
          </p:nvSpPr>
          <p:spPr>
            <a:xfrm>
              <a:off x="4403205" y="3720027"/>
              <a:ext cx="5388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/>
                <a:t>y =</a:t>
              </a:r>
            </a:p>
          </p:txBody>
        </p:sp>
        <p:pic>
          <p:nvPicPr>
            <p:cNvPr id="141" name="Shape 1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71775" y="3530006"/>
              <a:ext cx="2653475" cy="71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Shape 142"/>
            <p:cNvSpPr/>
            <p:nvPr/>
          </p:nvSpPr>
          <p:spPr>
            <a:xfrm>
              <a:off x="4803275" y="3580325"/>
              <a:ext cx="138600" cy="626100"/>
            </a:xfrm>
            <a:prstGeom prst="leftBrace">
              <a:avLst>
                <a:gd name="adj1" fmla="val 41973"/>
                <a:gd name="adj2" fmla="val 5004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 txBox="1"/>
          <p:nvPr/>
        </p:nvSpPr>
        <p:spPr>
          <a:xfrm>
            <a:off x="1505550" y="3760925"/>
            <a:ext cx="1202400" cy="36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단층 퍼셉트론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가중치와 임계값, 편향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/>
              <a:t>theta -&gt; bias</a:t>
            </a:r>
            <a:r>
              <a:rPr lang="ko"/>
              <a:t>(기울기, 편향)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5174355" y="2423131"/>
            <a:ext cx="3198576" cy="661500"/>
            <a:chOff x="5174355" y="2423131"/>
            <a:chExt cx="3198576" cy="661500"/>
          </a:xfrm>
        </p:grpSpPr>
        <p:pic>
          <p:nvPicPr>
            <p:cNvPr id="151" name="Shape 1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3150" y="2423131"/>
              <a:ext cx="2659781" cy="66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Shape 152"/>
            <p:cNvSpPr txBox="1"/>
            <p:nvPr/>
          </p:nvSpPr>
          <p:spPr>
            <a:xfrm>
              <a:off x="5174355" y="2524277"/>
              <a:ext cx="5388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y =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5599232" y="2470820"/>
              <a:ext cx="108000" cy="570000"/>
            </a:xfrm>
            <a:prstGeom prst="leftBrace">
              <a:avLst>
                <a:gd name="adj1" fmla="val 104398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07105" y="2376031"/>
            <a:ext cx="3122045" cy="717150"/>
            <a:chOff x="407105" y="2376031"/>
            <a:chExt cx="3122045" cy="717150"/>
          </a:xfrm>
        </p:grpSpPr>
        <p:sp>
          <p:nvSpPr>
            <p:cNvPr id="155" name="Shape 155"/>
            <p:cNvSpPr txBox="1"/>
            <p:nvPr/>
          </p:nvSpPr>
          <p:spPr>
            <a:xfrm>
              <a:off x="407105" y="2566052"/>
              <a:ext cx="5388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y =</a:t>
              </a:r>
            </a:p>
          </p:txBody>
        </p:sp>
        <p:pic>
          <p:nvPicPr>
            <p:cNvPr id="156" name="Shape 1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5675" y="2376031"/>
              <a:ext cx="2653475" cy="71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Shape 157"/>
            <p:cNvSpPr/>
            <p:nvPr/>
          </p:nvSpPr>
          <p:spPr>
            <a:xfrm>
              <a:off x="837900" y="2429450"/>
              <a:ext cx="108000" cy="570000"/>
            </a:xfrm>
            <a:prstGeom prst="leftBrace">
              <a:avLst>
                <a:gd name="adj1" fmla="val 111667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/>
          <p:nvPr/>
        </p:nvSpPr>
        <p:spPr>
          <a:xfrm>
            <a:off x="3938700" y="2552459"/>
            <a:ext cx="7017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9" name="Shape 159"/>
          <p:cNvGrpSpPr/>
          <p:nvPr/>
        </p:nvGrpSpPr>
        <p:grpSpPr>
          <a:xfrm>
            <a:off x="5457725" y="3497900"/>
            <a:ext cx="2828250" cy="835200"/>
            <a:chOff x="5457725" y="3497900"/>
            <a:chExt cx="2828250" cy="835200"/>
          </a:xfrm>
        </p:grpSpPr>
        <p:sp>
          <p:nvSpPr>
            <p:cNvPr id="160" name="Shape 160"/>
            <p:cNvSpPr txBox="1"/>
            <p:nvPr/>
          </p:nvSpPr>
          <p:spPr>
            <a:xfrm>
              <a:off x="5581775" y="3506175"/>
              <a:ext cx="2704200" cy="826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/>
                <a:t>case1  w1, w2, b : 0.5, 0.5, -0.7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ko"/>
                <a:t>case2                  : -0.5, -0.5, 0.7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ko"/>
                <a:t>case3                  : 0.5, 0.5, -0.2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5457725" y="3497900"/>
              <a:ext cx="2828100" cy="835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2" name="Shape 162"/>
            <p:cNvCxnSpPr/>
            <p:nvPr/>
          </p:nvCxnSpPr>
          <p:spPr>
            <a:xfrm>
              <a:off x="6210225" y="3576488"/>
              <a:ext cx="0" cy="67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163" name="Shape 163"/>
          <p:cNvCxnSpPr>
            <a:endCxn id="161" idx="1"/>
          </p:cNvCxnSpPr>
          <p:nvPr/>
        </p:nvCxnSpPr>
        <p:spPr>
          <a:xfrm rot="10800000" flipH="1">
            <a:off x="4630625" y="3915500"/>
            <a:ext cx="8271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164"/>
          <p:cNvSpPr txBox="1"/>
          <p:nvPr/>
        </p:nvSpPr>
        <p:spPr>
          <a:xfrm>
            <a:off x="4215625" y="4242175"/>
            <a:ext cx="827100" cy="2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/>
              <a:t>Case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AND 파이썬 코드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0" y="450127"/>
            <a:ext cx="4100700" cy="355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AND(x1, x2):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x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 b="1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.array(</a:t>
            </a:r>
            <a:r>
              <a:rPr lang="ko" sz="1400" b="1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[x1, x2]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w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np.array([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tmp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np.sum(w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x)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tmp 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ko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400">
                <a:solidFill>
                  <a:srgbClr val="01010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400">
                <a:solidFill>
                  <a:srgbClr val="0099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grpSp>
        <p:nvGrpSpPr>
          <p:cNvPr id="171" name="Shape 171"/>
          <p:cNvGrpSpPr/>
          <p:nvPr/>
        </p:nvGrpSpPr>
        <p:grpSpPr>
          <a:xfrm>
            <a:off x="5023067" y="3534756"/>
            <a:ext cx="3198576" cy="661500"/>
            <a:chOff x="5174355" y="2423131"/>
            <a:chExt cx="3198576" cy="661500"/>
          </a:xfrm>
        </p:grpSpPr>
        <p:pic>
          <p:nvPicPr>
            <p:cNvPr id="172" name="Shape 1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3150" y="2423131"/>
              <a:ext cx="2659781" cy="66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Shape 173"/>
            <p:cNvSpPr txBox="1"/>
            <p:nvPr/>
          </p:nvSpPr>
          <p:spPr>
            <a:xfrm>
              <a:off x="5174355" y="2524277"/>
              <a:ext cx="5388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y =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5607514" y="2450729"/>
              <a:ext cx="108000" cy="570000"/>
            </a:xfrm>
            <a:prstGeom prst="leftBrace">
              <a:avLst>
                <a:gd name="adj1" fmla="val 70486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65812" y="319750"/>
            <a:ext cx="3124200" cy="117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퍼셉트론의 시각화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617887" y="319750"/>
            <a:ext cx="5160300" cy="117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XOR 문제, 직선(선형), 곡선(비선형)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7850"/>
            <a:ext cx="8839200" cy="2903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6282613" y="1786175"/>
            <a:ext cx="2441475" cy="2417150"/>
          </a:xfrm>
          <a:custGeom>
            <a:avLst/>
            <a:gdLst/>
            <a:ahLst/>
            <a:cxnLst/>
            <a:rect l="0" t="0" r="0" b="0"/>
            <a:pathLst>
              <a:path w="97659" h="96686" extrusionOk="0">
                <a:moveTo>
                  <a:pt x="10005" y="0"/>
                </a:moveTo>
                <a:cubicBezTo>
                  <a:pt x="21160" y="0"/>
                  <a:pt x="36578" y="13970"/>
                  <a:pt x="32828" y="24477"/>
                </a:cubicBezTo>
                <a:cubicBezTo>
                  <a:pt x="31522" y="28135"/>
                  <a:pt x="28270" y="30775"/>
                  <a:pt x="26212" y="34069"/>
                </a:cubicBezTo>
                <a:cubicBezTo>
                  <a:pt x="23490" y="38423"/>
                  <a:pt x="24885" y="44550"/>
                  <a:pt x="22243" y="48954"/>
                </a:cubicBezTo>
                <a:cubicBezTo>
                  <a:pt x="18991" y="54371"/>
                  <a:pt x="16196" y="60052"/>
                  <a:pt x="12982" y="65492"/>
                </a:cubicBezTo>
                <a:cubicBezTo>
                  <a:pt x="7782" y="74291"/>
                  <a:pt x="-5200" y="87432"/>
                  <a:pt x="2397" y="94270"/>
                </a:cubicBezTo>
                <a:cubicBezTo>
                  <a:pt x="8086" y="99390"/>
                  <a:pt x="19989" y="95520"/>
                  <a:pt x="24889" y="89639"/>
                </a:cubicBezTo>
                <a:cubicBezTo>
                  <a:pt x="32525" y="80472"/>
                  <a:pt x="38731" y="68538"/>
                  <a:pt x="49697" y="63839"/>
                </a:cubicBezTo>
                <a:cubicBezTo>
                  <a:pt x="58320" y="60142"/>
                  <a:pt x="68761" y="62693"/>
                  <a:pt x="77813" y="65162"/>
                </a:cubicBezTo>
                <a:cubicBezTo>
                  <a:pt x="85096" y="67148"/>
                  <a:pt x="95269" y="68915"/>
                  <a:pt x="97659" y="7607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다층 퍼셉트론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(Multi-layer perceptron)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층을 쌓는 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65812" y="319750"/>
            <a:ext cx="3124200" cy="117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다층 퍼셉트론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617887" y="319750"/>
            <a:ext cx="5160300" cy="117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단층 퍼셉트론과 다층 퍼셉트론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700" y="2094400"/>
            <a:ext cx="3630199" cy="2248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Shape 196"/>
          <p:cNvGrpSpPr/>
          <p:nvPr/>
        </p:nvGrpSpPr>
        <p:grpSpPr>
          <a:xfrm>
            <a:off x="864250" y="2226175"/>
            <a:ext cx="2222125" cy="1984500"/>
            <a:chOff x="1071000" y="1601825"/>
            <a:chExt cx="2222125" cy="1984500"/>
          </a:xfrm>
        </p:grpSpPr>
        <p:sp>
          <p:nvSpPr>
            <p:cNvPr id="197" name="Shape 197"/>
            <p:cNvSpPr/>
            <p:nvPr/>
          </p:nvSpPr>
          <p:spPr>
            <a:xfrm>
              <a:off x="1071000" y="2924825"/>
              <a:ext cx="661500" cy="661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x2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71000" y="1601825"/>
              <a:ext cx="661500" cy="661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x1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2631625" y="2263325"/>
              <a:ext cx="661500" cy="661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y</a:t>
              </a:r>
            </a:p>
          </p:txBody>
        </p:sp>
        <p:cxnSp>
          <p:nvCxnSpPr>
            <p:cNvPr id="200" name="Shape 200"/>
            <p:cNvCxnSpPr>
              <a:stCxn id="198" idx="6"/>
              <a:endCxn id="199" idx="2"/>
            </p:cNvCxnSpPr>
            <p:nvPr/>
          </p:nvCxnSpPr>
          <p:spPr>
            <a:xfrm>
              <a:off x="1732500" y="1932575"/>
              <a:ext cx="899100" cy="6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01" name="Shape 201"/>
            <p:cNvCxnSpPr>
              <a:stCxn id="197" idx="6"/>
              <a:endCxn id="199" idx="2"/>
            </p:cNvCxnSpPr>
            <p:nvPr/>
          </p:nvCxnSpPr>
          <p:spPr>
            <a:xfrm rot="10800000" flipH="1">
              <a:off x="1732500" y="2594075"/>
              <a:ext cx="899100" cy="6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2090475" y="1889750"/>
              <a:ext cx="490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w1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1861875" y="2620025"/>
              <a:ext cx="490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w2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65812" y="319750"/>
            <a:ext cx="3124200" cy="117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다층 퍼셉트론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617887" y="319750"/>
            <a:ext cx="5160300" cy="117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다층 퍼셉트론으로 XOR 만들기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744083" y="2345075"/>
            <a:ext cx="3792666" cy="1463400"/>
            <a:chOff x="744083" y="2345075"/>
            <a:chExt cx="3792666" cy="1463400"/>
          </a:xfrm>
        </p:grpSpPr>
        <p:sp>
          <p:nvSpPr>
            <p:cNvPr id="211" name="Shape 211"/>
            <p:cNvSpPr/>
            <p:nvPr/>
          </p:nvSpPr>
          <p:spPr>
            <a:xfrm>
              <a:off x="2102450" y="3320675"/>
              <a:ext cx="901200" cy="48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ko"/>
                <a:t>?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2102450" y="2345075"/>
              <a:ext cx="901200" cy="48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?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3635550" y="2832875"/>
              <a:ext cx="901200" cy="48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?</a:t>
              </a:r>
            </a:p>
          </p:txBody>
        </p:sp>
        <p:cxnSp>
          <p:nvCxnSpPr>
            <p:cNvPr id="214" name="Shape 214"/>
            <p:cNvCxnSpPr>
              <a:stCxn id="212" idx="3"/>
              <a:endCxn id="213" idx="1"/>
            </p:cNvCxnSpPr>
            <p:nvPr/>
          </p:nvCxnSpPr>
          <p:spPr>
            <a:xfrm>
              <a:off x="3003650" y="2588975"/>
              <a:ext cx="631800" cy="4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5" name="Shape 215"/>
            <p:cNvCxnSpPr>
              <a:stCxn id="211" idx="3"/>
              <a:endCxn id="213" idx="1"/>
            </p:cNvCxnSpPr>
            <p:nvPr/>
          </p:nvCxnSpPr>
          <p:spPr>
            <a:xfrm rot="10800000" flipH="1">
              <a:off x="3003650" y="3076775"/>
              <a:ext cx="631800" cy="4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6" name="Shape 216"/>
            <p:cNvCxnSpPr>
              <a:stCxn id="212" idx="1"/>
            </p:cNvCxnSpPr>
            <p:nvPr/>
          </p:nvCxnSpPr>
          <p:spPr>
            <a:xfrm rot="10800000">
              <a:off x="1140950" y="2588975"/>
              <a:ext cx="961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>
              <a:stCxn id="211" idx="1"/>
            </p:cNvCxnSpPr>
            <p:nvPr/>
          </p:nvCxnSpPr>
          <p:spPr>
            <a:xfrm flipH="1">
              <a:off x="1124450" y="3564575"/>
              <a:ext cx="9780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1446825" y="2596025"/>
              <a:ext cx="0" cy="8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455100" y="3439100"/>
              <a:ext cx="647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1322825" y="2711775"/>
              <a:ext cx="7755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1334650" y="2711775"/>
              <a:ext cx="0" cy="8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2" name="Shape 222"/>
            <p:cNvSpPr txBox="1"/>
            <p:nvPr/>
          </p:nvSpPr>
          <p:spPr>
            <a:xfrm>
              <a:off x="760618" y="2389338"/>
              <a:ext cx="388500" cy="2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/>
                <a:t>x1</a:t>
              </a: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744083" y="3362083"/>
              <a:ext cx="388500" cy="2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x2</a:t>
              </a:r>
            </a:p>
          </p:txBody>
        </p:sp>
      </p:grpSp>
      <p:sp>
        <p:nvSpPr>
          <p:cNvPr id="224" name="Shape 224"/>
          <p:cNvSpPr txBox="1"/>
          <p:nvPr/>
        </p:nvSpPr>
        <p:spPr>
          <a:xfrm>
            <a:off x="868100" y="1901550"/>
            <a:ext cx="3786600" cy="2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AND, </a:t>
            </a:r>
            <a:r>
              <a:rPr lang="ko" b="1"/>
              <a:t>NAND</a:t>
            </a:r>
            <a:r>
              <a:rPr lang="ko"/>
              <a:t>, OR 게이트로 XOR 게이트 만들기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845</Words>
  <Application>Microsoft Office PowerPoint</Application>
  <PresentationFormat>화면 슬라이드 쇼(16:9)</PresentationFormat>
  <Paragraphs>159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Playfair Display</vt:lpstr>
      <vt:lpstr>Consolas</vt:lpstr>
      <vt:lpstr>Arial</vt:lpstr>
      <vt:lpstr>Wingdings</vt:lpstr>
      <vt:lpstr>Lato</vt:lpstr>
      <vt:lpstr>coral</vt:lpstr>
      <vt:lpstr>머신러닝 시작하기</vt:lpstr>
      <vt:lpstr>Perceptron(퍼셉트론)</vt:lpstr>
      <vt:lpstr>입력이 2개인 퍼셉트론</vt:lpstr>
      <vt:lpstr>가중치와 임계값, 편향</vt:lpstr>
      <vt:lpstr>AND 파이썬 코드</vt:lpstr>
      <vt:lpstr>퍼셉트론의 시각화</vt:lpstr>
      <vt:lpstr>다층 퍼셉트론  (Multi-layer perceptron)</vt:lpstr>
      <vt:lpstr>다층 퍼셉트론</vt:lpstr>
      <vt:lpstr>다층 퍼셉트론</vt:lpstr>
      <vt:lpstr>신경망</vt:lpstr>
      <vt:lpstr>신경망의 예</vt:lpstr>
      <vt:lpstr>편향을 명시한 퍼셉트론</vt:lpstr>
      <vt:lpstr>활성화 함수 Activation Function</vt:lpstr>
      <vt:lpstr>AND 파이썬 코드 -다시 보기-  활성화 함수는 어디?</vt:lpstr>
      <vt:lpstr>step_function  Why numpy?</vt:lpstr>
      <vt:lpstr>계단 함수 (Step function)</vt:lpstr>
      <vt:lpstr>시그모이드 함수 (Sigmoid function)</vt:lpstr>
      <vt:lpstr>다른점</vt:lpstr>
      <vt:lpstr>시그모이드 함수</vt:lpstr>
      <vt:lpstr>Tensorflow 잠깐 보기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시작하기</dc:title>
  <cp:lastModifiedBy>young</cp:lastModifiedBy>
  <cp:revision>2</cp:revision>
  <dcterms:modified xsi:type="dcterms:W3CDTF">2017-01-26T05:12:20Z</dcterms:modified>
</cp:coreProperties>
</file>