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8" r:id="rId9"/>
    <p:sldId id="269" r:id="rId10"/>
    <p:sldId id="265" r:id="rId11"/>
    <p:sldId id="273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pPr/>
              <a:t>31-03-2019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31-03-2019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31-03-2019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31-03-2019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31-03-2019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31-03-2019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31-03-2019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31-03-2019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31-03-2019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31-03-2019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31-03-2019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pPr/>
              <a:t>31-03-2019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BEBA8EAE-BF5A-486C-A8C5-ECC9F3942E4B}">
                <a14:imgProps xmlns=""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1658983"/>
            <a:ext cx="9144000" cy="187934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dirty="0" err="1" smtClean="0"/>
              <a:t>Gramener</a:t>
            </a:r>
            <a:r>
              <a:rPr lang="en-US" sz="2800" dirty="0" smtClean="0"/>
              <a:t> Case Study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sz="1200" dirty="0"/>
              <a:t> </a:t>
            </a:r>
            <a:r>
              <a:rPr lang="en-IN" sz="1800" dirty="0"/>
              <a:t>Group Name: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 err="1" smtClean="0"/>
              <a:t>Anusha</a:t>
            </a:r>
            <a:r>
              <a:rPr lang="en-IN" sz="1800" dirty="0" smtClean="0"/>
              <a:t> </a:t>
            </a:r>
            <a:r>
              <a:rPr lang="en-IN" sz="1800" dirty="0" err="1" smtClean="0"/>
              <a:t>Kulkarni</a:t>
            </a:r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 err="1" smtClean="0"/>
              <a:t>Ramya</a:t>
            </a:r>
            <a:r>
              <a:rPr lang="en-IN" sz="1800" dirty="0" smtClean="0"/>
              <a:t> </a:t>
            </a:r>
            <a:r>
              <a:rPr lang="en-IN" sz="1800" dirty="0" err="1" smtClean="0"/>
              <a:t>sri</a:t>
            </a:r>
            <a:r>
              <a:rPr lang="en-IN" sz="1800" dirty="0" smtClean="0"/>
              <a:t> </a:t>
            </a:r>
            <a:r>
              <a:rPr lang="en-IN" sz="1800" dirty="0" err="1" smtClean="0"/>
              <a:t>sai</a:t>
            </a:r>
            <a:r>
              <a:rPr lang="en-IN" sz="1800" dirty="0" smtClean="0"/>
              <a:t> Ch</a:t>
            </a:r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</a:t>
            </a:r>
            <a:r>
              <a:rPr lang="en-IN" sz="1800" dirty="0" err="1" smtClean="0"/>
              <a:t>Rudra</a:t>
            </a:r>
            <a:r>
              <a:rPr lang="en-IN" sz="1800" dirty="0" smtClean="0"/>
              <a:t> </a:t>
            </a:r>
            <a:r>
              <a:rPr lang="en-IN" sz="1800" dirty="0" err="1" smtClean="0"/>
              <a:t>sen</a:t>
            </a:r>
            <a:endParaRPr lang="en-IN" sz="1800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 err="1" smtClean="0"/>
              <a:t>Husn</a:t>
            </a:r>
            <a:r>
              <a:rPr lang="en-IN" sz="1800" dirty="0" smtClean="0"/>
              <a:t> </a:t>
            </a:r>
            <a:r>
              <a:rPr lang="en-IN" sz="1800" dirty="0" err="1" smtClean="0"/>
              <a:t>Ara</a:t>
            </a:r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endParaRPr lang="en-IN" sz="1800" dirty="0"/>
          </a:p>
        </p:txBody>
      </p:sp>
    </p:spTree>
    <p:extLst>
      <p:ext uri="{BB962C8B-B14F-4D97-AF65-F5344CB8AC3E}">
        <p14:creationId xmlns=""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4349931" cy="85613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dirty="0"/>
              <a:t> </a:t>
            </a:r>
            <a:r>
              <a:rPr lang="en-IN" sz="2800" dirty="0" smtClean="0"/>
              <a:t>Purpose Analysis</a:t>
            </a:r>
            <a:endParaRPr lang="en-IN" sz="2800" dirty="0"/>
          </a:p>
        </p:txBody>
      </p:sp>
      <p:sp>
        <p:nvSpPr>
          <p:cNvPr id="6" name="Rectangle 5"/>
          <p:cNvSpPr/>
          <p:nvPr/>
        </p:nvSpPr>
        <p:spPr>
          <a:xfrm>
            <a:off x="1206629" y="1566390"/>
            <a:ext cx="41981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Observed that the more defaulters are falling under customers having purpose with small business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88950" y="1470433"/>
            <a:ext cx="51758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Conclusion:</a:t>
            </a:r>
          </a:p>
          <a:p>
            <a:r>
              <a:rPr lang="en-US" dirty="0" smtClean="0"/>
              <a:t>Company can avoid loans to small business, purpose to reduce </a:t>
            </a:r>
            <a:r>
              <a:rPr lang="en-IN" dirty="0" smtClean="0"/>
              <a:t>the amount of credit loss.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703" y="2704012"/>
            <a:ext cx="10750731" cy="4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399706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dirty="0" smtClean="0"/>
              <a:t>Binning loan amount into categories </a:t>
            </a:r>
            <a:endParaRPr lang="en-US" sz="2800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666082" y="3409407"/>
            <a:ext cx="7647735" cy="2821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49530" y="1652306"/>
          <a:ext cx="9300756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650378"/>
                <a:gridCol w="465037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LOAN 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0-5000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5000-15000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MEDIUM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15000-25000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HIGH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25000-40000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VERY HIGH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65457" y="6269676"/>
            <a:ext cx="7798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company should be careful while giving high loans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dirty="0"/>
              <a:t> </a:t>
            </a:r>
            <a:r>
              <a:rPr lang="en-IN" sz="2800" dirty="0" smtClean="0"/>
              <a:t>Conclusion:</a:t>
            </a:r>
            <a:endParaRPr lang="en-IN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733246" y="2344659"/>
            <a:ext cx="102740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Here are the suggestions company can utilise this knowledge for its portfolio and risk assessment.</a:t>
            </a:r>
          </a:p>
          <a:p>
            <a:endParaRPr lang="en-IN" sz="2400" dirty="0" smtClean="0"/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 Company should take care in providing loans to customers with following behaviours 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 smtClean="0"/>
              <a:t>who are going for </a:t>
            </a:r>
            <a:r>
              <a:rPr lang="en-IN" sz="2400" dirty="0" smtClean="0"/>
              <a:t>60 month term.</a:t>
            </a:r>
            <a:endParaRPr lang="en-IN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IN" sz="2400" dirty="0" smtClean="0"/>
              <a:t>Falling under Grade G and </a:t>
            </a:r>
            <a:r>
              <a:rPr lang="en-IN" sz="2400" dirty="0" smtClean="0"/>
              <a:t>A </a:t>
            </a:r>
            <a:r>
              <a:rPr lang="en-IN" sz="2400" dirty="0" smtClean="0"/>
              <a:t>as sample ratio is varying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 smtClean="0"/>
              <a:t>Having Others house ownership.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 smtClean="0"/>
              <a:t>With </a:t>
            </a:r>
            <a:r>
              <a:rPr lang="en-IN" sz="2400" dirty="0" smtClean="0"/>
              <a:t>more than 9 </a:t>
            </a:r>
            <a:r>
              <a:rPr lang="en-IN" sz="2400" dirty="0" smtClean="0"/>
              <a:t>years experience.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 smtClean="0"/>
              <a:t>Having purpose of small business and debt consolidation.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39970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 smtClean="0"/>
              <a:t>D</a:t>
            </a:r>
            <a:r>
              <a:rPr lang="en-IN" sz="2000" dirty="0" smtClean="0"/>
              <a:t>ata set contains total 111 columns  but all these columns are not </a:t>
            </a:r>
            <a:r>
              <a:rPr lang="en-IN" sz="2000" dirty="0" smtClean="0"/>
              <a:t>useful </a:t>
            </a:r>
            <a:r>
              <a:rPr lang="en-IN" sz="2000" dirty="0" smtClean="0"/>
              <a:t>for analysis, so we need to do date refinement .</a:t>
            </a:r>
          </a:p>
          <a:p>
            <a:pPr marL="0" indent="0"/>
            <a:r>
              <a:rPr lang="en-IN" sz="2000" dirty="0" smtClean="0"/>
              <a:t>After checking the null values we have removed the columns which are have &gt;70% of null .</a:t>
            </a:r>
          </a:p>
          <a:p>
            <a:pPr marL="0" indent="0"/>
            <a:r>
              <a:rPr lang="en-IN" sz="2000" dirty="0" smtClean="0"/>
              <a:t>We found what are the variable used for analysis </a:t>
            </a:r>
          </a:p>
          <a:p>
            <a:pPr lvl="1">
              <a:buAutoNum type="arabicPeriod"/>
            </a:pPr>
            <a:r>
              <a:rPr lang="en-IN" sz="1600" dirty="0" smtClean="0"/>
              <a:t>Categorical variables</a:t>
            </a:r>
          </a:p>
          <a:p>
            <a:pPr lvl="1">
              <a:buAutoNum type="arabicPeriod"/>
            </a:pPr>
            <a:r>
              <a:rPr lang="en-IN" sz="1600" dirty="0" smtClean="0"/>
              <a:t>Quantitative variables</a:t>
            </a:r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r>
              <a:rPr lang="en-IN" sz="2000" b="1" dirty="0" smtClean="0"/>
              <a:t>Business Objective:</a:t>
            </a:r>
          </a:p>
          <a:p>
            <a:pPr marL="0" indent="0">
              <a:buNone/>
            </a:pPr>
            <a:r>
              <a:rPr lang="en-IN" sz="2000" dirty="0" smtClean="0"/>
              <a:t>Is to identify the risky applicants, to reduce  largest source of financial loss(called credit loss) to company.</a:t>
            </a:r>
          </a:p>
          <a:p>
            <a:pPr marL="0" indent="0">
              <a:buNone/>
            </a:pPr>
            <a:r>
              <a:rPr lang="en-IN" sz="2000" dirty="0" smtClean="0"/>
              <a:t>Based  on the business objective we should focus on Categorical variables and Quantitative variables</a:t>
            </a:r>
            <a:endParaRPr lang="en-IN" sz="20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dirty="0"/>
              <a:t> </a:t>
            </a:r>
            <a:r>
              <a:rPr lang="en-IN" sz="2800" b="1" dirty="0" smtClean="0"/>
              <a:t>Data Exploration</a:t>
            </a:r>
            <a:endParaRPr lang="en-IN" sz="2800" b="1" dirty="0"/>
          </a:p>
        </p:txBody>
      </p:sp>
    </p:spTree>
    <p:extLst>
      <p:ext uri="{BB962C8B-B14F-4D97-AF65-F5344CB8AC3E}">
        <p14:creationId xmlns=""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/>
            <a:r>
              <a:rPr lang="en-IN" sz="1800" dirty="0" smtClean="0"/>
              <a:t> Loan Status </a:t>
            </a:r>
          </a:p>
          <a:p>
            <a:pPr marL="0" indent="0"/>
            <a:r>
              <a:rPr lang="en-IN" sz="1800" dirty="0" smtClean="0"/>
              <a:t> Term </a:t>
            </a:r>
          </a:p>
          <a:p>
            <a:pPr marL="0" indent="0"/>
            <a:r>
              <a:rPr lang="en-IN" sz="1800" dirty="0" smtClean="0"/>
              <a:t> Interest rate</a:t>
            </a:r>
          </a:p>
          <a:p>
            <a:pPr marL="0" indent="0"/>
            <a:r>
              <a:rPr lang="en-IN" sz="1800" dirty="0" smtClean="0"/>
              <a:t> Grade</a:t>
            </a:r>
          </a:p>
          <a:p>
            <a:pPr marL="0" indent="0"/>
            <a:r>
              <a:rPr lang="en-IN" sz="1800" dirty="0" smtClean="0"/>
              <a:t> Sub Grade</a:t>
            </a:r>
          </a:p>
          <a:p>
            <a:pPr marL="0" indent="0"/>
            <a:r>
              <a:rPr lang="en-IN" sz="1800" dirty="0" smtClean="0"/>
              <a:t> Employee Length </a:t>
            </a:r>
          </a:p>
          <a:p>
            <a:pPr marL="0" indent="0"/>
            <a:r>
              <a:rPr lang="en-IN" sz="1800" dirty="0" smtClean="0"/>
              <a:t> Home Ownership</a:t>
            </a:r>
          </a:p>
          <a:p>
            <a:pPr marL="0" indent="0"/>
            <a:r>
              <a:rPr lang="en-IN" sz="1800" dirty="0" smtClean="0"/>
              <a:t> Verification</a:t>
            </a:r>
          </a:p>
          <a:p>
            <a:pPr marL="0" indent="0"/>
            <a:r>
              <a:rPr lang="en-IN" sz="1800" dirty="0" smtClean="0"/>
              <a:t> Annual Income </a:t>
            </a:r>
          </a:p>
          <a:p>
            <a:pPr marL="0" indent="0"/>
            <a:r>
              <a:rPr lang="en-IN" sz="1800" dirty="0" smtClean="0"/>
              <a:t> Issue Date(only </a:t>
            </a:r>
            <a:r>
              <a:rPr lang="en-IN" sz="1800" dirty="0" smtClean="0"/>
              <a:t>year </a:t>
            </a:r>
            <a:r>
              <a:rPr lang="en-IN" sz="1800" dirty="0" smtClean="0"/>
              <a:t>we used)</a:t>
            </a:r>
          </a:p>
          <a:p>
            <a:pPr marL="0" indent="0"/>
            <a:r>
              <a:rPr lang="en-IN" sz="1800" dirty="0" smtClean="0"/>
              <a:t> Purpose </a:t>
            </a:r>
          </a:p>
          <a:p>
            <a:pPr marL="0" indent="0"/>
            <a:r>
              <a:rPr lang="en-IN" sz="1800" dirty="0" smtClean="0"/>
              <a:t> </a:t>
            </a:r>
            <a:r>
              <a:rPr lang="en-IN" sz="1800" dirty="0" err="1" smtClean="0"/>
              <a:t>dti</a:t>
            </a:r>
            <a:endParaRPr lang="en-IN" sz="1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dirty="0"/>
              <a:t> </a:t>
            </a:r>
            <a:r>
              <a:rPr lang="en-IN" sz="2800" b="1" dirty="0" smtClean="0"/>
              <a:t>Variables Identified For Analysis </a:t>
            </a:r>
            <a:endParaRPr lang="en-IN" sz="2800" b="1" dirty="0"/>
          </a:p>
        </p:txBody>
      </p:sp>
    </p:spTree>
    <p:extLst>
      <p:ext uri="{BB962C8B-B14F-4D97-AF65-F5344CB8AC3E}">
        <p14:creationId xmlns=""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dirty="0"/>
              <a:t> </a:t>
            </a:r>
            <a:r>
              <a:rPr lang="en-IN" sz="2800" b="1" dirty="0" smtClean="0"/>
              <a:t>Data Cleaning and Manipulation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Possible Data Inconsistencies 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/>
              <a:t>Checking for duplicates on member id.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/>
              <a:t>Cleaning the n/a values in the columns we identified that null values &gt;70%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/>
              <a:t>Dropping unnecessary columns which are not used for analysis.</a:t>
            </a:r>
          </a:p>
          <a:p>
            <a:pPr marL="457200" indent="-457200">
              <a:buNone/>
            </a:pPr>
            <a:endParaRPr lang="en-IN" sz="2000" dirty="0" smtClean="0"/>
          </a:p>
          <a:p>
            <a:pPr marL="457200" indent="-457200">
              <a:buNone/>
            </a:pPr>
            <a:r>
              <a:rPr lang="en-IN" sz="2000" dirty="0" smtClean="0"/>
              <a:t>Other Issues 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/>
              <a:t>Converting the data type of </a:t>
            </a:r>
            <a:r>
              <a:rPr lang="en-IN" sz="2000" dirty="0" err="1" smtClean="0"/>
              <a:t>int_rate</a:t>
            </a:r>
            <a:r>
              <a:rPr lang="en-IN" sz="2000" dirty="0" smtClean="0"/>
              <a:t> column to float as it contains % in the cells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/>
              <a:t>In employee length we should extract only the integers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/>
              <a:t>Converting the data type of issue date to date time and extract only year</a:t>
            </a:r>
          </a:p>
          <a:p>
            <a:pPr marL="457200" indent="-457200">
              <a:buFont typeface="+mj-lt"/>
              <a:buAutoNum type="arabicPeriod"/>
            </a:pPr>
            <a:endParaRPr lang="en-IN" sz="2000" dirty="0"/>
          </a:p>
        </p:txBody>
      </p:sp>
    </p:spTree>
    <p:extLst>
      <p:ext uri="{BB962C8B-B14F-4D97-AF65-F5344CB8AC3E}">
        <p14:creationId xmlns=""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dirty="0"/>
              <a:t> </a:t>
            </a:r>
            <a:r>
              <a:rPr lang="en-IN" sz="2800" b="1" dirty="0" smtClean="0"/>
              <a:t>Analysis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From the data, observed that</a:t>
            </a:r>
          </a:p>
          <a:p>
            <a:pPr marL="0" indent="0"/>
            <a:r>
              <a:rPr lang="en-IN" sz="1800" dirty="0" smtClean="0"/>
              <a:t> The defaulters are of </a:t>
            </a:r>
            <a:r>
              <a:rPr lang="en-IN" sz="1800" dirty="0" smtClean="0"/>
              <a:t> 14.17%  for  </a:t>
            </a:r>
            <a:r>
              <a:rPr lang="en-IN" sz="1800" dirty="0" smtClean="0"/>
              <a:t>F</a:t>
            </a:r>
            <a:r>
              <a:rPr lang="en-IN" sz="1800" dirty="0" smtClean="0"/>
              <a:t>ully Paid , Current and Charged Off  values. </a:t>
            </a:r>
          </a:p>
          <a:p>
            <a:pPr marL="0" indent="0"/>
            <a:r>
              <a:rPr lang="en-IN" sz="1800" dirty="0" smtClean="0"/>
              <a:t>Whereas 15% for Fully Paid and Charged Off.</a:t>
            </a:r>
            <a:endParaRPr lang="en-IN" sz="1800" dirty="0" smtClean="0"/>
          </a:p>
          <a:p>
            <a:pPr marL="0" indent="0">
              <a:buNone/>
            </a:pPr>
            <a:r>
              <a:rPr lang="en-IN" sz="1800" dirty="0" smtClean="0"/>
              <a:t>Using  EDA  have  to identify ,the  </a:t>
            </a:r>
            <a:r>
              <a:rPr lang="en-IN" sz="1800" b="1" dirty="0" smtClean="0"/>
              <a:t>driving factors (or driver variables) </a:t>
            </a:r>
            <a:r>
              <a:rPr lang="en-IN" sz="1800" dirty="0" smtClean="0"/>
              <a:t>behind loan default, i.e. the variables which</a:t>
            </a:r>
          </a:p>
          <a:p>
            <a:pPr marL="0" indent="0">
              <a:buNone/>
            </a:pPr>
            <a:r>
              <a:rPr lang="en-IN" sz="1800" dirty="0" smtClean="0"/>
              <a:t> are strong indicators of default. </a:t>
            </a:r>
          </a:p>
          <a:p>
            <a:pPr marL="0" indent="0">
              <a:buNone/>
            </a:pPr>
            <a:endParaRPr lang="en-IN" sz="1400" dirty="0" smtClean="0"/>
          </a:p>
          <a:p>
            <a:pPr marL="0" indent="0">
              <a:buNone/>
            </a:pPr>
            <a:endParaRPr lang="en-IN" sz="1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63705" y="3396343"/>
            <a:ext cx="3079181" cy="3032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2437" y="3422618"/>
            <a:ext cx="12668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30298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dirty="0"/>
              <a:t> </a:t>
            </a:r>
            <a:r>
              <a:rPr lang="en-IN" sz="2800" b="1" dirty="0" smtClean="0"/>
              <a:t>Term Analysis</a:t>
            </a:r>
            <a:endParaRPr lang="en-IN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21433" y="1906438"/>
            <a:ext cx="7496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 from term Analysis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Defaulters ratio is more in 60 months term than </a:t>
            </a:r>
            <a:r>
              <a:rPr lang="en-US" dirty="0" smtClean="0"/>
              <a:t>36 </a:t>
            </a:r>
            <a:r>
              <a:rPr lang="en-US" dirty="0" smtClean="0"/>
              <a:t>months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7537269" y="1959422"/>
            <a:ext cx="4180114" cy="410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0783" y="3416561"/>
            <a:ext cx="670560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6751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70" y="640080"/>
            <a:ext cx="3853542" cy="85613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IN" sz="2800" dirty="0" smtClean="0"/>
              <a:t>Grade  Analysis</a:t>
            </a:r>
            <a:endParaRPr lang="en-IN" sz="2800" dirty="0"/>
          </a:p>
        </p:txBody>
      </p:sp>
      <p:sp>
        <p:nvSpPr>
          <p:cNvPr id="7" name="Rectangle 6"/>
          <p:cNvSpPr/>
          <p:nvPr/>
        </p:nvSpPr>
        <p:spPr>
          <a:xfrm>
            <a:off x="779253" y="1855005"/>
            <a:ext cx="381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Observations from Grade Analysis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The percentage of defaulters are more in Grade 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5608" y="2846717"/>
            <a:ext cx="38042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Verification Analysis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3245" y="3441940"/>
            <a:ext cx="4339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Also observed that the percentage of bad loans  not verified customers are also fall under grade G</a:t>
            </a:r>
            <a:endParaRPr lang="en-US" dirty="0"/>
          </a:p>
        </p:txBody>
      </p:sp>
      <p:pic>
        <p:nvPicPr>
          <p:cNvPr id="13" name="Picture 12" descr="g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6118" y="1384668"/>
            <a:ext cx="5484796" cy="502704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3985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IN" sz="1800" dirty="0" smtClean="0"/>
              <a:t>Further analysis in Grade-G, identified that sub-grade </a:t>
            </a:r>
            <a:r>
              <a:rPr lang="en-IN" sz="1800" dirty="0" smtClean="0"/>
              <a:t>F5</a:t>
            </a:r>
            <a:r>
              <a:rPr lang="en-IN" sz="1800" dirty="0" smtClean="0"/>
              <a:t> </a:t>
            </a:r>
            <a:r>
              <a:rPr lang="en-IN" sz="1800" dirty="0" smtClean="0"/>
              <a:t>is more is count.</a:t>
            </a:r>
          </a:p>
          <a:p>
            <a:pPr marL="0" indent="0"/>
            <a:endParaRPr lang="en-IN" sz="1800" dirty="0" smtClean="0"/>
          </a:p>
          <a:p>
            <a:pPr marL="0" indent="0">
              <a:buNone/>
            </a:pPr>
            <a:r>
              <a:rPr lang="en-IN" sz="1800" dirty="0" smtClean="0"/>
              <a:t/>
            </a:r>
            <a:br>
              <a:rPr lang="en-IN" sz="1800" dirty="0" smtClean="0"/>
            </a:br>
            <a:r>
              <a:rPr lang="en-IN" sz="1800" dirty="0" smtClean="0"/>
              <a:t/>
            </a:r>
            <a:br>
              <a:rPr lang="en-IN" sz="1800" dirty="0" smtClean="0"/>
            </a:br>
            <a:endParaRPr lang="en-IN" sz="1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IN" sz="2800" dirty="0" smtClean="0"/>
              <a:t>Sub Grade Analysis</a:t>
            </a:r>
            <a:endParaRPr lang="en-IN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98740" y="4744528"/>
            <a:ext cx="9963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Conclusion :</a:t>
            </a:r>
          </a:p>
          <a:p>
            <a:r>
              <a:rPr lang="en-US" dirty="0" smtClean="0"/>
              <a:t>Sub Grade </a:t>
            </a:r>
            <a:r>
              <a:rPr lang="en-US" dirty="0" smtClean="0"/>
              <a:t>F5</a:t>
            </a:r>
            <a:r>
              <a:rPr lang="en-US" dirty="0" smtClean="0"/>
              <a:t> </a:t>
            </a:r>
            <a:r>
              <a:rPr lang="en-US" dirty="0" smtClean="0"/>
              <a:t>under Grade G having more defaulters and indentified as not verified customers falling under this category.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214844" y="2281070"/>
            <a:ext cx="9052561" cy="2447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73355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05394" y="914400"/>
            <a:ext cx="4389120" cy="509452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800" dirty="0" smtClean="0"/>
              <a:t>Home Ownership Analysis</a:t>
            </a:r>
            <a:endParaRPr lang="en-IN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33245" y="1498285"/>
            <a:ext cx="551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Observed that the more defaulters are falling under others ownership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5993" y="2165230"/>
            <a:ext cx="51758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Conclusion:</a:t>
            </a:r>
          </a:p>
          <a:p>
            <a:r>
              <a:rPr lang="en-US" dirty="0" smtClean="0"/>
              <a:t>The company has to take more precautions while sanctioning loans to others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58720" y="3448592"/>
            <a:ext cx="4401109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Employee Length Analysis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79253" y="4313534"/>
            <a:ext cx="44224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Observed that the more defaulters are having greater than 9 years experience.</a:t>
            </a:r>
          </a:p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00023" y="5124091"/>
            <a:ext cx="4456981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Conclusion:</a:t>
            </a:r>
          </a:p>
          <a:p>
            <a:r>
              <a:rPr lang="en-US" dirty="0" smtClean="0"/>
              <a:t>The company has to take care in providing loans to more than 9 years experience.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5969727" y="927463"/>
            <a:ext cx="5225142" cy="2761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995852" y="3657601"/>
            <a:ext cx="5212080" cy="2886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05781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1369</TotalTime>
  <Words>566</Words>
  <Application>Microsoft Office PowerPoint</Application>
  <PresentationFormat>Custom</PresentationFormat>
  <Paragraphs>92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Gramener Case Study  SUBMISSION </vt:lpstr>
      <vt:lpstr> Data Exploration</vt:lpstr>
      <vt:lpstr> Variables Identified For Analysis </vt:lpstr>
      <vt:lpstr> Data Cleaning and Manipulation</vt:lpstr>
      <vt:lpstr> Analysis</vt:lpstr>
      <vt:lpstr> Term Analysis</vt:lpstr>
      <vt:lpstr>Grade  Analysis</vt:lpstr>
      <vt:lpstr>Sub Grade Analysis</vt:lpstr>
      <vt:lpstr>Home Ownership Analysis</vt:lpstr>
      <vt:lpstr> Purpose Analysis</vt:lpstr>
      <vt:lpstr>Binning loan amount into categories </vt:lpstr>
      <vt:lpstr> Conclusion: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HUSN ARA</cp:lastModifiedBy>
  <cp:revision>198</cp:revision>
  <dcterms:created xsi:type="dcterms:W3CDTF">2016-06-09T08:16:28Z</dcterms:created>
  <dcterms:modified xsi:type="dcterms:W3CDTF">2019-03-31T09:18:33Z</dcterms:modified>
</cp:coreProperties>
</file>