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8.jpeg" ContentType="image/jpeg"/>
  <Override PartName="/ppt/media/image17.jpeg" ContentType="image/jpeg"/>
  <Override PartName="/ppt/media/image16.jpeg" ContentType="image/jpeg"/>
  <Override PartName="/ppt/media/image15.jpeg" ContentType="image/jpeg"/>
  <Override PartName="/ppt/media/image14.png" ContentType="image/png"/>
  <Override PartName="/ppt/media/image13.png" ContentType="image/png"/>
  <Override PartName="/ppt/media/image12.jpeg" ContentType="image/jpeg"/>
  <Override PartName="/ppt/media/image11.jpeg" ContentType="image/jpeg"/>
  <Override PartName="/ppt/media/image4.png" ContentType="image/png"/>
  <Override PartName="/ppt/media/image6.jpeg" ContentType="image/jpeg"/>
  <Override PartName="/ppt/media/image3.png" ContentType="image/png"/>
  <Override PartName="/ppt/media/image2.png" ContentType="image/png"/>
  <Override PartName="/ppt/media/image19.jpeg" ContentType="image/jpeg"/>
  <Override PartName="/ppt/media/image1.png" ContentType="image/png"/>
  <Override PartName="/ppt/media/image5.jpeg" ContentType="image/jpeg"/>
  <Override PartName="/ppt/media/image8.png" ContentType="image/png"/>
  <Override PartName="/ppt/media/image7.png" ContentType="image/png"/>
  <Override PartName="/ppt/media/image9.jpeg" ContentType="image/jpeg"/>
  <Override PartName="/ppt/media/image1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1297440" y="156744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2992680" y="1567440"/>
            <a:ext cx="3648240" cy="2910960"/>
          </a:xfrm>
          <a:prstGeom prst="rect">
            <a:avLst/>
          </a:prstGeom>
          <a:ln>
            <a:noFill/>
          </a:ln>
        </p:spPr>
      </p:pic>
      <p:pic>
        <p:nvPicPr>
          <p:cNvPr id="41" name="" descr=""/>
          <p:cNvPicPr/>
          <p:nvPr/>
        </p:nvPicPr>
        <p:blipFill>
          <a:blip r:embed="rId3"/>
          <a:stretch/>
        </p:blipFill>
        <p:spPr>
          <a:xfrm>
            <a:off x="2992680" y="1567440"/>
            <a:ext cx="3648240" cy="291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1297440" y="156744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992680" y="1567440"/>
            <a:ext cx="3648240" cy="2910960"/>
          </a:xfrm>
          <a:prstGeom prst="rect">
            <a:avLst/>
          </a:prstGeom>
          <a:ln>
            <a:noFill/>
          </a:ln>
        </p:spPr>
      </p:pic>
      <p:pic>
        <p:nvPicPr>
          <p:cNvPr id="80" name="" descr=""/>
          <p:cNvPicPr/>
          <p:nvPr/>
        </p:nvPicPr>
        <p:blipFill>
          <a:blip r:embed="rId3"/>
          <a:stretch/>
        </p:blipFill>
        <p:spPr>
          <a:xfrm>
            <a:off x="2992680" y="1567440"/>
            <a:ext cx="3648240" cy="291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30"/>
            </a:schemeClr>
          </a:solidFill>
          <a:ln>
            <a:noFill/>
          </a:ln>
        </p:spPr>
        <p:style>
          <a:lnRef idx="0"/>
          <a:fillRef idx="0"/>
          <a:effectRef idx="0"/>
          <a:fontRef idx="minor"/>
        </p:style>
      </p:sp>
      <p:sp>
        <p:nvSpPr>
          <p:cNvPr id="1" name="CustomShape 2"/>
          <p:cNvSpPr/>
          <p:nvPr/>
        </p:nvSpPr>
        <p:spPr>
          <a:xfrm rot="16200000">
            <a:off x="9720" y="-8280"/>
            <a:ext cx="5133960" cy="5153400"/>
          </a:xfrm>
          <a:prstGeom prst="diagStripe">
            <a:avLst>
              <a:gd name="adj" fmla="val 50000"/>
            </a:avLst>
          </a:prstGeom>
          <a:solidFill>
            <a:schemeClr val="lt1">
              <a:alpha val="3030"/>
            </a:schemeClr>
          </a:solidFill>
          <a:ln>
            <a:noFill/>
          </a:ln>
        </p:spPr>
        <p:style>
          <a:lnRef idx="0"/>
          <a:fillRef idx="0"/>
          <a:effectRef idx="0"/>
          <a:fontRef idx="minor"/>
        </p:style>
      </p:sp>
      <p:sp>
        <p:nvSpPr>
          <p:cNvPr id="2" name="CustomShape 3"/>
          <p:cNvSpPr/>
          <p:nvPr/>
        </p:nvSpPr>
        <p:spPr>
          <a:xfrm rot="16200000">
            <a:off x="7200" y="1135080"/>
            <a:ext cx="3981960" cy="3996720"/>
          </a:xfrm>
          <a:prstGeom prst="diagStripe">
            <a:avLst>
              <a:gd name="adj" fmla="val 58774"/>
            </a:avLst>
          </a:prstGeom>
          <a:solidFill>
            <a:schemeClr val="lt1">
              <a:alpha val="3030"/>
            </a:schemeClr>
          </a:solidFill>
          <a:ln>
            <a:noFill/>
          </a:ln>
        </p:spPr>
        <p:style>
          <a:lnRef idx="0"/>
          <a:fillRef idx="0"/>
          <a:effectRef idx="0"/>
          <a:fontRef idx="minor"/>
        </p:style>
      </p:sp>
      <p:sp>
        <p:nvSpPr>
          <p:cNvPr id="3" name="CustomShape 4"/>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4" name="CustomShape 5"/>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sp>
        <p:nvSpPr>
          <p:cNvPr id="5" name="PlaceHolder 6"/>
          <p:cNvSpPr>
            <a:spLocks noGrp="1"/>
          </p:cNvSpPr>
          <p:nvPr>
            <p:ph type="title"/>
          </p:nvPr>
        </p:nvSpPr>
        <p:spPr>
          <a:xfrm>
            <a:off x="3537000" y="1578240"/>
            <a:ext cx="5017320" cy="157860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6" name="PlaceHolder 7"/>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2F0C7F9D-A9AB-4E93-8303-05153FBCEB6D}" type="slidenum">
              <a:rPr b="0" lang="en-IN" sz="1000" spc="-1" strike="noStrike">
                <a:solidFill>
                  <a:srgbClr val="ffffff"/>
                </a:solidFill>
                <a:uFill>
                  <a:solidFill>
                    <a:srgbClr val="ffffff"/>
                  </a:solidFill>
                </a:uFill>
                <a:latin typeface="Lato"/>
                <a:ea typeface="Lato"/>
              </a:rPr>
              <a:t>&lt;number&gt;</a:t>
            </a:fld>
            <a:endParaRPr b="0" lang="en-IN" sz="1400" spc="-1" strike="noStrike">
              <a:solidFill>
                <a:srgbClr val="ffffff"/>
              </a:solidFill>
              <a:uFill>
                <a:solidFill>
                  <a:srgbClr val="ffffff"/>
                </a:solidFill>
              </a:uFill>
              <a:latin typeface="Times New Roman"/>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42" name="CustomShape 1"/>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3" name="CustomShape 2"/>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sp>
        <p:nvSpPr>
          <p:cNvPr id="44" name="PlaceHolder 3"/>
          <p:cNvSpPr>
            <a:spLocks noGrp="1"/>
          </p:cNvSpPr>
          <p:nvPr>
            <p:ph type="title"/>
          </p:nvPr>
        </p:nvSpPr>
        <p:spPr>
          <a:xfrm>
            <a:off x="1297440" y="393840"/>
            <a:ext cx="7038720" cy="91368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45" name="PlaceHolder 4"/>
          <p:cNvSpPr>
            <a:spLocks noGrp="1"/>
          </p:cNvSpPr>
          <p:nvPr>
            <p:ph type="body"/>
          </p:nvPr>
        </p:nvSpPr>
        <p:spPr>
          <a:xfrm>
            <a:off x="1297440" y="1567440"/>
            <a:ext cx="7038720" cy="2910960"/>
          </a:xfrm>
          <a:prstGeom prst="rect">
            <a:avLst/>
          </a:prstGeom>
        </p:spPr>
        <p:txBody>
          <a:bodyPr tIns="91440" bIns="91440"/>
          <a:p>
            <a:pPr marL="432000" indent="-324000">
              <a:buClr>
                <a:srgbClr val="ffffff"/>
              </a:buClr>
              <a:buSzPct val="45000"/>
              <a:buFont typeface="Wingdings" charset="2"/>
              <a:buChar char=""/>
            </a:pPr>
            <a:r>
              <a:rPr b="0" lang="en-IN" sz="1300" spc="-1" strike="noStrike">
                <a:solidFill>
                  <a:srgbClr val="000000"/>
                </a:solidFill>
                <a:uFill>
                  <a:solidFill>
                    <a:srgbClr val="ffffff"/>
                  </a:solidFill>
                </a:uFill>
                <a:latin typeface="Arial"/>
              </a:rPr>
              <a:t>Click to edit the outline text format</a:t>
            </a:r>
            <a:endParaRPr b="0" lang="en-IN" sz="13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1300" spc="-1" strike="noStrike">
                <a:solidFill>
                  <a:srgbClr val="000000"/>
                </a:solidFill>
                <a:uFill>
                  <a:solidFill>
                    <a:srgbClr val="ffffff"/>
                  </a:solidFill>
                </a:uFill>
                <a:latin typeface="Arial"/>
              </a:rPr>
              <a:t>Second Outline Level</a:t>
            </a:r>
            <a:endParaRPr b="0" lang="en-IN" sz="13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1300" spc="-1" strike="noStrike">
                <a:solidFill>
                  <a:srgbClr val="000000"/>
                </a:solidFill>
                <a:uFill>
                  <a:solidFill>
                    <a:srgbClr val="ffffff"/>
                  </a:solidFill>
                </a:uFill>
                <a:latin typeface="Arial"/>
              </a:rPr>
              <a:t>Third Outline Level</a:t>
            </a:r>
            <a:endParaRPr b="0" lang="en-IN" sz="13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1300" spc="-1" strike="noStrike">
                <a:solidFill>
                  <a:srgbClr val="000000"/>
                </a:solidFill>
                <a:uFill>
                  <a:solidFill>
                    <a:srgbClr val="ffffff"/>
                  </a:solidFill>
                </a:uFill>
                <a:latin typeface="Arial"/>
              </a:rPr>
              <a:t>Fourth Outline Level</a:t>
            </a:r>
            <a:endParaRPr b="0" lang="en-IN" sz="13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Fifth Outline Level</a:t>
            </a:r>
            <a:endParaRPr b="0" lang="en-IN" sz="13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Sixth Outline Level</a:t>
            </a:r>
            <a:endParaRPr b="0" lang="en-IN" sz="13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Seventh Outline Level</a:t>
            </a:r>
            <a:endParaRPr b="0" lang="en-IN" sz="1300" spc="-1" strike="noStrike">
              <a:solidFill>
                <a:srgbClr val="000000"/>
              </a:solidFill>
              <a:uFill>
                <a:solidFill>
                  <a:srgbClr val="ffffff"/>
                </a:solidFill>
              </a:uFill>
              <a:latin typeface="Arial"/>
            </a:endParaRPr>
          </a:p>
        </p:txBody>
      </p:sp>
      <p:sp>
        <p:nvSpPr>
          <p:cNvPr id="46" name="PlaceHolder 5"/>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D0ECED78-6FEC-44CB-9EC9-BF877B90EE7A}" type="slidenum">
              <a:rPr b="0" lang="en-IN" sz="1000" spc="-1" strike="noStrike">
                <a:solidFill>
                  <a:srgbClr val="ffffff"/>
                </a:solidFill>
                <a:uFill>
                  <a:solidFill>
                    <a:srgbClr val="ffffff"/>
                  </a:solidFill>
                </a:uFill>
                <a:latin typeface="Lato"/>
                <a:ea typeface="Lato"/>
              </a:rPr>
              <a:t>&lt;number&gt;</a:t>
            </a:fld>
            <a:endParaRPr b="0" lang="en-IN"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www.gearbest.com/storage-boxes-bins/pp_588584.html" TargetMode="External"/><Relationship Id="rId2" Type="http://schemas.openxmlformats.org/officeDocument/2006/relationships/hyperlink" Target="http://www.gearbest.com/development-boards/pp_58067.html" TargetMode="External"/><Relationship Id="rId3" Type="http://schemas.openxmlformats.org/officeDocument/2006/relationships/image" Target="../media/image7.png"/><Relationship Id="rId4"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www.gearbest.com/diy-parts-components/pp_234611.html" TargetMode="External"/><Relationship Id="rId2" Type="http://schemas.openxmlformats.org/officeDocument/2006/relationships/hyperlink" Target="http://www.gearbest.com/diy-parts-components/pp_234611.html" TargetMode="External"/><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www.arduino.cc/en/main/software" TargetMode="External"/><Relationship Id="rId2" Type="http://schemas.openxmlformats.org/officeDocument/2006/relationships/hyperlink" Target="http://www.blynk.cc/" TargetMode="External"/><Relationship Id="rId3" Type="http://schemas.openxmlformats.org/officeDocument/2006/relationships/image" Target="../media/image10.png"/><Relationship Id="rId4" Type="http://schemas.openxmlformats.org/officeDocument/2006/relationships/image" Target="../media/image11.jpeg"/><Relationship Id="rId5"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1008000" y="994320"/>
            <a:ext cx="8543520" cy="954360"/>
          </a:xfrm>
          <a:prstGeom prst="rect">
            <a:avLst/>
          </a:prstGeom>
          <a:noFill/>
          <a:ln>
            <a:noFill/>
          </a:ln>
        </p:spPr>
        <p:txBody>
          <a:bodyPr tIns="91440" bIns="91440"/>
          <a:p>
            <a:pPr>
              <a:lnSpc>
                <a:spcPct val="100000"/>
              </a:lnSpc>
            </a:pPr>
            <a:r>
              <a:rPr b="0" lang="en-IN" sz="4800" spc="-1" strike="noStrike">
                <a:solidFill>
                  <a:srgbClr val="ffffff"/>
                </a:solidFill>
                <a:uFill>
                  <a:solidFill>
                    <a:srgbClr val="ffffff"/>
                  </a:solidFill>
                </a:uFill>
                <a:latin typeface="Montserrat"/>
                <a:ea typeface="Montserrat"/>
              </a:rPr>
              <a:t>GARBAGE MONITORING </a:t>
            </a:r>
            <a:r>
              <a:rPr b="0" lang="en-IN" sz="4800" spc="-1" strike="noStrike">
                <a:solidFill>
                  <a:srgbClr val="ffffff"/>
                </a:solidFill>
                <a:uFill>
                  <a:solidFill>
                    <a:srgbClr val="ffffff"/>
                  </a:solidFill>
                </a:uFill>
                <a:latin typeface="Montserrat"/>
                <a:ea typeface="Montserrat"/>
              </a:rPr>
              <a:t>
</a:t>
            </a:r>
            <a:r>
              <a:rPr b="0" lang="en-IN" sz="4800" spc="-1" strike="noStrike">
                <a:solidFill>
                  <a:srgbClr val="ffffff"/>
                </a:solidFill>
                <a:uFill>
                  <a:solidFill>
                    <a:srgbClr val="ffffff"/>
                  </a:solidFill>
                </a:uFill>
                <a:latin typeface="Montserrat"/>
                <a:ea typeface="Montserrat"/>
              </a:rPr>
              <a:t>          SYSTEM</a:t>
            </a:r>
            <a:endParaRPr b="0" lang="en-IN" sz="1400" spc="-1" strike="noStrike">
              <a:solidFill>
                <a:srgbClr val="000000"/>
              </a:solidFill>
              <a:uFill>
                <a:solidFill>
                  <a:srgbClr val="ffffff"/>
                </a:solidFill>
              </a:uFill>
              <a:latin typeface="Arial"/>
            </a:endParaRPr>
          </a:p>
        </p:txBody>
      </p:sp>
      <p:sp>
        <p:nvSpPr>
          <p:cNvPr id="82" name="TextShape 2"/>
          <p:cNvSpPr txBox="1"/>
          <p:nvPr/>
        </p:nvSpPr>
        <p:spPr>
          <a:xfrm>
            <a:off x="6891120" y="3093120"/>
            <a:ext cx="2151720" cy="83952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BLOCK DIAGRAM</a:t>
            </a:r>
            <a:endParaRPr b="0" lang="en-IN" sz="1400" spc="-1" strike="noStrike">
              <a:solidFill>
                <a:srgbClr val="000000"/>
              </a:solidFill>
              <a:uFill>
                <a:solidFill>
                  <a:srgbClr val="ffffff"/>
                </a:solidFill>
              </a:uFill>
              <a:latin typeface="Arial"/>
            </a:endParaRPr>
          </a:p>
        </p:txBody>
      </p:sp>
      <p:sp>
        <p:nvSpPr>
          <p:cNvPr id="109" name="TextShape 2"/>
          <p:cNvSpPr txBox="1"/>
          <p:nvPr/>
        </p:nvSpPr>
        <p:spPr>
          <a:xfrm>
            <a:off x="1297440" y="1567440"/>
            <a:ext cx="7038720" cy="291096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pic>
        <p:nvPicPr>
          <p:cNvPr id="110" name="Google Shape;204;p23" descr=""/>
          <p:cNvPicPr/>
          <p:nvPr/>
        </p:nvPicPr>
        <p:blipFill>
          <a:blip r:embed="rId1"/>
          <a:srcRect l="0" t="3358" r="0" b="3368"/>
          <a:stretch/>
        </p:blipFill>
        <p:spPr>
          <a:xfrm>
            <a:off x="1374120" y="1339560"/>
            <a:ext cx="4826520" cy="34063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198440" y="30708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FLOW CHART:</a:t>
            </a:r>
            <a:endParaRPr b="0" lang="en-IN" sz="1400" spc="-1" strike="noStrike">
              <a:solidFill>
                <a:srgbClr val="000000"/>
              </a:solidFill>
              <a:uFill>
                <a:solidFill>
                  <a:srgbClr val="ffffff"/>
                </a:solidFill>
              </a:uFill>
              <a:latin typeface="Arial"/>
            </a:endParaRPr>
          </a:p>
        </p:txBody>
      </p:sp>
      <p:sp>
        <p:nvSpPr>
          <p:cNvPr id="112" name="TextShape 2"/>
          <p:cNvSpPr txBox="1"/>
          <p:nvPr/>
        </p:nvSpPr>
        <p:spPr>
          <a:xfrm>
            <a:off x="1297440" y="1567440"/>
            <a:ext cx="7038720" cy="291096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pic>
        <p:nvPicPr>
          <p:cNvPr id="113" name="Google Shape;211;p24" descr=""/>
          <p:cNvPicPr/>
          <p:nvPr/>
        </p:nvPicPr>
        <p:blipFill>
          <a:blip r:embed="rId1"/>
          <a:stretch/>
        </p:blipFill>
        <p:spPr>
          <a:xfrm>
            <a:off x="1297440" y="1093680"/>
            <a:ext cx="4503240" cy="36194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PROCEDURE</a:t>
            </a:r>
            <a:endParaRPr b="0" lang="en-IN" sz="1400" spc="-1" strike="noStrike">
              <a:solidFill>
                <a:srgbClr val="000000"/>
              </a:solidFill>
              <a:uFill>
                <a:solidFill>
                  <a:srgbClr val="ffffff"/>
                </a:solidFill>
              </a:uFill>
              <a:latin typeface="Arial"/>
            </a:endParaRPr>
          </a:p>
        </p:txBody>
      </p:sp>
      <p:sp>
        <p:nvSpPr>
          <p:cNvPr id="115" name="TextShape 2"/>
          <p:cNvSpPr txBox="1"/>
          <p:nvPr/>
        </p:nvSpPr>
        <p:spPr>
          <a:xfrm>
            <a:off x="739800" y="885960"/>
            <a:ext cx="7038720" cy="2910960"/>
          </a:xfrm>
          <a:prstGeom prst="rect">
            <a:avLst/>
          </a:prstGeom>
          <a:noFill/>
          <a:ln>
            <a:noFill/>
          </a:ln>
        </p:spPr>
        <p:txBody>
          <a:bodyPr tIns="91440" bIns="91440"/>
          <a:p>
            <a:pPr marL="457200" indent="-323640">
              <a:lnSpc>
                <a:spcPct val="100000"/>
              </a:lnSpc>
              <a:buClr>
                <a:srgbClr val="555555"/>
              </a:buClr>
              <a:buFont typeface="Nunito"/>
              <a:buChar char="●"/>
            </a:pPr>
            <a:r>
              <a:rPr b="0" lang="en-IN" sz="1500" spc="-1" strike="noStrike">
                <a:solidFill>
                  <a:srgbClr val="555555"/>
                </a:solidFill>
                <a:uFill>
                  <a:solidFill>
                    <a:srgbClr val="ffffff"/>
                  </a:solidFill>
                </a:uFill>
                <a:latin typeface="Nunito"/>
                <a:ea typeface="Nunito"/>
              </a:rPr>
              <a:t>To be able to program the nodemcusp8266, you need to first install the drivers. To check if you already have them installed open the arduino IDE, click on</a:t>
            </a:r>
            <a:r>
              <a:rPr b="1" lang="en-IN" sz="1500" spc="-1" strike="noStrike">
                <a:solidFill>
                  <a:srgbClr val="555555"/>
                </a:solidFill>
                <a:uFill>
                  <a:solidFill>
                    <a:srgbClr val="ffffff"/>
                  </a:solidFill>
                </a:uFill>
                <a:latin typeface="Nunito"/>
                <a:ea typeface="Nunito"/>
              </a:rPr>
              <a:t> tools</a:t>
            </a:r>
            <a:r>
              <a:rPr b="0" lang="en-IN" sz="1500" spc="-1" strike="noStrike">
                <a:solidFill>
                  <a:srgbClr val="555555"/>
                </a:solidFill>
                <a:uFill>
                  <a:solidFill>
                    <a:srgbClr val="ffffff"/>
                  </a:solidFill>
                </a:uFill>
                <a:latin typeface="Nunito"/>
                <a:ea typeface="Nunito"/>
              </a:rPr>
              <a:t>then </a:t>
            </a:r>
            <a:r>
              <a:rPr b="1" lang="en-IN" sz="1500" spc="-1" strike="noStrike">
                <a:solidFill>
                  <a:srgbClr val="555555"/>
                </a:solidFill>
                <a:uFill>
                  <a:solidFill>
                    <a:srgbClr val="ffffff"/>
                  </a:solidFill>
                </a:uFill>
                <a:latin typeface="Nunito"/>
                <a:ea typeface="Nunito"/>
              </a:rPr>
              <a:t>boards</a:t>
            </a:r>
            <a:r>
              <a:rPr b="0" lang="en-IN" sz="1500" spc="-1" strike="noStrike">
                <a:solidFill>
                  <a:srgbClr val="555555"/>
                </a:solidFill>
                <a:uFill>
                  <a:solidFill>
                    <a:srgbClr val="ffffff"/>
                  </a:solidFill>
                </a:uFill>
                <a:latin typeface="Nunito"/>
                <a:ea typeface="Nunito"/>
              </a:rPr>
              <a:t> and look if either</a:t>
            </a:r>
            <a:r>
              <a:rPr b="1" lang="en-IN" sz="1500" spc="-1" strike="noStrike">
                <a:solidFill>
                  <a:srgbClr val="555555"/>
                </a:solidFill>
                <a:uFill>
                  <a:solidFill>
                    <a:srgbClr val="ffffff"/>
                  </a:solidFill>
                </a:uFill>
                <a:latin typeface="Nunito"/>
                <a:ea typeface="Nunito"/>
              </a:rPr>
              <a:t> NODEMCU or esp8266</a:t>
            </a:r>
            <a:r>
              <a:rPr b="0" lang="en-IN" sz="1500" spc="-1" strike="noStrike">
                <a:solidFill>
                  <a:srgbClr val="555555"/>
                </a:solidFill>
                <a:uFill>
                  <a:solidFill>
                    <a:srgbClr val="ffffff"/>
                  </a:solidFill>
                </a:uFill>
                <a:latin typeface="Nunito"/>
                <a:ea typeface="Nunito"/>
              </a:rPr>
              <a:t> are in the list. If they are there skip to next step, if not follow along…</a:t>
            </a:r>
            <a:endParaRPr b="0" lang="en-IN" sz="1400" spc="-1" strike="noStrike">
              <a:solidFill>
                <a:srgbClr val="000000"/>
              </a:solidFill>
              <a:uFill>
                <a:solidFill>
                  <a:srgbClr val="ffffff"/>
                </a:solidFill>
              </a:uFill>
              <a:latin typeface="Arial"/>
            </a:endParaRPr>
          </a:p>
          <a:p>
            <a:pPr marL="457200" indent="-323640">
              <a:lnSpc>
                <a:spcPct val="100000"/>
              </a:lnSpc>
              <a:buClr>
                <a:srgbClr val="555555"/>
              </a:buClr>
              <a:buFont typeface="Nunito"/>
              <a:buChar char="●"/>
            </a:pPr>
            <a:r>
              <a:rPr b="0" lang="en-IN" sz="1500" spc="-1" strike="noStrike">
                <a:solidFill>
                  <a:srgbClr val="555555"/>
                </a:solidFill>
                <a:uFill>
                  <a:solidFill>
                    <a:srgbClr val="ffffff"/>
                  </a:solidFill>
                </a:uFill>
                <a:latin typeface="Nunito"/>
                <a:ea typeface="Nunito"/>
              </a:rPr>
              <a:t>To download the necessary drivers to be able to use </a:t>
            </a:r>
            <a:r>
              <a:rPr b="1" lang="en-IN" sz="1500" spc="-1" strike="noStrike">
                <a:solidFill>
                  <a:srgbClr val="555555"/>
                </a:solidFill>
                <a:uFill>
                  <a:solidFill>
                    <a:srgbClr val="ffffff"/>
                  </a:solidFill>
                </a:uFill>
                <a:latin typeface="Nunito"/>
                <a:ea typeface="Nunito"/>
              </a:rPr>
              <a:t>nodemcu esp8266, </a:t>
            </a:r>
            <a:r>
              <a:rPr b="0" lang="en-IN" sz="1500" spc="-1" strike="noStrike">
                <a:solidFill>
                  <a:srgbClr val="555555"/>
                </a:solidFill>
                <a:uFill>
                  <a:solidFill>
                    <a:srgbClr val="ffffff"/>
                  </a:solidFill>
                </a:uFill>
                <a:latin typeface="Nunito"/>
                <a:ea typeface="Nunito"/>
              </a:rPr>
              <a:t>open the arduino IDE again, click on </a:t>
            </a:r>
            <a:r>
              <a:rPr b="1" lang="en-IN" sz="1500" spc="-1" strike="noStrike">
                <a:solidFill>
                  <a:srgbClr val="555555"/>
                </a:solidFill>
                <a:uFill>
                  <a:solidFill>
                    <a:srgbClr val="ffffff"/>
                  </a:solidFill>
                </a:uFill>
                <a:latin typeface="Nunito"/>
                <a:ea typeface="Nunito"/>
              </a:rPr>
              <a:t>tools, boards</a:t>
            </a:r>
            <a:r>
              <a:rPr b="0" lang="en-IN" sz="1500" spc="-1" strike="noStrike">
                <a:solidFill>
                  <a:srgbClr val="555555"/>
                </a:solidFill>
                <a:uFill>
                  <a:solidFill>
                    <a:srgbClr val="ffffff"/>
                  </a:solidFill>
                </a:uFill>
                <a:latin typeface="Nunito"/>
                <a:ea typeface="Nunito"/>
              </a:rPr>
              <a:t>, then</a:t>
            </a:r>
            <a:r>
              <a:rPr b="1" lang="en-IN" sz="1500" spc="-1" strike="noStrike">
                <a:solidFill>
                  <a:srgbClr val="555555"/>
                </a:solidFill>
                <a:uFill>
                  <a:solidFill>
                    <a:srgbClr val="ffffff"/>
                  </a:solidFill>
                </a:uFill>
                <a:latin typeface="Nunito"/>
                <a:ea typeface="Nunito"/>
              </a:rPr>
              <a:t> boards manager.</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116" name="Google Shape;218;p25" descr=""/>
          <p:cNvPicPr/>
          <p:nvPr/>
        </p:nvPicPr>
        <p:blipFill>
          <a:blip r:embed="rId1"/>
          <a:stretch/>
        </p:blipFill>
        <p:spPr>
          <a:xfrm>
            <a:off x="2230920" y="2599920"/>
            <a:ext cx="3569040" cy="25430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223280" y="29448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PROCEDURE</a:t>
            </a:r>
            <a:endParaRPr b="0" lang="en-IN" sz="1400" spc="-1" strike="noStrike">
              <a:solidFill>
                <a:srgbClr val="000000"/>
              </a:solidFill>
              <a:uFill>
                <a:solidFill>
                  <a:srgbClr val="ffffff"/>
                </a:solidFill>
              </a:uFill>
              <a:latin typeface="Arial"/>
            </a:endParaRPr>
          </a:p>
        </p:txBody>
      </p:sp>
      <p:sp>
        <p:nvSpPr>
          <p:cNvPr id="118" name="TextShape 2"/>
          <p:cNvSpPr txBox="1"/>
          <p:nvPr/>
        </p:nvSpPr>
        <p:spPr>
          <a:xfrm>
            <a:off x="1223280" y="972720"/>
            <a:ext cx="7038720" cy="2910960"/>
          </a:xfrm>
          <a:prstGeom prst="rect">
            <a:avLst/>
          </a:prstGeom>
          <a:noFill/>
          <a:ln>
            <a:noFill/>
          </a:ln>
        </p:spPr>
        <p:txBody>
          <a:bodyPr tIns="91440" bIns="91440"/>
          <a:p>
            <a:pPr>
              <a:lnSpc>
                <a:spcPct val="100000"/>
              </a:lnSpc>
            </a:pPr>
            <a:r>
              <a:rPr b="0" lang="en-IN" sz="1500" spc="-1" strike="noStrike">
                <a:solidFill>
                  <a:srgbClr val="555555"/>
                </a:solidFill>
                <a:uFill>
                  <a:solidFill>
                    <a:srgbClr val="ffffff"/>
                  </a:solidFill>
                </a:uFill>
                <a:latin typeface="Nunito"/>
                <a:ea typeface="Nunito"/>
              </a:rPr>
              <a:t>Once your drivers are installed, go ahead and download the libraries needed. For our program to run we need the WiFi101 library, the blynk library and the ultrasonic library, both can be found in arduino's in built library manager. Open to </a:t>
            </a:r>
            <a:r>
              <a:rPr b="1" lang="en-IN" sz="1500" spc="-1" strike="noStrike">
                <a:solidFill>
                  <a:srgbClr val="555555"/>
                </a:solidFill>
                <a:uFill>
                  <a:solidFill>
                    <a:srgbClr val="ffffff"/>
                  </a:solidFill>
                </a:uFill>
                <a:latin typeface="Nunito"/>
                <a:ea typeface="Nunito"/>
              </a:rPr>
              <a:t>sketch </a:t>
            </a:r>
            <a:r>
              <a:rPr b="0" lang="en-IN" sz="1500" spc="-1" strike="noStrike">
                <a:solidFill>
                  <a:srgbClr val="555555"/>
                </a:solidFill>
                <a:uFill>
                  <a:solidFill>
                    <a:srgbClr val="ffffff"/>
                  </a:solidFill>
                </a:uFill>
                <a:latin typeface="Nunito"/>
                <a:ea typeface="Nunito"/>
              </a:rPr>
              <a:t>then</a:t>
            </a:r>
            <a:r>
              <a:rPr b="1" lang="en-IN" sz="1500" spc="-1" strike="noStrike">
                <a:solidFill>
                  <a:srgbClr val="555555"/>
                </a:solidFill>
                <a:uFill>
                  <a:solidFill>
                    <a:srgbClr val="ffffff"/>
                  </a:solidFill>
                </a:uFill>
                <a:latin typeface="Nunito"/>
                <a:ea typeface="Nunito"/>
              </a:rPr>
              <a:t> include library </a:t>
            </a:r>
            <a:r>
              <a:rPr b="0" lang="en-IN" sz="1500" spc="-1" strike="noStrike">
                <a:solidFill>
                  <a:srgbClr val="555555"/>
                </a:solidFill>
                <a:uFill>
                  <a:solidFill>
                    <a:srgbClr val="ffffff"/>
                  </a:solidFill>
                </a:uFill>
                <a:latin typeface="Nunito"/>
                <a:ea typeface="Nunito"/>
              </a:rPr>
              <a:t>then</a:t>
            </a:r>
            <a:r>
              <a:rPr b="1" lang="en-IN" sz="1500" spc="-1" strike="noStrike">
                <a:solidFill>
                  <a:srgbClr val="555555"/>
                </a:solidFill>
                <a:uFill>
                  <a:solidFill>
                    <a:srgbClr val="ffffff"/>
                  </a:solidFill>
                </a:uFill>
                <a:latin typeface="Nunito"/>
                <a:ea typeface="Nunito"/>
              </a:rPr>
              <a:t> library manager.</a:t>
            </a:r>
            <a:endParaRPr b="0" lang="en-IN" sz="1400" spc="-1" strike="noStrike">
              <a:solidFill>
                <a:srgbClr val="000000"/>
              </a:solidFill>
              <a:uFill>
                <a:solidFill>
                  <a:srgbClr val="ffffff"/>
                </a:solidFill>
              </a:uFill>
              <a:latin typeface="Arial"/>
            </a:endParaRPr>
          </a:p>
        </p:txBody>
      </p:sp>
      <p:pic>
        <p:nvPicPr>
          <p:cNvPr id="119" name="Google Shape;225;p26" descr=""/>
          <p:cNvPicPr/>
          <p:nvPr/>
        </p:nvPicPr>
        <p:blipFill>
          <a:blip r:embed="rId1"/>
          <a:srcRect l="0" t="27495" r="0" b="27495"/>
          <a:stretch/>
        </p:blipFill>
        <p:spPr>
          <a:xfrm>
            <a:off x="1223280" y="2439000"/>
            <a:ext cx="6809760" cy="25801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PROCEDURE</a:t>
            </a:r>
            <a:endParaRPr b="0" lang="en-IN" sz="1400" spc="-1" strike="noStrike">
              <a:solidFill>
                <a:srgbClr val="000000"/>
              </a:solidFill>
              <a:uFill>
                <a:solidFill>
                  <a:srgbClr val="ffffff"/>
                </a:solidFill>
              </a:uFill>
              <a:latin typeface="Arial"/>
            </a:endParaRPr>
          </a:p>
        </p:txBody>
      </p:sp>
      <p:sp>
        <p:nvSpPr>
          <p:cNvPr id="121" name="TextShape 2"/>
          <p:cNvSpPr txBox="1"/>
          <p:nvPr/>
        </p:nvSpPr>
        <p:spPr>
          <a:xfrm>
            <a:off x="1297440" y="984960"/>
            <a:ext cx="7038720" cy="2910960"/>
          </a:xfrm>
          <a:prstGeom prst="rect">
            <a:avLst/>
          </a:prstGeom>
          <a:noFill/>
          <a:ln>
            <a:noFill/>
          </a:ln>
        </p:spPr>
        <p:txBody>
          <a:bodyPr tIns="91440" bIns="91440"/>
          <a:p>
            <a:pPr>
              <a:lnSpc>
                <a:spcPct val="100000"/>
              </a:lnSpc>
            </a:pPr>
            <a:r>
              <a:rPr b="0" lang="en-IN" sz="1500" spc="-1" strike="noStrike">
                <a:solidFill>
                  <a:srgbClr val="555555"/>
                </a:solidFill>
                <a:uFill>
                  <a:solidFill>
                    <a:srgbClr val="ffffff"/>
                  </a:solidFill>
                </a:uFill>
                <a:latin typeface="Nunito"/>
                <a:ea typeface="Nunito"/>
              </a:rPr>
              <a:t>Once you've installed the libraries and drivers, connect the ultrasonic sensor to the arduino.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marL="457200" indent="-323640">
              <a:lnSpc>
                <a:spcPct val="100000"/>
              </a:lnSpc>
              <a:buClr>
                <a:srgbClr val="ffffff"/>
              </a:buClr>
              <a:buFont typeface="Nunito"/>
              <a:buChar char="●"/>
            </a:pPr>
            <a:r>
              <a:rPr b="1" lang="en-IN" sz="1500" spc="-1" strike="noStrike">
                <a:solidFill>
                  <a:srgbClr val="ffffff"/>
                </a:solidFill>
                <a:uFill>
                  <a:solidFill>
                    <a:srgbClr val="ffffff"/>
                  </a:solidFill>
                </a:uFill>
                <a:latin typeface="Nunito"/>
                <a:ea typeface="Nunito"/>
              </a:rPr>
              <a:t>gnd on sensor goes to gnd on arduino</a:t>
            </a:r>
            <a:endParaRPr b="0" lang="en-IN" sz="1400" spc="-1" strike="noStrike">
              <a:solidFill>
                <a:srgbClr val="000000"/>
              </a:solidFill>
              <a:uFill>
                <a:solidFill>
                  <a:srgbClr val="ffffff"/>
                </a:solidFill>
              </a:uFill>
              <a:latin typeface="Arial"/>
            </a:endParaRPr>
          </a:p>
          <a:p>
            <a:pPr marL="457200" indent="-323640">
              <a:lnSpc>
                <a:spcPct val="100000"/>
              </a:lnSpc>
              <a:buClr>
                <a:srgbClr val="ffffff"/>
              </a:buClr>
              <a:buFont typeface="Nunito"/>
              <a:buChar char="●"/>
            </a:pPr>
            <a:r>
              <a:rPr b="1" lang="en-IN" sz="1500" spc="-1" strike="noStrike">
                <a:solidFill>
                  <a:srgbClr val="ffffff"/>
                </a:solidFill>
                <a:uFill>
                  <a:solidFill>
                    <a:srgbClr val="ffffff"/>
                  </a:solidFill>
                </a:uFill>
                <a:latin typeface="Nunito"/>
                <a:ea typeface="Nunito"/>
              </a:rPr>
              <a:t>trig of sensor goes to pin D3(0) of  NODEMCU.</a:t>
            </a:r>
            <a:endParaRPr b="0" lang="en-IN" sz="1400" spc="-1" strike="noStrike">
              <a:solidFill>
                <a:srgbClr val="000000"/>
              </a:solidFill>
              <a:uFill>
                <a:solidFill>
                  <a:srgbClr val="ffffff"/>
                </a:solidFill>
              </a:uFill>
              <a:latin typeface="Arial"/>
            </a:endParaRPr>
          </a:p>
          <a:p>
            <a:pPr marL="457200" indent="-323640">
              <a:lnSpc>
                <a:spcPct val="100000"/>
              </a:lnSpc>
              <a:buClr>
                <a:srgbClr val="ffffff"/>
              </a:buClr>
              <a:buFont typeface="Nunito"/>
              <a:buChar char="●"/>
            </a:pPr>
            <a:r>
              <a:rPr b="1" lang="en-IN" sz="1500" spc="-1" strike="noStrike">
                <a:solidFill>
                  <a:srgbClr val="ffffff"/>
                </a:solidFill>
                <a:uFill>
                  <a:solidFill>
                    <a:srgbClr val="ffffff"/>
                  </a:solidFill>
                </a:uFill>
                <a:latin typeface="Nunito"/>
                <a:ea typeface="Nunito"/>
              </a:rPr>
              <a:t>echo of sensor goes to pin D4(2) of NODEMCU.</a:t>
            </a:r>
            <a:endParaRPr b="0" lang="en-IN" sz="14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PROCEDURE</a:t>
            </a:r>
            <a:endParaRPr b="0" lang="en-IN" sz="1400" spc="-1" strike="noStrike">
              <a:solidFill>
                <a:srgbClr val="000000"/>
              </a:solidFill>
              <a:uFill>
                <a:solidFill>
                  <a:srgbClr val="ffffff"/>
                </a:solidFill>
              </a:uFill>
              <a:latin typeface="Arial"/>
            </a:endParaRPr>
          </a:p>
        </p:txBody>
      </p:sp>
      <p:sp>
        <p:nvSpPr>
          <p:cNvPr id="123" name="TextShape 2"/>
          <p:cNvSpPr txBox="1"/>
          <p:nvPr/>
        </p:nvSpPr>
        <p:spPr>
          <a:xfrm>
            <a:off x="1297440" y="1257840"/>
            <a:ext cx="7038720" cy="2910960"/>
          </a:xfrm>
          <a:prstGeom prst="rect">
            <a:avLst/>
          </a:prstGeom>
          <a:noFill/>
          <a:ln>
            <a:noFill/>
          </a:ln>
        </p:spPr>
        <p:txBody>
          <a:bodyPr tIns="91440" bIns="91440"/>
          <a:p>
            <a:pPr>
              <a:lnSpc>
                <a:spcPct val="100000"/>
              </a:lnSpc>
            </a:pPr>
            <a:r>
              <a:rPr b="1" lang="en-IN" sz="1500" spc="-1" strike="noStrike">
                <a:solidFill>
                  <a:srgbClr val="ffffff"/>
                </a:solidFill>
                <a:uFill>
                  <a:solidFill>
                    <a:srgbClr val="ffffff"/>
                  </a:solidFill>
                </a:uFill>
                <a:latin typeface="Nunito"/>
                <a:ea typeface="Nunito"/>
              </a:rPr>
              <a:t>Carefully fit all the components in and close the box.</a:t>
            </a:r>
            <a:endParaRPr b="0" lang="en-IN" sz="14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052640" y="13356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PROCEDURE</a:t>
            </a:r>
            <a:endParaRPr b="0" lang="en-IN" sz="1400" spc="-1" strike="noStrike">
              <a:solidFill>
                <a:srgbClr val="000000"/>
              </a:solidFill>
              <a:uFill>
                <a:solidFill>
                  <a:srgbClr val="ffffff"/>
                </a:solidFill>
              </a:uFill>
              <a:latin typeface="Arial"/>
            </a:endParaRPr>
          </a:p>
        </p:txBody>
      </p:sp>
      <p:sp>
        <p:nvSpPr>
          <p:cNvPr id="125" name="TextShape 2"/>
          <p:cNvSpPr txBox="1"/>
          <p:nvPr/>
        </p:nvSpPr>
        <p:spPr>
          <a:xfrm>
            <a:off x="655920" y="777600"/>
            <a:ext cx="7038720" cy="2910960"/>
          </a:xfrm>
          <a:prstGeom prst="rect">
            <a:avLst/>
          </a:prstGeom>
          <a:noFill/>
          <a:ln>
            <a:noFill/>
          </a:ln>
        </p:spPr>
        <p:txBody>
          <a:bodyPr tIns="91440" bIns="91440"/>
          <a:p>
            <a:pPr marL="457200">
              <a:lnSpc>
                <a:spcPct val="100000"/>
              </a:lnSpc>
            </a:pPr>
            <a:r>
              <a:rPr b="0" lang="en-IN" sz="1500" spc="-1" strike="noStrike">
                <a:solidFill>
                  <a:srgbClr val="555555"/>
                </a:solidFill>
                <a:uFill>
                  <a:solidFill>
                    <a:srgbClr val="ffffff"/>
                  </a:solidFill>
                </a:uFill>
                <a:latin typeface="Nunito"/>
                <a:ea typeface="Nunito"/>
              </a:rPr>
              <a:t>To connect to the internet we use a prebuilt platform called blynk, which can be downloaded from the android play store, link below...There are countless examples on how to use the app with the arduino which are all available by heading to </a:t>
            </a:r>
            <a:r>
              <a:rPr b="1" lang="en-IN" sz="1500" spc="-1" strike="noStrike">
                <a:solidFill>
                  <a:srgbClr val="555555"/>
                </a:solidFill>
                <a:uFill>
                  <a:solidFill>
                    <a:srgbClr val="ffffff"/>
                  </a:solidFill>
                </a:uFill>
                <a:latin typeface="Nunito"/>
                <a:ea typeface="Nunito"/>
              </a:rPr>
              <a:t>files </a:t>
            </a:r>
            <a:r>
              <a:rPr b="0" lang="en-IN" sz="1500" spc="-1" strike="noStrike">
                <a:solidFill>
                  <a:srgbClr val="555555"/>
                </a:solidFill>
                <a:uFill>
                  <a:solidFill>
                    <a:srgbClr val="ffffff"/>
                  </a:solidFill>
                </a:uFill>
                <a:latin typeface="Nunito"/>
                <a:ea typeface="Nunito"/>
              </a:rPr>
              <a:t>in the arduino IDE, then </a:t>
            </a:r>
            <a:r>
              <a:rPr b="1" lang="en-IN" sz="1500" spc="-1" strike="noStrike">
                <a:solidFill>
                  <a:srgbClr val="555555"/>
                </a:solidFill>
                <a:uFill>
                  <a:solidFill>
                    <a:srgbClr val="ffffff"/>
                  </a:solidFill>
                </a:uFill>
                <a:latin typeface="Nunito"/>
                <a:ea typeface="Nunito"/>
              </a:rPr>
              <a:t>examples </a:t>
            </a:r>
            <a:r>
              <a:rPr b="0" lang="en-IN" sz="1500" spc="-1" strike="noStrike">
                <a:solidFill>
                  <a:srgbClr val="555555"/>
                </a:solidFill>
                <a:uFill>
                  <a:solidFill>
                    <a:srgbClr val="ffffff"/>
                  </a:solidFill>
                </a:uFill>
                <a:latin typeface="Nunito"/>
                <a:ea typeface="Nunito"/>
              </a:rPr>
              <a:t>and under</a:t>
            </a:r>
            <a:r>
              <a:rPr b="1" lang="en-IN" sz="1500" spc="-1" strike="noStrike">
                <a:solidFill>
                  <a:srgbClr val="555555"/>
                </a:solidFill>
                <a:uFill>
                  <a:solidFill>
                    <a:srgbClr val="ffffff"/>
                  </a:solidFill>
                </a:uFill>
                <a:latin typeface="Nunito"/>
                <a:ea typeface="Nunito"/>
              </a:rPr>
              <a:t> the blynk list.</a:t>
            </a:r>
            <a:endParaRPr b="0" lang="en-IN" sz="1400" spc="-1" strike="noStrike">
              <a:solidFill>
                <a:srgbClr val="000000"/>
              </a:solidFill>
              <a:uFill>
                <a:solidFill>
                  <a:srgbClr val="ffffff"/>
                </a:solidFill>
              </a:uFill>
              <a:latin typeface="Arial"/>
            </a:endParaRPr>
          </a:p>
        </p:txBody>
      </p:sp>
      <p:pic>
        <p:nvPicPr>
          <p:cNvPr id="126" name="Google Shape;244;p29" descr=""/>
          <p:cNvPicPr/>
          <p:nvPr/>
        </p:nvPicPr>
        <p:blipFill>
          <a:blip r:embed="rId1"/>
          <a:srcRect l="0" t="18219" r="0" b="17706"/>
          <a:stretch/>
        </p:blipFill>
        <p:spPr>
          <a:xfrm>
            <a:off x="2249280" y="2207160"/>
            <a:ext cx="4328640" cy="27151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PROCEDURE</a:t>
            </a:r>
            <a:endParaRPr b="0" lang="en-IN" sz="1400" spc="-1" strike="noStrike">
              <a:solidFill>
                <a:srgbClr val="000000"/>
              </a:solidFill>
              <a:uFill>
                <a:solidFill>
                  <a:srgbClr val="ffffff"/>
                </a:solidFill>
              </a:uFill>
              <a:latin typeface="Arial"/>
            </a:endParaRPr>
          </a:p>
        </p:txBody>
      </p:sp>
      <p:sp>
        <p:nvSpPr>
          <p:cNvPr id="128" name="TextShape 2"/>
          <p:cNvSpPr txBox="1"/>
          <p:nvPr/>
        </p:nvSpPr>
        <p:spPr>
          <a:xfrm>
            <a:off x="1287000" y="1003320"/>
            <a:ext cx="7038720" cy="2910960"/>
          </a:xfrm>
          <a:prstGeom prst="rect">
            <a:avLst/>
          </a:prstGeom>
          <a:noFill/>
          <a:ln>
            <a:noFill/>
          </a:ln>
        </p:spPr>
        <p:txBody>
          <a:bodyPr tIns="91440" bIns="91440"/>
          <a:p>
            <a:pPr>
              <a:lnSpc>
                <a:spcPct val="100000"/>
              </a:lnSpc>
            </a:pPr>
            <a:r>
              <a:rPr b="0" lang="en-IN" sz="1500" spc="-1" strike="noStrike">
                <a:solidFill>
                  <a:srgbClr val="ffffff"/>
                </a:solidFill>
                <a:uFill>
                  <a:solidFill>
                    <a:srgbClr val="ffffff"/>
                  </a:solidFill>
                </a:uFill>
                <a:latin typeface="Nunito"/>
                <a:ea typeface="Nunito"/>
              </a:rPr>
              <a:t>Once you are familiar with blynk and how it works, you can upload the program attached below. Some things you have to change in the program are :</a:t>
            </a:r>
            <a:endParaRPr b="0" lang="en-IN" sz="1400" spc="-1" strike="noStrike">
              <a:solidFill>
                <a:srgbClr val="000000"/>
              </a:solidFill>
              <a:uFill>
                <a:solidFill>
                  <a:srgbClr val="ffffff"/>
                </a:solidFill>
              </a:uFill>
              <a:latin typeface="Arial"/>
            </a:endParaRPr>
          </a:p>
          <a:p>
            <a:pPr marL="457200" indent="-323640">
              <a:lnSpc>
                <a:spcPct val="100000"/>
              </a:lnSpc>
              <a:buClr>
                <a:srgbClr val="ffffff"/>
              </a:buClr>
              <a:buFont typeface="Nunito"/>
              <a:buAutoNum type="arabicPeriod"/>
            </a:pPr>
            <a:r>
              <a:rPr b="0" lang="en-IN" sz="1500" spc="-1" strike="noStrike">
                <a:solidFill>
                  <a:srgbClr val="ffffff"/>
                </a:solidFill>
                <a:uFill>
                  <a:solidFill>
                    <a:srgbClr val="ffffff"/>
                  </a:solidFill>
                </a:uFill>
                <a:latin typeface="Nunito"/>
                <a:ea typeface="Nunito"/>
              </a:rPr>
              <a:t>replace "</a:t>
            </a:r>
            <a:r>
              <a:rPr b="1" lang="en-IN" sz="1500" spc="-1" strike="noStrike">
                <a:solidFill>
                  <a:srgbClr val="ffffff"/>
                </a:solidFill>
                <a:uFill>
                  <a:solidFill>
                    <a:srgbClr val="ffffff"/>
                  </a:solidFill>
                </a:uFill>
                <a:latin typeface="Nunito"/>
                <a:ea typeface="Nunito"/>
              </a:rPr>
              <a:t>wifi id"</a:t>
            </a:r>
            <a:r>
              <a:rPr b="0" lang="en-IN" sz="1500" spc="-1" strike="noStrike">
                <a:solidFill>
                  <a:srgbClr val="ffffff"/>
                </a:solidFill>
                <a:uFill>
                  <a:solidFill>
                    <a:srgbClr val="ffffff"/>
                  </a:solidFill>
                </a:uFill>
                <a:latin typeface="Nunito"/>
                <a:ea typeface="Nunito"/>
              </a:rPr>
              <a:t>, with your actual wifi id</a:t>
            </a:r>
            <a:endParaRPr b="0" lang="en-IN" sz="1400" spc="-1" strike="noStrike">
              <a:solidFill>
                <a:srgbClr val="000000"/>
              </a:solidFill>
              <a:uFill>
                <a:solidFill>
                  <a:srgbClr val="ffffff"/>
                </a:solidFill>
              </a:uFill>
              <a:latin typeface="Arial"/>
            </a:endParaRPr>
          </a:p>
          <a:p>
            <a:pPr marL="457200" indent="-323640">
              <a:lnSpc>
                <a:spcPct val="100000"/>
              </a:lnSpc>
              <a:buClr>
                <a:srgbClr val="ffffff"/>
              </a:buClr>
              <a:buFont typeface="Nunito"/>
              <a:buAutoNum type="arabicPeriod"/>
            </a:pPr>
            <a:r>
              <a:rPr b="0" lang="en-IN" sz="1500" spc="-1" strike="noStrike">
                <a:solidFill>
                  <a:srgbClr val="ffffff"/>
                </a:solidFill>
                <a:uFill>
                  <a:solidFill>
                    <a:srgbClr val="ffffff"/>
                  </a:solidFill>
                </a:uFill>
                <a:latin typeface="Nunito"/>
                <a:ea typeface="Nunito"/>
              </a:rPr>
              <a:t>replace "</a:t>
            </a:r>
            <a:r>
              <a:rPr b="1" lang="en-IN" sz="1500" spc="-1" strike="noStrike">
                <a:solidFill>
                  <a:srgbClr val="ffffff"/>
                </a:solidFill>
                <a:uFill>
                  <a:solidFill>
                    <a:srgbClr val="ffffff"/>
                  </a:solidFill>
                </a:uFill>
                <a:latin typeface="Nunito"/>
                <a:ea typeface="Nunito"/>
              </a:rPr>
              <a:t>password</a:t>
            </a:r>
            <a:r>
              <a:rPr b="0" lang="en-IN" sz="1500" spc="-1" strike="noStrike">
                <a:solidFill>
                  <a:srgbClr val="ffffff"/>
                </a:solidFill>
                <a:uFill>
                  <a:solidFill>
                    <a:srgbClr val="ffffff"/>
                  </a:solidFill>
                </a:uFill>
                <a:latin typeface="Nunito"/>
                <a:ea typeface="Nunito"/>
              </a:rPr>
              <a:t>" with your actual wifi password</a:t>
            </a:r>
            <a:endParaRPr b="0" lang="en-IN" sz="1400" spc="-1" strike="noStrike">
              <a:solidFill>
                <a:srgbClr val="000000"/>
              </a:solidFill>
              <a:uFill>
                <a:solidFill>
                  <a:srgbClr val="ffffff"/>
                </a:solidFill>
              </a:uFill>
              <a:latin typeface="Arial"/>
            </a:endParaRPr>
          </a:p>
          <a:p>
            <a:pPr marL="457200" indent="-323640">
              <a:lnSpc>
                <a:spcPct val="100000"/>
              </a:lnSpc>
              <a:buClr>
                <a:srgbClr val="ffffff"/>
              </a:buClr>
              <a:buFont typeface="Nunito"/>
              <a:buAutoNum type="arabicPeriod"/>
            </a:pPr>
            <a:r>
              <a:rPr b="0" lang="en-IN" sz="1500" spc="-1" strike="noStrike">
                <a:solidFill>
                  <a:srgbClr val="ffffff"/>
                </a:solidFill>
                <a:uFill>
                  <a:solidFill>
                    <a:srgbClr val="ffffff"/>
                  </a:solidFill>
                </a:uFill>
                <a:latin typeface="Nunito"/>
                <a:ea typeface="Nunito"/>
              </a:rPr>
              <a:t>replace "</a:t>
            </a:r>
            <a:r>
              <a:rPr b="1" lang="en-IN" sz="1500" spc="-1" strike="noStrike">
                <a:solidFill>
                  <a:srgbClr val="ffffff"/>
                </a:solidFill>
                <a:uFill>
                  <a:solidFill>
                    <a:srgbClr val="ffffff"/>
                  </a:solidFill>
                </a:uFill>
                <a:latin typeface="Nunito"/>
                <a:ea typeface="Nunito"/>
              </a:rPr>
              <a:t>auth token</a:t>
            </a:r>
            <a:r>
              <a:rPr b="0" lang="en-IN" sz="1500" spc="-1" strike="noStrike">
                <a:solidFill>
                  <a:srgbClr val="ffffff"/>
                </a:solidFill>
                <a:uFill>
                  <a:solidFill>
                    <a:srgbClr val="ffffff"/>
                  </a:solidFill>
                </a:uFill>
                <a:latin typeface="Nunito"/>
                <a:ea typeface="Nunito"/>
              </a:rPr>
              <a:t>" in with your blynk's authorization token which u should have received through mail while installing blynk</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129" name="Google Shape;251;p30" descr=""/>
          <p:cNvPicPr/>
          <p:nvPr/>
        </p:nvPicPr>
        <p:blipFill>
          <a:blip r:embed="rId1"/>
          <a:srcRect l="0" t="32472" r="0" b="32478"/>
          <a:stretch/>
        </p:blipFill>
        <p:spPr>
          <a:xfrm>
            <a:off x="1487160" y="2898720"/>
            <a:ext cx="5564520" cy="21081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PROCEDURE</a:t>
            </a:r>
            <a:endParaRPr b="0" lang="en-IN" sz="1400" spc="-1" strike="noStrike">
              <a:solidFill>
                <a:srgbClr val="000000"/>
              </a:solidFill>
              <a:uFill>
                <a:solidFill>
                  <a:srgbClr val="ffffff"/>
                </a:solidFill>
              </a:uFill>
              <a:latin typeface="Arial"/>
            </a:endParaRPr>
          </a:p>
        </p:txBody>
      </p:sp>
      <p:sp>
        <p:nvSpPr>
          <p:cNvPr id="131" name="TextShape 2"/>
          <p:cNvSpPr txBox="1"/>
          <p:nvPr/>
        </p:nvSpPr>
        <p:spPr>
          <a:xfrm>
            <a:off x="1297440" y="1059480"/>
            <a:ext cx="2953080" cy="2910960"/>
          </a:xfrm>
          <a:prstGeom prst="rect">
            <a:avLst/>
          </a:prstGeom>
          <a:noFill/>
          <a:ln>
            <a:noFill/>
          </a:ln>
        </p:spPr>
        <p:txBody>
          <a:bodyPr tIns="91440" bIns="91440"/>
          <a:p>
            <a:pPr>
              <a:lnSpc>
                <a:spcPct val="100000"/>
              </a:lnSpc>
            </a:pPr>
            <a:r>
              <a:rPr b="0" lang="en-IN" sz="1500" spc="-1" strike="noStrike">
                <a:solidFill>
                  <a:srgbClr val="ffffff"/>
                </a:solidFill>
                <a:uFill>
                  <a:solidFill>
                    <a:srgbClr val="ffffff"/>
                  </a:solidFill>
                </a:uFill>
                <a:latin typeface="Nunito"/>
                <a:ea typeface="Nunito"/>
              </a:rPr>
              <a:t>Here you have the results of the whole concept finally working! hurray!</a:t>
            </a:r>
            <a:endParaRPr b="0" lang="en-IN" sz="1400" spc="-1" strike="noStrike">
              <a:solidFill>
                <a:srgbClr val="000000"/>
              </a:solidFill>
              <a:uFill>
                <a:solidFill>
                  <a:srgbClr val="ffffff"/>
                </a:solidFill>
              </a:uFill>
              <a:latin typeface="Arial"/>
            </a:endParaRPr>
          </a:p>
          <a:p>
            <a:pPr>
              <a:lnSpc>
                <a:spcPct val="100000"/>
              </a:lnSpc>
            </a:pPr>
            <a:r>
              <a:rPr b="0" lang="en-IN" sz="1500" spc="-1" strike="noStrike">
                <a:solidFill>
                  <a:srgbClr val="ffffff"/>
                </a:solidFill>
                <a:uFill>
                  <a:solidFill>
                    <a:srgbClr val="ffffff"/>
                  </a:solidFill>
                </a:uFill>
                <a:latin typeface="Nunito"/>
                <a:ea typeface="Nunito"/>
              </a:rPr>
              <a:t>These are screenshots of my phone as I filled the dustbin. On the blynk application we aliggned three LEDs one on top of the other. Green which ranges from 0 to 25% full, Orange from 25 to 65% and Red from 65 to 100%</a:t>
            </a:r>
            <a:endParaRPr b="0" lang="en-IN" sz="14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PROGRESS</a:t>
            </a:r>
            <a:endParaRPr b="0" lang="en-IN" sz="1400" spc="-1" strike="noStrike">
              <a:solidFill>
                <a:srgbClr val="000000"/>
              </a:solidFill>
              <a:uFill>
                <a:solidFill>
                  <a:srgbClr val="ffffff"/>
                </a:solidFill>
              </a:uFill>
              <a:latin typeface="Arial"/>
            </a:endParaRPr>
          </a:p>
        </p:txBody>
      </p:sp>
      <p:sp>
        <p:nvSpPr>
          <p:cNvPr id="133" name="TextShape 2"/>
          <p:cNvSpPr txBox="1"/>
          <p:nvPr/>
        </p:nvSpPr>
        <p:spPr>
          <a:xfrm>
            <a:off x="1151640" y="1116000"/>
            <a:ext cx="7038720" cy="2910960"/>
          </a:xfrm>
          <a:prstGeom prst="rect">
            <a:avLst/>
          </a:prstGeom>
          <a:noFill/>
          <a:ln>
            <a:noFill/>
          </a:ln>
        </p:spPr>
        <p:txBody>
          <a:bodyPr tIns="91440" bIns="91440"/>
          <a:p>
            <a:pPr marL="457200" indent="-317160">
              <a:lnSpc>
                <a:spcPct val="100000"/>
              </a:lnSpc>
              <a:buClr>
                <a:srgbClr val="ffffff"/>
              </a:buClr>
              <a:buFont typeface="Lato"/>
              <a:buChar char="●"/>
            </a:pPr>
            <a:r>
              <a:rPr b="0" lang="en-IN" sz="1400" spc="-1" strike="noStrike">
                <a:solidFill>
                  <a:srgbClr val="ffffff"/>
                </a:solidFill>
                <a:uFill>
                  <a:solidFill>
                    <a:srgbClr val="ffffff"/>
                  </a:solidFill>
                </a:uFill>
                <a:latin typeface="Lato"/>
                <a:ea typeface="Lato"/>
              </a:rPr>
              <a:t>We have studied about the components used in our project so as to understand the working of the project.</a:t>
            </a:r>
            <a:endParaRPr b="0" lang="en-IN" sz="1400" spc="-1" strike="noStrike">
              <a:solidFill>
                <a:srgbClr val="000000"/>
              </a:solidFill>
              <a:uFill>
                <a:solidFill>
                  <a:srgbClr val="ffffff"/>
                </a:solidFill>
              </a:uFill>
              <a:latin typeface="Arial"/>
            </a:endParaRPr>
          </a:p>
          <a:p>
            <a:pPr marL="457200" indent="-317160">
              <a:lnSpc>
                <a:spcPct val="100000"/>
              </a:lnSpc>
              <a:buClr>
                <a:srgbClr val="ffffff"/>
              </a:buClr>
              <a:buFont typeface="Lato"/>
              <a:buChar char="●"/>
            </a:pPr>
            <a:r>
              <a:rPr b="0" lang="en-IN" sz="1400" spc="-1" strike="noStrike">
                <a:solidFill>
                  <a:srgbClr val="ffffff"/>
                </a:solidFill>
                <a:uFill>
                  <a:solidFill>
                    <a:srgbClr val="ffffff"/>
                  </a:solidFill>
                </a:uFill>
                <a:latin typeface="Lato"/>
                <a:ea typeface="Lato"/>
              </a:rPr>
              <a:t>We have used ARDUINO IDE to do the necesarry coding of NODEMCU.</a:t>
            </a:r>
            <a:endParaRPr b="0" lang="en-IN" sz="1400" spc="-1" strike="noStrike">
              <a:solidFill>
                <a:srgbClr val="000000"/>
              </a:solidFill>
              <a:uFill>
                <a:solidFill>
                  <a:srgbClr val="ffffff"/>
                </a:solidFill>
              </a:uFill>
              <a:latin typeface="Arial"/>
            </a:endParaRPr>
          </a:p>
          <a:p>
            <a:pPr marL="457200" indent="-317160">
              <a:lnSpc>
                <a:spcPct val="100000"/>
              </a:lnSpc>
              <a:buClr>
                <a:srgbClr val="ffffff"/>
              </a:buClr>
              <a:buFont typeface="Lato"/>
              <a:buChar char="●"/>
            </a:pPr>
            <a:r>
              <a:rPr b="0" lang="en-IN" sz="1400" spc="-1" strike="noStrike">
                <a:solidFill>
                  <a:srgbClr val="ffffff"/>
                </a:solidFill>
                <a:uFill>
                  <a:solidFill>
                    <a:srgbClr val="ffffff"/>
                  </a:solidFill>
                </a:uFill>
                <a:latin typeface="Lato"/>
                <a:ea typeface="Lato"/>
              </a:rPr>
              <a:t>We are able to identify the levels of garbage in the dustbin accurately.</a:t>
            </a:r>
            <a:endParaRPr b="0" lang="en-IN" sz="1400" spc="-1" strike="noStrike">
              <a:solidFill>
                <a:srgbClr val="000000"/>
              </a:solidFill>
              <a:uFill>
                <a:solidFill>
                  <a:srgbClr val="ffffff"/>
                </a:solidFill>
              </a:uFill>
              <a:latin typeface="Arial"/>
            </a:endParaRPr>
          </a:p>
          <a:p>
            <a:pPr marL="457200" indent="-317160">
              <a:lnSpc>
                <a:spcPct val="100000"/>
              </a:lnSpc>
              <a:buClr>
                <a:srgbClr val="ffffff"/>
              </a:buClr>
              <a:buFont typeface="Lato"/>
              <a:buChar char="●"/>
            </a:pPr>
            <a:r>
              <a:rPr b="0" lang="en-IN" sz="1400" spc="-1" strike="noStrike">
                <a:solidFill>
                  <a:srgbClr val="ffffff"/>
                </a:solidFill>
                <a:uFill>
                  <a:solidFill>
                    <a:srgbClr val="ffffff"/>
                  </a:solidFill>
                </a:uFill>
                <a:latin typeface="Lato"/>
                <a:ea typeface="Lato"/>
              </a:rPr>
              <a:t>We are using BLYNK app to showcase the range of the levels of garbage in the dustbin by using LEDs so that the truck driver can know better.</a:t>
            </a:r>
            <a:endParaRPr b="0" lang="en-IN" sz="1400" spc="-1" strike="noStrike">
              <a:solidFill>
                <a:srgbClr val="000000"/>
              </a:solidFill>
              <a:uFill>
                <a:solidFill>
                  <a:srgbClr val="ffffff"/>
                </a:solidFill>
              </a:uFill>
              <a:latin typeface="Arial"/>
            </a:endParaRPr>
          </a:p>
          <a:p>
            <a:pPr marL="457200" indent="-317160">
              <a:lnSpc>
                <a:spcPct val="100000"/>
              </a:lnSpc>
              <a:buClr>
                <a:srgbClr val="ffffff"/>
              </a:buClr>
              <a:buFont typeface="Lato"/>
              <a:buChar char="●"/>
            </a:pPr>
            <a:r>
              <a:rPr b="0" lang="en-IN" sz="1400" spc="-1" strike="noStrike">
                <a:solidFill>
                  <a:srgbClr val="ffffff"/>
                </a:solidFill>
                <a:uFill>
                  <a:solidFill>
                    <a:srgbClr val="ffffff"/>
                  </a:solidFill>
                </a:uFill>
                <a:latin typeface="Lato"/>
                <a:ea typeface="Lato"/>
              </a:rPr>
              <a:t>We have implemented our project on one dustbin for the time being and it is working properly.</a:t>
            </a:r>
            <a:endParaRPr b="0" lang="en-IN" sz="14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4000" spc="-1" strike="noStrike">
                <a:solidFill>
                  <a:srgbClr val="ffffff"/>
                </a:solidFill>
                <a:uFill>
                  <a:solidFill>
                    <a:srgbClr val="ffffff"/>
                  </a:solidFill>
                </a:uFill>
                <a:latin typeface="Montserrat"/>
                <a:ea typeface="Montserrat"/>
              </a:rPr>
              <a:t>OVERVIEW</a:t>
            </a:r>
            <a:r>
              <a:rPr b="0" lang="en-IN" sz="4000" spc="-1" strike="noStrike">
                <a:solidFill>
                  <a:srgbClr val="ffffff"/>
                </a:solidFill>
                <a:uFill>
                  <a:solidFill>
                    <a:srgbClr val="ffffff"/>
                  </a:solidFill>
                </a:uFill>
                <a:latin typeface="Montserrat"/>
                <a:ea typeface="Montserrat"/>
              </a:rPr>
              <a:t>
</a:t>
            </a:r>
            <a:endParaRPr b="0" lang="en-IN" sz="1400" spc="-1" strike="noStrike">
              <a:solidFill>
                <a:srgbClr val="000000"/>
              </a:solidFill>
              <a:uFill>
                <a:solidFill>
                  <a:srgbClr val="ffffff"/>
                </a:solidFill>
              </a:uFill>
              <a:latin typeface="Arial"/>
            </a:endParaRPr>
          </a:p>
        </p:txBody>
      </p:sp>
      <p:sp>
        <p:nvSpPr>
          <p:cNvPr id="84" name="TextShape 2"/>
          <p:cNvSpPr txBox="1"/>
          <p:nvPr/>
        </p:nvSpPr>
        <p:spPr>
          <a:xfrm>
            <a:off x="1297440" y="1567440"/>
            <a:ext cx="7038720" cy="2910960"/>
          </a:xfrm>
          <a:prstGeom prst="rect">
            <a:avLst/>
          </a:prstGeom>
          <a:noFill/>
          <a:ln>
            <a:noFill/>
          </a:ln>
        </p:spPr>
        <p:txBody>
          <a:bodyPr tIns="91440" bIns="91440"/>
          <a:p>
            <a:pPr>
              <a:lnSpc>
                <a:spcPct val="100000"/>
              </a:lnSpc>
            </a:pPr>
            <a:r>
              <a:rPr b="0" lang="en-IN" sz="1800" spc="-1" strike="noStrike">
                <a:solidFill>
                  <a:srgbClr val="555555"/>
                </a:solidFill>
                <a:uFill>
                  <a:solidFill>
                    <a:srgbClr val="ffffff"/>
                  </a:solidFill>
                </a:uFill>
                <a:latin typeface="Nunito"/>
                <a:ea typeface="Nunito"/>
              </a:rPr>
              <a:t>We are living in an age where tasks and systems are fusing together with the power of IOT to have a more efficient system of working and to execute jobs quickly! With all the power at our finger tips this is what we have come up with. One of the main concerns with our environment has been solid waste management which impacts the health and environment of our society. The detection, monitoring and management of wastes is one of the primary problems of the present era. This is our solution, a method in which waste management is automated. This is our IoT Garbage Monitoring system, an innovative way that will help to keep the cities clean and healthy.</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963000" y="31932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IMPLEMENTATION AND SCOPE</a:t>
            </a:r>
            <a:endParaRPr b="0" lang="en-IN" sz="1400" spc="-1" strike="noStrike">
              <a:solidFill>
                <a:srgbClr val="000000"/>
              </a:solidFill>
              <a:uFill>
                <a:solidFill>
                  <a:srgbClr val="ffffff"/>
                </a:solidFill>
              </a:uFill>
              <a:latin typeface="Arial"/>
            </a:endParaRPr>
          </a:p>
        </p:txBody>
      </p:sp>
      <p:sp>
        <p:nvSpPr>
          <p:cNvPr id="135" name="TextShape 2"/>
          <p:cNvSpPr txBox="1"/>
          <p:nvPr/>
        </p:nvSpPr>
        <p:spPr>
          <a:xfrm>
            <a:off x="963000" y="1171080"/>
            <a:ext cx="4465440" cy="2910960"/>
          </a:xfrm>
          <a:prstGeom prst="rect">
            <a:avLst/>
          </a:prstGeom>
          <a:noFill/>
          <a:ln>
            <a:noFill/>
          </a:ln>
        </p:spPr>
        <p:txBody>
          <a:bodyPr tIns="91440" bIns="91440"/>
          <a:p>
            <a:pPr>
              <a:lnSpc>
                <a:spcPct val="100000"/>
              </a:lnSpc>
            </a:pPr>
            <a:r>
              <a:rPr b="1" lang="en-IN" sz="1500" spc="-1" strike="noStrike">
                <a:solidFill>
                  <a:srgbClr val="ffffff"/>
                </a:solidFill>
                <a:uFill>
                  <a:solidFill>
                    <a:srgbClr val="ffffff"/>
                  </a:solidFill>
                </a:uFill>
                <a:latin typeface="Nunito"/>
                <a:ea typeface="Nunito"/>
              </a:rPr>
              <a:t>Our need to manually go about the town taking GPS locations of each trashcan. Then save it on your Google Maps. Once you have done that, in the same way we made the system in our model intead of one LED you will need to do the same for the number of dustbins there are. Let's say there are 20.</a:t>
            </a:r>
            <a:endParaRPr b="0" lang="en-IN" sz="1400" spc="-1" strike="noStrike">
              <a:solidFill>
                <a:srgbClr val="000000"/>
              </a:solidFill>
              <a:uFill>
                <a:solidFill>
                  <a:srgbClr val="ffffff"/>
                </a:solidFill>
              </a:uFill>
              <a:latin typeface="Arial"/>
            </a:endParaRPr>
          </a:p>
          <a:p>
            <a:pPr>
              <a:lnSpc>
                <a:spcPct val="100000"/>
              </a:lnSpc>
            </a:pPr>
            <a:r>
              <a:rPr b="1" lang="en-IN" sz="1500" spc="-1" strike="noStrike">
                <a:solidFill>
                  <a:srgbClr val="ffffff"/>
                </a:solidFill>
                <a:uFill>
                  <a:solidFill>
                    <a:srgbClr val="ffffff"/>
                  </a:solidFill>
                </a:uFill>
                <a:latin typeface="Nunito"/>
                <a:ea typeface="Nunito"/>
              </a:rPr>
              <a:t>When the truck driver starts his day, he opens Blynk and sees all the dustbins that require attention then he selects each dustbin (each when having their specific number) and then generates the shortest and most efficient route!</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136" name="Google Shape;270;p33" descr=""/>
          <p:cNvPicPr/>
          <p:nvPr/>
        </p:nvPicPr>
        <p:blipFill>
          <a:blip r:embed="rId1"/>
          <a:stretch/>
        </p:blipFill>
        <p:spPr>
          <a:xfrm>
            <a:off x="5540040" y="1425240"/>
            <a:ext cx="3416760" cy="25898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210680" y="35640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IMPLEMENTATION AND SCOPE</a:t>
            </a:r>
            <a:r>
              <a:rPr b="0" lang="en-IN" sz="3200" spc="-1" strike="noStrike">
                <a:solidFill>
                  <a:srgbClr val="ffffff"/>
                </a:solidFill>
                <a:uFill>
                  <a:solidFill>
                    <a:srgbClr val="ffffff"/>
                  </a:solidFill>
                </a:uFill>
                <a:latin typeface="Montserrat"/>
                <a:ea typeface="Montserrat"/>
              </a:rPr>
              <a:t>
</a:t>
            </a:r>
            <a:endParaRPr b="0" lang="en-IN" sz="1400" spc="-1" strike="noStrike">
              <a:solidFill>
                <a:srgbClr val="000000"/>
              </a:solidFill>
              <a:uFill>
                <a:solidFill>
                  <a:srgbClr val="ffffff"/>
                </a:solidFill>
              </a:uFill>
              <a:latin typeface="Arial"/>
            </a:endParaRPr>
          </a:p>
        </p:txBody>
      </p:sp>
      <p:sp>
        <p:nvSpPr>
          <p:cNvPr id="138" name="TextShape 2"/>
          <p:cNvSpPr txBox="1"/>
          <p:nvPr/>
        </p:nvSpPr>
        <p:spPr>
          <a:xfrm>
            <a:off x="1297440" y="1116000"/>
            <a:ext cx="4155480" cy="2910960"/>
          </a:xfrm>
          <a:prstGeom prst="rect">
            <a:avLst/>
          </a:prstGeom>
          <a:noFill/>
          <a:ln>
            <a:noFill/>
          </a:ln>
        </p:spPr>
        <p:txBody>
          <a:bodyPr tIns="91440" bIns="91440"/>
          <a:p>
            <a:pPr>
              <a:lnSpc>
                <a:spcPct val="100000"/>
              </a:lnSpc>
            </a:pPr>
            <a:r>
              <a:rPr b="0" lang="en-IN" sz="1400" spc="-1" strike="noStrike">
                <a:solidFill>
                  <a:srgbClr val="ffffff"/>
                </a:solidFill>
                <a:uFill>
                  <a:solidFill>
                    <a:srgbClr val="ffffff"/>
                  </a:solidFill>
                </a:uFill>
                <a:latin typeface="Nunito"/>
                <a:ea typeface="Nunito"/>
              </a:rPr>
              <a:t>After having made one ourselves we realized how widely this system could be used to turn this rather horrible cumbersome chore into a really efficient one!</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fffff"/>
                </a:solidFill>
                <a:uFill>
                  <a:solidFill>
                    <a:srgbClr val="ffffff"/>
                  </a:solidFill>
                </a:uFill>
                <a:latin typeface="Nunito"/>
                <a:ea typeface="Nunito"/>
              </a:rPr>
              <a:t>The way it can impact the city or even a country on a big scale is understandable, and hopefully in the future it is implemented. But other than that each individual can benefit with this concept. A community, an apartment complex or even a house can all use this powerful tool fueled by the internet of things to make their life a whole lot simpler!</a:t>
            </a:r>
            <a:endParaRPr b="0" lang="en-IN" sz="1400" spc="-1" strike="noStrike">
              <a:solidFill>
                <a:srgbClr val="000000"/>
              </a:solidFill>
              <a:uFill>
                <a:solidFill>
                  <a:srgbClr val="ffffff"/>
                </a:solidFill>
              </a:uFill>
              <a:latin typeface="Arial"/>
            </a:endParaRPr>
          </a:p>
        </p:txBody>
      </p:sp>
      <p:pic>
        <p:nvPicPr>
          <p:cNvPr id="139" name="Google Shape;277;p34" descr=""/>
          <p:cNvPicPr/>
          <p:nvPr/>
        </p:nvPicPr>
        <p:blipFill>
          <a:blip r:embed="rId1"/>
          <a:srcRect l="12778" t="0" r="12778" b="0"/>
          <a:stretch/>
        </p:blipFill>
        <p:spPr>
          <a:xfrm>
            <a:off x="6064560" y="1325880"/>
            <a:ext cx="2108520" cy="27010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052640" y="1782000"/>
            <a:ext cx="7038720" cy="913680"/>
          </a:xfrm>
          <a:prstGeom prst="rect">
            <a:avLst/>
          </a:prstGeom>
          <a:noFill/>
          <a:ln>
            <a:noFill/>
          </a:ln>
        </p:spPr>
        <p:txBody>
          <a:bodyPr tIns="91440" bIns="91440" anchor="ctr"/>
          <a:p>
            <a:pPr algn="ctr">
              <a:lnSpc>
                <a:spcPct val="100000"/>
              </a:lnSpc>
            </a:pPr>
            <a:r>
              <a:rPr b="1" lang="en-IN" sz="3600" spc="-1" strike="noStrike">
                <a:solidFill>
                  <a:srgbClr val="ffffff"/>
                </a:solidFill>
                <a:uFill>
                  <a:solidFill>
                    <a:srgbClr val="ffffff"/>
                  </a:solidFill>
                </a:uFill>
                <a:latin typeface="Montserrat"/>
                <a:ea typeface="Montserrat"/>
              </a:rPr>
              <a:t>THANK YOU.</a:t>
            </a:r>
            <a:endParaRPr b="0" lang="en-IN" sz="1400" spc="-1" strike="noStrike">
              <a:solidFill>
                <a:srgbClr val="000000"/>
              </a:solidFill>
              <a:uFill>
                <a:solidFill>
                  <a:srgbClr val="ffffff"/>
                </a:solidFill>
              </a:uFill>
              <a:latin typeface="Arial"/>
            </a:endParaRPr>
          </a:p>
        </p:txBody>
      </p:sp>
      <p:sp>
        <p:nvSpPr>
          <p:cNvPr id="141" name="TextShape 2"/>
          <p:cNvSpPr txBox="1"/>
          <p:nvPr/>
        </p:nvSpPr>
        <p:spPr>
          <a:xfrm>
            <a:off x="5527800" y="3123360"/>
            <a:ext cx="2808360" cy="135504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297440" y="0"/>
            <a:ext cx="7038720" cy="913680"/>
          </a:xfrm>
          <a:prstGeom prst="rect">
            <a:avLst/>
          </a:prstGeom>
          <a:noFill/>
          <a:ln>
            <a:noFill/>
          </a:ln>
        </p:spPr>
        <p:txBody>
          <a:bodyPr tIns="91440" bIns="91440"/>
          <a:p>
            <a:pPr>
              <a:lnSpc>
                <a:spcPct val="100000"/>
              </a:lnSpc>
            </a:pPr>
            <a:r>
              <a:rPr b="0" lang="en-IN" sz="4000" spc="-1" strike="noStrike">
                <a:solidFill>
                  <a:srgbClr val="ffffff"/>
                </a:solidFill>
                <a:uFill>
                  <a:solidFill>
                    <a:srgbClr val="ffffff"/>
                  </a:solidFill>
                </a:uFill>
                <a:latin typeface="Montserrat"/>
                <a:ea typeface="Montserrat"/>
              </a:rPr>
              <a:t>THE IDEA</a:t>
            </a:r>
            <a:r>
              <a:rPr b="0" lang="en-IN" sz="4000" spc="-1" strike="noStrike">
                <a:solidFill>
                  <a:srgbClr val="ffffff"/>
                </a:solidFill>
                <a:uFill>
                  <a:solidFill>
                    <a:srgbClr val="ffffff"/>
                  </a:solidFill>
                </a:uFill>
                <a:latin typeface="Montserrat"/>
                <a:ea typeface="Montserrat"/>
              </a:rPr>
              <a:t>
</a:t>
            </a:r>
            <a:endParaRPr b="0" lang="en-IN" sz="1400" spc="-1" strike="noStrike">
              <a:solidFill>
                <a:srgbClr val="000000"/>
              </a:solidFill>
              <a:uFill>
                <a:solidFill>
                  <a:srgbClr val="ffffff"/>
                </a:solidFill>
              </a:uFill>
              <a:latin typeface="Arial"/>
            </a:endParaRPr>
          </a:p>
        </p:txBody>
      </p:sp>
      <p:sp>
        <p:nvSpPr>
          <p:cNvPr id="86" name="TextShape 2"/>
          <p:cNvSpPr txBox="1"/>
          <p:nvPr/>
        </p:nvSpPr>
        <p:spPr>
          <a:xfrm>
            <a:off x="1297440" y="731160"/>
            <a:ext cx="7038720" cy="3425040"/>
          </a:xfrm>
          <a:prstGeom prst="rect">
            <a:avLst/>
          </a:prstGeom>
          <a:noFill/>
          <a:ln>
            <a:noFill/>
          </a:ln>
        </p:spPr>
        <p:txBody>
          <a:bodyPr tIns="91440" bIns="91440"/>
          <a:p>
            <a:pPr>
              <a:lnSpc>
                <a:spcPct val="100000"/>
              </a:lnSpc>
            </a:pPr>
            <a:r>
              <a:rPr b="0" lang="en-IN" sz="1500" spc="-1" strike="noStrike">
                <a:solidFill>
                  <a:srgbClr val="555555"/>
                </a:solidFill>
                <a:uFill>
                  <a:solidFill>
                    <a:srgbClr val="ffffff"/>
                  </a:solidFill>
                </a:uFill>
                <a:latin typeface="Nunito"/>
                <a:ea typeface="Nunito"/>
              </a:rPr>
              <a:t>The idea struck us when we observed that the garbage truck use to go around the town to collect solid waste twice a day. Although this system was thorough it was very inefficient. For example let's say street A is a busy street and we see that the garbage fills up really fast whereas maybe street B even after two days the bin isn't even half full.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0" lang="en-IN" sz="1500" spc="-1" strike="noStrike">
                <a:solidFill>
                  <a:srgbClr val="555555"/>
                </a:solidFill>
                <a:uFill>
                  <a:solidFill>
                    <a:srgbClr val="ffffff"/>
                  </a:solidFill>
                </a:uFill>
                <a:latin typeface="Nunito"/>
                <a:ea typeface="Nunito"/>
              </a:rPr>
              <a:t>What our system does is it gives a real time indicator of the garbage level in a trashcan at any given time. Using that data we can then optimize waste collection routes and ultimately reduce fuel consumption. It allows trash collectors to plan their daily/weekly pick up schedule.</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87" name="Google Shape;154;p16" descr=""/>
          <p:cNvPicPr/>
          <p:nvPr/>
        </p:nvPicPr>
        <p:blipFill>
          <a:blip r:embed="rId1"/>
          <a:stretch/>
        </p:blipFill>
        <p:spPr>
          <a:xfrm>
            <a:off x="2082240" y="1989360"/>
            <a:ext cx="3873240" cy="14684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185840" y="232560"/>
            <a:ext cx="7038720" cy="913680"/>
          </a:xfrm>
          <a:prstGeom prst="rect">
            <a:avLst/>
          </a:prstGeom>
          <a:noFill/>
          <a:ln>
            <a:noFill/>
          </a:ln>
        </p:spPr>
        <p:txBody>
          <a:bodyPr tIns="91440" bIns="91440"/>
          <a:p>
            <a:pPr>
              <a:lnSpc>
                <a:spcPct val="115000"/>
              </a:lnSpc>
            </a:pPr>
            <a:r>
              <a:rPr b="0" lang="en-IN" sz="2400" spc="-1" strike="noStrike">
                <a:solidFill>
                  <a:srgbClr val="ffffff"/>
                </a:solidFill>
                <a:uFill>
                  <a:solidFill>
                    <a:srgbClr val="ffffff"/>
                  </a:solidFill>
                </a:uFill>
                <a:latin typeface="Montserrat"/>
                <a:ea typeface="Arial"/>
              </a:rPr>
              <a:t>
</a:t>
            </a:r>
            <a:endParaRPr b="0" lang="en-IN" sz="1400" spc="-1" strike="noStrike">
              <a:solidFill>
                <a:srgbClr val="000000"/>
              </a:solidFill>
              <a:uFill>
                <a:solidFill>
                  <a:srgbClr val="ffffff"/>
                </a:solidFill>
              </a:uFill>
              <a:latin typeface="Arial"/>
            </a:endParaRPr>
          </a:p>
        </p:txBody>
      </p:sp>
      <p:sp>
        <p:nvSpPr>
          <p:cNvPr id="89" name="TextShape 2"/>
          <p:cNvSpPr txBox="1"/>
          <p:nvPr/>
        </p:nvSpPr>
        <p:spPr>
          <a:xfrm>
            <a:off x="1126800" y="972720"/>
            <a:ext cx="7038720" cy="2910960"/>
          </a:xfrm>
          <a:prstGeom prst="rect">
            <a:avLst/>
          </a:prstGeom>
          <a:noFill/>
          <a:ln>
            <a:noFill/>
          </a:ln>
        </p:spPr>
        <p:txBody>
          <a:bodyPr tIns="91440" bIns="91440"/>
          <a:p>
            <a:pPr>
              <a:lnSpc>
                <a:spcPct val="100000"/>
              </a:lnSpc>
            </a:pPr>
            <a:r>
              <a:rPr b="0" lang="en-IN" sz="1300" spc="-1" strike="noStrike">
                <a:solidFill>
                  <a:srgbClr val="ffffff"/>
                </a:solidFill>
                <a:uFill>
                  <a:solidFill>
                    <a:srgbClr val="ffffff"/>
                  </a:solidFill>
                </a:uFill>
                <a:latin typeface="Lato"/>
                <a:ea typeface="Lato"/>
              </a:rPr>
              <a:t>To start with you will first have to enter the height of the dustbin. This will help us generate the percentage of trash in the trashcan. We then have two criterias which needs to be satisfied to show that the particular bin needs to be emptied :</a:t>
            </a:r>
            <a:endParaRPr b="0" lang="en-IN" sz="1400" spc="-1" strike="noStrike">
              <a:solidFill>
                <a:srgbClr val="000000"/>
              </a:solidFill>
              <a:uFill>
                <a:solidFill>
                  <a:srgbClr val="ffffff"/>
                </a:solidFill>
              </a:uFill>
              <a:latin typeface="Arial"/>
            </a:endParaRPr>
          </a:p>
          <a:p>
            <a:pPr marL="457200" indent="-310680">
              <a:lnSpc>
                <a:spcPct val="100000"/>
              </a:lnSpc>
              <a:buClr>
                <a:srgbClr val="ffffff"/>
              </a:buClr>
              <a:buFont typeface="Lato"/>
              <a:buAutoNum type="arabicPeriod"/>
            </a:pPr>
            <a:r>
              <a:rPr b="0" lang="en-IN" sz="1300" spc="-1" strike="noStrike">
                <a:solidFill>
                  <a:srgbClr val="ffffff"/>
                </a:solidFill>
                <a:uFill>
                  <a:solidFill>
                    <a:srgbClr val="ffffff"/>
                  </a:solidFill>
                </a:uFill>
                <a:latin typeface="Lato"/>
                <a:ea typeface="Lato"/>
              </a:rPr>
              <a:t>The amount of trash, in other words let's say if your bin is half full you don't really need to empty it. Our thresh, or maximum amount that we permit of trash, is 75% of the bin. (You could alter the thresh according to your preference.)</a:t>
            </a:r>
            <a:endParaRPr b="0" lang="en-IN" sz="1400" spc="-1" strike="noStrike">
              <a:solidFill>
                <a:srgbClr val="000000"/>
              </a:solidFill>
              <a:uFill>
                <a:solidFill>
                  <a:srgbClr val="ffffff"/>
                </a:solidFill>
              </a:uFill>
              <a:latin typeface="Arial"/>
            </a:endParaRPr>
          </a:p>
          <a:p>
            <a:pPr marL="457200" indent="-310680">
              <a:lnSpc>
                <a:spcPct val="100000"/>
              </a:lnSpc>
              <a:buClr>
                <a:srgbClr val="ffffff"/>
              </a:buClr>
              <a:buFont typeface="Lato"/>
              <a:buAutoNum type="arabicPeriod"/>
            </a:pPr>
            <a:r>
              <a:rPr b="0" lang="en-IN" sz="1300" spc="-1" strike="noStrike">
                <a:solidFill>
                  <a:srgbClr val="ffffff"/>
                </a:solidFill>
                <a:uFill>
                  <a:solidFill>
                    <a:srgbClr val="ffffff"/>
                  </a:solidFill>
                </a:uFill>
                <a:latin typeface="Lato"/>
                <a:ea typeface="Lato"/>
              </a:rPr>
              <a:t>If supposing a particular trashcan fills up 20% and then for a week doesn't change, it comes into our second criteria, time. With time even the little amount will start rotting leading to a smelly surrounding. To avoid that our tolerance level is 2 days, so if a trashcan is less than 75% but it is two days old it then will also need to be emptied.</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90" name="Google Shape;161;p17" descr=""/>
          <p:cNvPicPr/>
          <p:nvPr/>
        </p:nvPicPr>
        <p:blipFill>
          <a:blip r:embed="rId1"/>
          <a:stretch/>
        </p:blipFill>
        <p:spPr>
          <a:xfrm>
            <a:off x="2076840" y="3341160"/>
            <a:ext cx="3992760" cy="1513800"/>
          </a:xfrm>
          <a:prstGeom prst="rect">
            <a:avLst/>
          </a:prstGeom>
          <a:ln>
            <a:noFill/>
          </a:ln>
        </p:spPr>
      </p:pic>
      <p:sp>
        <p:nvSpPr>
          <p:cNvPr id="91" name="CustomShape 3"/>
          <p:cNvSpPr/>
          <p:nvPr/>
        </p:nvSpPr>
        <p:spPr>
          <a:xfrm>
            <a:off x="1082520" y="231120"/>
            <a:ext cx="7094160" cy="57780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ffffff"/>
                </a:solidFill>
                <a:uFill>
                  <a:solidFill>
                    <a:srgbClr val="ffffff"/>
                  </a:solidFill>
                </a:uFill>
                <a:latin typeface="Montserrat"/>
                <a:ea typeface="Arial"/>
              </a:rPr>
              <a:t>COMPONETS IN OUR SYSTEM</a:t>
            </a:r>
            <a:endParaRPr b="0" lang="en-IN" sz="18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55000" y="145800"/>
            <a:ext cx="7038720" cy="913680"/>
          </a:xfrm>
          <a:prstGeom prst="rect">
            <a:avLst/>
          </a:prstGeom>
          <a:noFill/>
          <a:ln>
            <a:noFill/>
          </a:ln>
        </p:spPr>
        <p:txBody>
          <a:bodyPr tIns="91440" bIns="91440"/>
          <a:p>
            <a:pPr>
              <a:lnSpc>
                <a:spcPct val="100000"/>
              </a:lnSpc>
            </a:pPr>
            <a:r>
              <a:rPr b="0" lang="en-IN" sz="4000" spc="-1" strike="noStrike">
                <a:solidFill>
                  <a:srgbClr val="ffffff"/>
                </a:solidFill>
                <a:uFill>
                  <a:solidFill>
                    <a:srgbClr val="ffffff"/>
                  </a:solidFill>
                </a:uFill>
                <a:latin typeface="Montserrat"/>
                <a:ea typeface="Montserrat"/>
              </a:rPr>
              <a:t>TECHNICAL</a:t>
            </a:r>
            <a:r>
              <a:rPr b="0" lang="en-IN" sz="4000" spc="-1" strike="noStrike">
                <a:solidFill>
                  <a:srgbClr val="ffffff"/>
                </a:solidFill>
                <a:uFill>
                  <a:solidFill>
                    <a:srgbClr val="ffffff"/>
                  </a:solidFill>
                </a:uFill>
                <a:latin typeface="Montserrat"/>
                <a:ea typeface="Montserrat"/>
              </a:rPr>
              <a:t>
</a:t>
            </a:r>
            <a:endParaRPr b="0" lang="en-IN" sz="1400" spc="-1" strike="noStrike">
              <a:solidFill>
                <a:srgbClr val="000000"/>
              </a:solidFill>
              <a:uFill>
                <a:solidFill>
                  <a:srgbClr val="ffffff"/>
                </a:solidFill>
              </a:uFill>
              <a:latin typeface="Arial"/>
            </a:endParaRPr>
          </a:p>
        </p:txBody>
      </p:sp>
      <p:sp>
        <p:nvSpPr>
          <p:cNvPr id="93" name="TextShape 2"/>
          <p:cNvSpPr txBox="1"/>
          <p:nvPr/>
        </p:nvSpPr>
        <p:spPr>
          <a:xfrm>
            <a:off x="780840" y="912240"/>
            <a:ext cx="7480800" cy="3318480"/>
          </a:xfrm>
          <a:prstGeom prst="rect">
            <a:avLst/>
          </a:prstGeom>
          <a:noFill/>
          <a:ln>
            <a:noFill/>
          </a:ln>
        </p:spPr>
        <p:txBody>
          <a:bodyPr tIns="91440" bIns="91440"/>
          <a:p>
            <a:pPr>
              <a:lnSpc>
                <a:spcPct val="100000"/>
              </a:lnSpc>
            </a:pPr>
            <a:r>
              <a:rPr b="0" lang="en-IN" sz="1400" spc="-1" strike="noStrike">
                <a:solidFill>
                  <a:srgbClr val="ffffff"/>
                </a:solidFill>
                <a:uFill>
                  <a:solidFill>
                    <a:srgbClr val="ffffff"/>
                  </a:solidFill>
                </a:uFill>
                <a:latin typeface="Nunito"/>
                <a:ea typeface="Nunito"/>
              </a:rPr>
              <a:t>With these criterias in mind let's understand the technical part:</a:t>
            </a:r>
            <a:endParaRPr b="0" lang="en-IN" sz="1400" spc="-1" strike="noStrike">
              <a:solidFill>
                <a:srgbClr val="000000"/>
              </a:solidFill>
              <a:uFill>
                <a:solidFill>
                  <a:srgbClr val="ffffff"/>
                </a:solidFill>
              </a:uFill>
              <a:latin typeface="Arial"/>
            </a:endParaRPr>
          </a:p>
          <a:p>
            <a:pPr marL="457200" indent="-317160">
              <a:lnSpc>
                <a:spcPct val="180000"/>
              </a:lnSpc>
              <a:buClr>
                <a:srgbClr val="ffffff"/>
              </a:buClr>
              <a:buFont typeface="Nunito"/>
              <a:buChar char="●"/>
            </a:pPr>
            <a:r>
              <a:rPr b="0" lang="en-IN" sz="1400" spc="-1" strike="noStrike">
                <a:solidFill>
                  <a:srgbClr val="ffffff"/>
                </a:solidFill>
                <a:uFill>
                  <a:solidFill>
                    <a:srgbClr val="ffffff"/>
                  </a:solidFill>
                </a:uFill>
                <a:latin typeface="Nunito"/>
                <a:ea typeface="Nunito"/>
              </a:rPr>
              <a:t>An ultrasonic sensor (A.K.A a distance sensor) will be placed on the interior side of the lid, the one facing the solid waste. As trash increases, the distance between the ultrasonic and the trash decreases. This live data will be sent to our micro-controller.</a:t>
            </a:r>
            <a:endParaRPr b="0" lang="en-IN" sz="1400" spc="-1" strike="noStrike">
              <a:solidFill>
                <a:srgbClr val="000000"/>
              </a:solidFill>
              <a:uFill>
                <a:solidFill>
                  <a:srgbClr val="ffffff"/>
                </a:solidFill>
              </a:uFill>
              <a:latin typeface="Arial"/>
            </a:endParaRPr>
          </a:p>
          <a:p>
            <a:pPr marL="457200" indent="-317160">
              <a:lnSpc>
                <a:spcPct val="180000"/>
              </a:lnSpc>
              <a:buClr>
                <a:srgbClr val="ffffff"/>
              </a:buClr>
              <a:buFont typeface="Nunito"/>
              <a:buChar char="●"/>
            </a:pPr>
            <a:r>
              <a:rPr b="0" lang="en-IN" sz="1400" spc="-1" strike="noStrike">
                <a:solidFill>
                  <a:srgbClr val="ffffff"/>
                </a:solidFill>
                <a:uFill>
                  <a:solidFill>
                    <a:srgbClr val="ffffff"/>
                  </a:solidFill>
                </a:uFill>
                <a:latin typeface="Nunito"/>
                <a:ea typeface="Nunito"/>
              </a:rPr>
              <a:t>Our micro- controller then processes the data and through the help of WiFi sends it to an app.</a:t>
            </a:r>
            <a:endParaRPr b="0" lang="en-IN" sz="1400" spc="-1" strike="noStrike">
              <a:solidFill>
                <a:srgbClr val="000000"/>
              </a:solidFill>
              <a:uFill>
                <a:solidFill>
                  <a:srgbClr val="ffffff"/>
                </a:solidFill>
              </a:uFill>
              <a:latin typeface="Arial"/>
            </a:endParaRPr>
          </a:p>
          <a:p>
            <a:pPr marL="457200" indent="-317160">
              <a:lnSpc>
                <a:spcPct val="180000"/>
              </a:lnSpc>
              <a:buClr>
                <a:srgbClr val="ffffff"/>
              </a:buClr>
              <a:buFont typeface="Nunito"/>
              <a:buChar char="●"/>
            </a:pPr>
            <a:r>
              <a:rPr b="0" lang="en-IN" sz="1400" spc="-1" strike="noStrike">
                <a:solidFill>
                  <a:srgbClr val="ffffff"/>
                </a:solidFill>
                <a:uFill>
                  <a:solidFill>
                    <a:srgbClr val="ffffff"/>
                  </a:solidFill>
                </a:uFill>
                <a:latin typeface="Nunito"/>
                <a:ea typeface="Nunito"/>
              </a:rPr>
              <a:t>What the app does it visually represents the amount of trash in the bin with a small animation.</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fffff"/>
                </a:solidFill>
                <a:uFill>
                  <a:solidFill>
                    <a:srgbClr val="ffffff"/>
                  </a:solidFill>
                </a:uFill>
                <a:latin typeface="Nunito"/>
                <a:ea typeface="Nunito"/>
              </a:rPr>
              <a:t>This process will indicate all the bins which require attention, leading the user to take the most effective route.</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052640" y="34416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HARDWARE</a:t>
            </a:r>
            <a:endParaRPr b="0" lang="en-IN" sz="1400" spc="-1" strike="noStrike">
              <a:solidFill>
                <a:srgbClr val="000000"/>
              </a:solidFill>
              <a:uFill>
                <a:solidFill>
                  <a:srgbClr val="ffffff"/>
                </a:solidFill>
              </a:uFill>
              <a:latin typeface="Arial"/>
            </a:endParaRPr>
          </a:p>
        </p:txBody>
      </p:sp>
      <p:sp>
        <p:nvSpPr>
          <p:cNvPr id="95" name="TextShape 2"/>
          <p:cNvSpPr txBox="1"/>
          <p:nvPr/>
        </p:nvSpPr>
        <p:spPr>
          <a:xfrm>
            <a:off x="742680" y="848880"/>
            <a:ext cx="7038720" cy="2910960"/>
          </a:xfrm>
          <a:prstGeom prst="rect">
            <a:avLst/>
          </a:prstGeom>
          <a:noFill/>
          <a:ln>
            <a:noFill/>
          </a:ln>
        </p:spPr>
        <p:txBody>
          <a:bodyPr tIns="91440" bIns="91440"/>
          <a:p>
            <a:pPr>
              <a:lnSpc>
                <a:spcPct val="100000"/>
              </a:lnSpc>
            </a:pPr>
            <a:endParaRPr b="0" lang="en-IN" sz="1400" spc="-1" strike="noStrike">
              <a:solidFill>
                <a:srgbClr val="000000"/>
              </a:solidFill>
              <a:uFill>
                <a:solidFill>
                  <a:srgbClr val="ffffff"/>
                </a:solidFill>
              </a:uFill>
              <a:latin typeface="Arial"/>
            </a:endParaRPr>
          </a:p>
          <a:p>
            <a:pPr marL="457200" indent="-323640">
              <a:lnSpc>
                <a:spcPct val="100000"/>
              </a:lnSpc>
              <a:buClr>
                <a:srgbClr val="ffffff"/>
              </a:buClr>
              <a:buFont typeface="Nunito"/>
              <a:buChar char="●"/>
            </a:pPr>
            <a:r>
              <a:rPr b="0" lang="en-IN" sz="1500" spc="-1" strike="noStrike" u="sng">
                <a:solidFill>
                  <a:srgbClr val="7890cd"/>
                </a:solidFill>
                <a:uFill>
                  <a:solidFill>
                    <a:srgbClr val="ffffff"/>
                  </a:solidFill>
                </a:uFill>
                <a:latin typeface="Nunito"/>
                <a:ea typeface="Nunito"/>
                <a:hlinkClick r:id="rId1"/>
              </a:rPr>
              <a:t>Plastic Container </a:t>
            </a:r>
            <a:r>
              <a:rPr b="0" lang="en-IN" sz="1500" spc="-1" strike="noStrike">
                <a:solidFill>
                  <a:srgbClr val="ffffff"/>
                </a:solidFill>
                <a:uFill>
                  <a:solidFill>
                    <a:srgbClr val="ffffff"/>
                  </a:solidFill>
                </a:uFill>
                <a:latin typeface="Nunito"/>
                <a:ea typeface="Nunito"/>
              </a:rPr>
              <a:t> :I found an old plastic container in which all the components could fit. The box is important as you can easily access the components and it's waterproof.</a:t>
            </a:r>
            <a:endParaRPr b="0" lang="en-IN" sz="1400" spc="-1" strike="noStrike">
              <a:solidFill>
                <a:srgbClr val="000000"/>
              </a:solidFill>
              <a:uFill>
                <a:solidFill>
                  <a:srgbClr val="ffffff"/>
                </a:solidFill>
              </a:uFill>
              <a:latin typeface="Arial"/>
            </a:endParaRPr>
          </a:p>
          <a:p>
            <a:pPr marL="457200" indent="-323640">
              <a:lnSpc>
                <a:spcPct val="100000"/>
              </a:lnSpc>
              <a:buClr>
                <a:srgbClr val="ffffff"/>
              </a:buClr>
              <a:buFont typeface="Nunito"/>
              <a:buChar char="●"/>
            </a:pPr>
            <a:r>
              <a:rPr b="0" lang="en-IN" sz="1500" spc="-1" strike="noStrike" u="sng">
                <a:solidFill>
                  <a:srgbClr val="7890cd"/>
                </a:solidFill>
                <a:uFill>
                  <a:solidFill>
                    <a:srgbClr val="ffffff"/>
                  </a:solidFill>
                </a:uFill>
                <a:latin typeface="Nunito"/>
                <a:ea typeface="Nunito"/>
                <a:hlinkClick r:id="rId2"/>
              </a:rPr>
              <a:t>Ultrasonic Sensor </a:t>
            </a:r>
            <a:r>
              <a:rPr b="0" lang="en-IN" sz="1500" spc="-1" strike="noStrike">
                <a:solidFill>
                  <a:srgbClr val="ffffff"/>
                </a:solidFill>
                <a:uFill>
                  <a:solidFill>
                    <a:srgbClr val="ffffff"/>
                  </a:solidFill>
                </a:uFill>
                <a:latin typeface="Nunito"/>
                <a:ea typeface="Nunito"/>
              </a:rPr>
              <a:t>: An ultrasonic sensor measures distance. It will be attached to the lid indicating the quantity of trash. Our system's key component.</a:t>
            </a:r>
            <a:endParaRPr b="0" lang="en-IN" sz="1400" spc="-1" strike="noStrike">
              <a:solidFill>
                <a:srgbClr val="000000"/>
              </a:solidFill>
              <a:uFill>
                <a:solidFill>
                  <a:srgbClr val="ffffff"/>
                </a:solidFill>
              </a:uFill>
              <a:latin typeface="Arial"/>
            </a:endParaRPr>
          </a:p>
          <a:p>
            <a:pPr marL="457200">
              <a:lnSpc>
                <a:spcPct val="100000"/>
              </a:lnSpc>
            </a:pPr>
            <a:endParaRPr b="0" lang="en-IN" sz="1400" spc="-1" strike="noStrike">
              <a:solidFill>
                <a:srgbClr val="000000"/>
              </a:solidFill>
              <a:uFill>
                <a:solidFill>
                  <a:srgbClr val="ffffff"/>
                </a:solidFill>
              </a:uFill>
              <a:latin typeface="Arial"/>
            </a:endParaRPr>
          </a:p>
        </p:txBody>
      </p:sp>
      <p:pic>
        <p:nvPicPr>
          <p:cNvPr id="96" name="Google Shape;174;p19" descr=""/>
          <p:cNvPicPr/>
          <p:nvPr/>
        </p:nvPicPr>
        <p:blipFill>
          <a:blip r:embed="rId3"/>
          <a:stretch/>
        </p:blipFill>
        <p:spPr>
          <a:xfrm>
            <a:off x="3169800" y="2984040"/>
            <a:ext cx="1626120" cy="16261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052640" y="22032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HARDWARE</a:t>
            </a:r>
            <a:endParaRPr b="0" lang="en-IN" sz="1400" spc="-1" strike="noStrike">
              <a:solidFill>
                <a:srgbClr val="000000"/>
              </a:solidFill>
              <a:uFill>
                <a:solidFill>
                  <a:srgbClr val="ffffff"/>
                </a:solidFill>
              </a:uFill>
              <a:latin typeface="Arial"/>
            </a:endParaRPr>
          </a:p>
        </p:txBody>
      </p:sp>
      <p:sp>
        <p:nvSpPr>
          <p:cNvPr id="98" name="TextShape 2"/>
          <p:cNvSpPr txBox="1"/>
          <p:nvPr/>
        </p:nvSpPr>
        <p:spPr>
          <a:xfrm>
            <a:off x="1000080" y="1059480"/>
            <a:ext cx="7038720" cy="2910960"/>
          </a:xfrm>
          <a:prstGeom prst="rect">
            <a:avLst/>
          </a:prstGeom>
          <a:noFill/>
          <a:ln>
            <a:noFill/>
          </a:ln>
        </p:spPr>
        <p:txBody>
          <a:bodyPr tIns="91440" bIns="91440"/>
          <a:p>
            <a:pPr marL="457200" indent="-323640">
              <a:lnSpc>
                <a:spcPct val="100000"/>
              </a:lnSpc>
              <a:buClr>
                <a:srgbClr val="ffffff"/>
              </a:buClr>
              <a:buFont typeface="Nunito"/>
              <a:buChar char="●"/>
            </a:pPr>
            <a:r>
              <a:rPr b="1" lang="en-IN" sz="1500" spc="-1" strike="noStrike" u="sng">
                <a:solidFill>
                  <a:srgbClr val="7890cd"/>
                </a:solidFill>
                <a:uFill>
                  <a:solidFill>
                    <a:srgbClr val="ffffff"/>
                  </a:solidFill>
                </a:uFill>
                <a:latin typeface="Nunito"/>
                <a:ea typeface="Nunito"/>
                <a:hlinkClick r:id="rId1"/>
              </a:rPr>
              <a:t>Jumper Wires</a:t>
            </a:r>
            <a:r>
              <a:rPr b="0" lang="en-IN" sz="1500" spc="-1" strike="noStrike" u="sng">
                <a:solidFill>
                  <a:srgbClr val="7890cd"/>
                </a:solidFill>
                <a:uFill>
                  <a:solidFill>
                    <a:srgbClr val="ffffff"/>
                  </a:solidFill>
                </a:uFill>
                <a:latin typeface="Nunito"/>
                <a:ea typeface="Nunito"/>
                <a:hlinkClick r:id="rId2"/>
              </a:rPr>
              <a:t> : To connect various componets in the system.</a:t>
            </a:r>
            <a:endParaRPr b="0" lang="en-IN" sz="1400" spc="-1" strike="noStrike">
              <a:solidFill>
                <a:srgbClr val="000000"/>
              </a:solidFill>
              <a:uFill>
                <a:solidFill>
                  <a:srgbClr val="ffffff"/>
                </a:solidFill>
              </a:uFill>
              <a:latin typeface="Arial"/>
            </a:endParaRPr>
          </a:p>
          <a:p>
            <a:pPr marL="457200" indent="-323640">
              <a:lnSpc>
                <a:spcPct val="100000"/>
              </a:lnSpc>
              <a:buClr>
                <a:srgbClr val="ffffff"/>
              </a:buClr>
              <a:buFont typeface="Nunito"/>
              <a:buChar char="●"/>
            </a:pPr>
            <a:r>
              <a:rPr b="1" lang="en-IN" sz="1500" spc="-1" strike="noStrike">
                <a:solidFill>
                  <a:srgbClr val="ffffff"/>
                </a:solidFill>
                <a:uFill>
                  <a:solidFill>
                    <a:srgbClr val="ffffff"/>
                  </a:solidFill>
                </a:uFill>
                <a:latin typeface="Nunito"/>
                <a:ea typeface="Nunito"/>
              </a:rPr>
              <a:t>NodeMCU ESP8266</a:t>
            </a:r>
            <a:r>
              <a:rPr b="0" lang="en-IN" sz="1500" spc="-1" strike="noStrike">
                <a:solidFill>
                  <a:srgbClr val="ffffff"/>
                </a:solidFill>
                <a:uFill>
                  <a:solidFill>
                    <a:srgbClr val="ffffff"/>
                  </a:solidFill>
                </a:uFill>
                <a:latin typeface="Nunito"/>
                <a:ea typeface="Nunito"/>
              </a:rPr>
              <a:t>: The center piece is one of Arduino's latest micro-controller, which simplifies the task of connecting to the Internet using prebuilt libraries that can be downloaded.</a:t>
            </a:r>
            <a:endParaRPr b="0" lang="en-IN" sz="1400" spc="-1" strike="noStrike">
              <a:solidFill>
                <a:srgbClr val="000000"/>
              </a:solidFill>
              <a:uFill>
                <a:solidFill>
                  <a:srgbClr val="ffffff"/>
                </a:solidFill>
              </a:uFill>
              <a:latin typeface="Arial"/>
            </a:endParaRPr>
          </a:p>
          <a:p>
            <a:pPr marL="457200" indent="-323640">
              <a:lnSpc>
                <a:spcPct val="100000"/>
              </a:lnSpc>
              <a:buClr>
                <a:srgbClr val="555555"/>
              </a:buClr>
              <a:buFont typeface="Nunito"/>
              <a:buChar char="●"/>
            </a:pPr>
            <a:r>
              <a:rPr b="1" lang="en-IN" sz="1400" spc="-1" strike="noStrike">
                <a:solidFill>
                  <a:srgbClr val="ffffff"/>
                </a:solidFill>
                <a:uFill>
                  <a:solidFill>
                    <a:srgbClr val="ffffff"/>
                  </a:solidFill>
                </a:uFill>
                <a:latin typeface="Nunito"/>
                <a:ea typeface="Nunito"/>
              </a:rPr>
              <a:t>GPS Module: </a:t>
            </a:r>
            <a:r>
              <a:rPr b="0" lang="en-IN" sz="1400" spc="-1" strike="noStrike">
                <a:solidFill>
                  <a:srgbClr val="ffffff"/>
                </a:solidFill>
                <a:uFill>
                  <a:solidFill>
                    <a:srgbClr val="ffffff"/>
                  </a:solidFill>
                </a:uFill>
                <a:latin typeface="Nunito"/>
                <a:ea typeface="Nunito"/>
              </a:rPr>
              <a:t>The Global Positioning System (GPS) is a satellite-based navigation system made up of at least 24 satellites. GPS works in any weather conditions, anywhere in the world, 24 hours a day, with no subscription fees or setup charges. It helps to track the locations of various garbage collection bins. It costs around ₹700-800/-.</a:t>
            </a:r>
            <a:endParaRPr b="0" lang="en-IN" sz="1400" spc="-1" strike="noStrike">
              <a:solidFill>
                <a:srgbClr val="000000"/>
              </a:solidFill>
              <a:uFill>
                <a:solidFill>
                  <a:srgbClr val="ffffff"/>
                </a:solidFill>
              </a:uFill>
              <a:latin typeface="Arial"/>
            </a:endParaRPr>
          </a:p>
          <a:p>
            <a:pPr marL="457200">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99" name="Google Shape;181;p20" descr=""/>
          <p:cNvPicPr/>
          <p:nvPr/>
        </p:nvPicPr>
        <p:blipFill>
          <a:blip r:embed="rId3"/>
          <a:stretch/>
        </p:blipFill>
        <p:spPr>
          <a:xfrm>
            <a:off x="5738040" y="3584520"/>
            <a:ext cx="1708200" cy="1342800"/>
          </a:xfrm>
          <a:prstGeom prst="rect">
            <a:avLst/>
          </a:prstGeom>
          <a:ln>
            <a:noFill/>
          </a:ln>
        </p:spPr>
      </p:pic>
      <p:pic>
        <p:nvPicPr>
          <p:cNvPr id="100" name="Google Shape;182;p20" descr=""/>
          <p:cNvPicPr/>
          <p:nvPr/>
        </p:nvPicPr>
        <p:blipFill>
          <a:blip r:embed="rId4"/>
          <a:stretch/>
        </p:blipFill>
        <p:spPr>
          <a:xfrm>
            <a:off x="2159280" y="3584520"/>
            <a:ext cx="2412360" cy="13428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COST</a:t>
            </a:r>
            <a:endParaRPr b="0" lang="en-IN" sz="1400" spc="-1" strike="noStrike">
              <a:solidFill>
                <a:srgbClr val="000000"/>
              </a:solidFill>
              <a:uFill>
                <a:solidFill>
                  <a:srgbClr val="ffffff"/>
                </a:solidFill>
              </a:uFill>
              <a:latin typeface="Arial"/>
            </a:endParaRPr>
          </a:p>
        </p:txBody>
      </p:sp>
      <p:sp>
        <p:nvSpPr>
          <p:cNvPr id="102" name="TextShape 2"/>
          <p:cNvSpPr txBox="1"/>
          <p:nvPr/>
        </p:nvSpPr>
        <p:spPr>
          <a:xfrm>
            <a:off x="1297440" y="1567440"/>
            <a:ext cx="7038720" cy="291096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graphicFrame>
        <p:nvGraphicFramePr>
          <p:cNvPr id="103" name="Table 3"/>
          <p:cNvGraphicFramePr/>
          <p:nvPr/>
        </p:nvGraphicFramePr>
        <p:xfrm>
          <a:off x="1297440" y="1307880"/>
          <a:ext cx="7486200" cy="2228400"/>
        </p:xfrm>
        <a:graphic>
          <a:graphicData uri="http://schemas.openxmlformats.org/drawingml/2006/table">
            <a:tbl>
              <a:tblPr/>
              <a:tblGrid>
                <a:gridCol w="2495520"/>
                <a:gridCol w="2495520"/>
                <a:gridCol w="2495520"/>
              </a:tblGrid>
              <a:tr h="438480">
                <a:tc>
                  <a:txBody>
                    <a:bodyPr lIns="91080" rIns="91080" tIns="91080" bIns="91080"/>
                    <a:p>
                      <a:pPr>
                        <a:lnSpc>
                          <a:spcPct val="115000"/>
                        </a:lnSpc>
                      </a:pPr>
                      <a:r>
                        <a:rPr b="1" lang="en-IN" sz="1800" spc="-1" strike="noStrike">
                          <a:solidFill>
                            <a:srgbClr val="ffffff"/>
                          </a:solidFill>
                          <a:uFill>
                            <a:solidFill>
                              <a:srgbClr val="ffffff"/>
                            </a:solidFill>
                          </a:uFill>
                          <a:latin typeface="Arial"/>
                          <a:ea typeface="Arial"/>
                        </a:rPr>
                        <a:t>COMPONENTS</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1" lang="en-IN" sz="1800" spc="-1" strike="noStrike">
                          <a:solidFill>
                            <a:srgbClr val="ffffff"/>
                          </a:solidFill>
                          <a:uFill>
                            <a:solidFill>
                              <a:srgbClr val="ffffff"/>
                            </a:solidFill>
                          </a:uFill>
                          <a:latin typeface="Arial"/>
                          <a:ea typeface="Arial"/>
                        </a:rPr>
                        <a:t>QUANTITY</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1" lang="en-IN" sz="1800" spc="-1" strike="noStrike">
                          <a:solidFill>
                            <a:srgbClr val="ffffff"/>
                          </a:solidFill>
                          <a:uFill>
                            <a:solidFill>
                              <a:srgbClr val="ffffff"/>
                            </a:solidFill>
                          </a:uFill>
                          <a:latin typeface="Arial"/>
                          <a:ea typeface="Arial"/>
                        </a:rPr>
                        <a:t>PRICE</a:t>
                      </a:r>
                      <a:endParaRPr b="0" lang="en-IN" sz="1800" spc="-1" strike="noStrike">
                        <a:solidFill>
                          <a:srgbClr val="ffffff"/>
                        </a:solidFill>
                        <a:uFill>
                          <a:solidFill>
                            <a:srgbClr val="ffffff"/>
                          </a:solidFill>
                        </a:uFill>
                        <a:latin typeface="Arial"/>
                      </a:endParaRPr>
                    </a:p>
                  </a:txBody>
                  <a:tcPr marL="91080" marR="91080">
                    <a:solidFill>
                      <a:srgbClr val="729fcf"/>
                    </a:solidFill>
                  </a:tcPr>
                </a:tc>
              </a:tr>
              <a:tr h="382320">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GPS Module</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1</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750</a:t>
                      </a:r>
                      <a:endParaRPr b="0" lang="en-IN" sz="1800" spc="-1" strike="noStrike">
                        <a:solidFill>
                          <a:srgbClr val="ffffff"/>
                        </a:solidFill>
                        <a:uFill>
                          <a:solidFill>
                            <a:srgbClr val="ffffff"/>
                          </a:solidFill>
                        </a:uFill>
                        <a:latin typeface="Arial"/>
                      </a:endParaRPr>
                    </a:p>
                  </a:txBody>
                  <a:tcPr marL="91080" marR="91080">
                    <a:solidFill>
                      <a:srgbClr val="729fcf"/>
                    </a:solidFill>
                  </a:tcPr>
                </a:tc>
              </a:tr>
              <a:tr h="382320">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Ultrasonic Sensor</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1</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100</a:t>
                      </a:r>
                      <a:endParaRPr b="0" lang="en-IN" sz="1800" spc="-1" strike="noStrike">
                        <a:solidFill>
                          <a:srgbClr val="ffffff"/>
                        </a:solidFill>
                        <a:uFill>
                          <a:solidFill>
                            <a:srgbClr val="ffffff"/>
                          </a:solidFill>
                        </a:uFill>
                        <a:latin typeface="Arial"/>
                      </a:endParaRPr>
                    </a:p>
                  </a:txBody>
                  <a:tcPr marL="91080" marR="91080">
                    <a:solidFill>
                      <a:srgbClr val="729fcf"/>
                    </a:solidFill>
                  </a:tcPr>
                </a:tc>
              </a:tr>
              <a:tr h="382320">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NODEMCU ESP8266</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1</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350</a:t>
                      </a:r>
                      <a:endParaRPr b="0" lang="en-IN" sz="1800" spc="-1" strike="noStrike">
                        <a:solidFill>
                          <a:srgbClr val="ffffff"/>
                        </a:solidFill>
                        <a:uFill>
                          <a:solidFill>
                            <a:srgbClr val="ffffff"/>
                          </a:solidFill>
                        </a:uFill>
                        <a:latin typeface="Arial"/>
                      </a:endParaRPr>
                    </a:p>
                  </a:txBody>
                  <a:tcPr marL="91080" marR="91080">
                    <a:solidFill>
                      <a:srgbClr val="729fcf"/>
                    </a:solidFill>
                  </a:tcPr>
                </a:tc>
              </a:tr>
              <a:tr h="382320">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LEDs</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3</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15</a:t>
                      </a:r>
                      <a:endParaRPr b="0" lang="en-IN" sz="1800" spc="-1" strike="noStrike">
                        <a:solidFill>
                          <a:srgbClr val="ffffff"/>
                        </a:solidFill>
                        <a:uFill>
                          <a:solidFill>
                            <a:srgbClr val="ffffff"/>
                          </a:solidFill>
                        </a:uFill>
                        <a:latin typeface="Arial"/>
                      </a:endParaRPr>
                    </a:p>
                  </a:txBody>
                  <a:tcPr marL="91080" marR="91080">
                    <a:solidFill>
                      <a:srgbClr val="729fcf"/>
                    </a:solidFill>
                  </a:tcPr>
                </a:tc>
              </a:tr>
              <a:tr h="382320">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Connecting wires</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10</a:t>
                      </a:r>
                      <a:endParaRPr b="0" lang="en-IN" sz="1800" spc="-1" strike="noStrike">
                        <a:solidFill>
                          <a:srgbClr val="ffffff"/>
                        </a:solidFill>
                        <a:uFill>
                          <a:solidFill>
                            <a:srgbClr val="ffffff"/>
                          </a:solidFill>
                        </a:uFill>
                        <a:latin typeface="Arial"/>
                      </a:endParaRPr>
                    </a:p>
                  </a:txBody>
                  <a:tcPr marL="91080" marR="91080">
                    <a:solidFill>
                      <a:srgbClr val="729fcf"/>
                    </a:solidFill>
                  </a:tcPr>
                </a:tc>
                <a:tc>
                  <a:txBody>
                    <a:bodyPr lIns="91080" rIns="91080" tIns="91080" bIns="91080"/>
                    <a:p>
                      <a:pPr>
                        <a:lnSpc>
                          <a:spcPct val="115000"/>
                        </a:lnSpc>
                      </a:pPr>
                      <a:r>
                        <a:rPr b="0" lang="en-IN" sz="1400" spc="-1" strike="noStrike">
                          <a:solidFill>
                            <a:srgbClr val="ffffff"/>
                          </a:solidFill>
                          <a:uFill>
                            <a:solidFill>
                              <a:srgbClr val="ffffff"/>
                            </a:solidFill>
                          </a:uFill>
                          <a:latin typeface="Arial"/>
                          <a:ea typeface="Arial"/>
                        </a:rPr>
                        <a:t>25</a:t>
                      </a:r>
                      <a:endParaRPr b="0" lang="en-IN" sz="1800" spc="-1" strike="noStrike">
                        <a:solidFill>
                          <a:srgbClr val="ffffff"/>
                        </a:solidFill>
                        <a:uFill>
                          <a:solidFill>
                            <a:srgbClr val="ffffff"/>
                          </a:solidFill>
                        </a:uFill>
                        <a:latin typeface="Arial"/>
                      </a:endParaRPr>
                    </a:p>
                  </a:txBody>
                  <a:tcPr marL="91080" marR="91080">
                    <a:solidFill>
                      <a:srgbClr val="729fcf"/>
                    </a:solidFill>
                  </a:tcPr>
                </a:tc>
              </a:tr>
            </a:tbl>
          </a:graphicData>
        </a:graphic>
      </p:graphicFrame>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3200" spc="-1" strike="noStrike">
                <a:solidFill>
                  <a:srgbClr val="ffffff"/>
                </a:solidFill>
                <a:uFill>
                  <a:solidFill>
                    <a:srgbClr val="ffffff"/>
                  </a:solidFill>
                </a:uFill>
                <a:latin typeface="Montserrat"/>
                <a:ea typeface="Montserrat"/>
              </a:rPr>
              <a:t>SOFTWARE</a:t>
            </a:r>
            <a:endParaRPr b="0" lang="en-IN" sz="1400" spc="-1" strike="noStrike">
              <a:solidFill>
                <a:srgbClr val="000000"/>
              </a:solidFill>
              <a:uFill>
                <a:solidFill>
                  <a:srgbClr val="ffffff"/>
                </a:solidFill>
              </a:uFill>
              <a:latin typeface="Arial"/>
            </a:endParaRPr>
          </a:p>
        </p:txBody>
      </p:sp>
      <p:sp>
        <p:nvSpPr>
          <p:cNvPr id="105" name="TextShape 2"/>
          <p:cNvSpPr txBox="1"/>
          <p:nvPr/>
        </p:nvSpPr>
        <p:spPr>
          <a:xfrm>
            <a:off x="851400" y="1022040"/>
            <a:ext cx="7038720" cy="2910960"/>
          </a:xfrm>
          <a:prstGeom prst="rect">
            <a:avLst/>
          </a:prstGeom>
          <a:noFill/>
          <a:ln>
            <a:noFill/>
          </a:ln>
        </p:spPr>
        <p:txBody>
          <a:bodyPr tIns="91440" bIns="91440"/>
          <a:p>
            <a:pPr marL="457200" indent="-323640">
              <a:lnSpc>
                <a:spcPct val="180000"/>
              </a:lnSpc>
              <a:buClr>
                <a:srgbClr val="ffffff"/>
              </a:buClr>
              <a:buFont typeface="Nunito"/>
              <a:buChar char="●"/>
            </a:pPr>
            <a:r>
              <a:rPr b="0" lang="en-IN" sz="1500" spc="-1" strike="noStrike" u="sng">
                <a:solidFill>
                  <a:srgbClr val="7890cd"/>
                </a:solidFill>
                <a:uFill>
                  <a:solidFill>
                    <a:srgbClr val="ffffff"/>
                  </a:solidFill>
                </a:uFill>
                <a:latin typeface="Nunito"/>
                <a:ea typeface="Nunito"/>
                <a:hlinkClick r:id="rId1"/>
              </a:rPr>
              <a:t>Arduino IDE</a:t>
            </a:r>
            <a:endParaRPr b="0" lang="en-IN" sz="1400" spc="-1" strike="noStrike">
              <a:solidFill>
                <a:srgbClr val="000000"/>
              </a:solidFill>
              <a:uFill>
                <a:solidFill>
                  <a:srgbClr val="ffffff"/>
                </a:solidFill>
              </a:uFill>
              <a:latin typeface="Arial"/>
            </a:endParaRPr>
          </a:p>
          <a:p>
            <a:pPr marL="457200" indent="-323640">
              <a:lnSpc>
                <a:spcPct val="180000"/>
              </a:lnSpc>
              <a:buClr>
                <a:srgbClr val="ffffff"/>
              </a:buClr>
              <a:buFont typeface="Nunito"/>
              <a:buChar char="●"/>
            </a:pPr>
            <a:r>
              <a:rPr b="0" lang="en-IN" sz="1500" spc="-1" strike="noStrike" u="sng">
                <a:solidFill>
                  <a:srgbClr val="7890cd"/>
                </a:solidFill>
                <a:uFill>
                  <a:solidFill>
                    <a:srgbClr val="ffffff"/>
                  </a:solidFill>
                </a:uFill>
                <a:latin typeface="Nunito"/>
                <a:ea typeface="Nunito"/>
                <a:hlinkClick r:id="rId2"/>
              </a:rPr>
              <a:t>Blynk</a:t>
            </a:r>
            <a:r>
              <a:rPr b="0" lang="en-IN" sz="1500" spc="-1" strike="noStrike">
                <a:solidFill>
                  <a:srgbClr val="ffffff"/>
                </a:solidFill>
                <a:uFill>
                  <a:solidFill>
                    <a:srgbClr val="ffffff"/>
                  </a:solidFill>
                </a:uFill>
                <a:latin typeface="Nunito"/>
                <a:ea typeface="Nunito"/>
              </a:rPr>
              <a:t> :An android app that allows communication with WiFi compatible micro-controllers.</a:t>
            </a:r>
            <a:endParaRPr b="0" lang="en-IN" sz="1400" spc="-1" strike="noStrike">
              <a:solidFill>
                <a:srgbClr val="000000"/>
              </a:solidFill>
              <a:uFill>
                <a:solidFill>
                  <a:srgbClr val="ffffff"/>
                </a:solidFill>
              </a:uFill>
              <a:latin typeface="Arial"/>
            </a:endParaRPr>
          </a:p>
        </p:txBody>
      </p:sp>
      <p:pic>
        <p:nvPicPr>
          <p:cNvPr id="106" name="Google Shape;196;p22" descr=""/>
          <p:cNvPicPr/>
          <p:nvPr/>
        </p:nvPicPr>
        <p:blipFill>
          <a:blip r:embed="rId3"/>
          <a:stretch/>
        </p:blipFill>
        <p:spPr>
          <a:xfrm>
            <a:off x="1487160" y="2388240"/>
            <a:ext cx="1995120" cy="2419920"/>
          </a:xfrm>
          <a:prstGeom prst="rect">
            <a:avLst/>
          </a:prstGeom>
          <a:ln>
            <a:noFill/>
          </a:ln>
        </p:spPr>
      </p:pic>
      <p:pic>
        <p:nvPicPr>
          <p:cNvPr id="107" name="Google Shape;197;p22" descr=""/>
          <p:cNvPicPr/>
          <p:nvPr/>
        </p:nvPicPr>
        <p:blipFill>
          <a:blip r:embed="rId4"/>
          <a:stretch/>
        </p:blipFill>
        <p:spPr>
          <a:xfrm>
            <a:off x="4932720" y="2388240"/>
            <a:ext cx="1721160" cy="24199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LibreOffice/5.1.6.2$Linux_X86_64 LibreOffice_project/10m0$Build-2</Application>
  <Words>1493</Words>
  <Paragraphs>101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NITISH</dc:creator>
  <dc:description/>
  <dc:language>en-IN</dc:language>
  <cp:lastModifiedBy/>
  <dcterms:modified xsi:type="dcterms:W3CDTF">2019-04-19T22:34:11Z</dcterms:modified>
  <cp:revision>2</cp:revision>
  <dc:subject/>
  <dc:title>MID-TERM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