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62"/>
  </p:notesMasterIdLst>
  <p:sldIdLst>
    <p:sldId id="256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5" r:id="rId29"/>
    <p:sldId id="300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301" r:id="rId38"/>
    <p:sldId id="303" r:id="rId39"/>
    <p:sldId id="308" r:id="rId40"/>
    <p:sldId id="296" r:id="rId41"/>
    <p:sldId id="297" r:id="rId42"/>
    <p:sldId id="298" r:id="rId43"/>
    <p:sldId id="299" r:id="rId44"/>
    <p:sldId id="305" r:id="rId45"/>
    <p:sldId id="304" r:id="rId46"/>
    <p:sldId id="307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06" r:id="rId60"/>
    <p:sldId id="258" r:id="rId6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157D-04AD-9441-B46B-F2A6D462B7ED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7B6A-0934-D342-B9E2-811794CC1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35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56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7B6A-0934-D342-B9E2-811794CC1A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2056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899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79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4330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937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660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061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11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032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7406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2325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648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6475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600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601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58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944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032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715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6121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0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103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543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09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48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189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055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909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272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053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463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2933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96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88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0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45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5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4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429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48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05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6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6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90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62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27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4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19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58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1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7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20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90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18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43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512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23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133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34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1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95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85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61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2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58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608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5279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43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75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70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44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61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25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456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447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8283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792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3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629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531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07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32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355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62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0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5132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236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68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908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43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75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179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049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888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63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9410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858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641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496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74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33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31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60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77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298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巨人logo彩色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8" name="图片 7" descr="巨人网络LOGO-0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40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巨人网络LOGO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008" y="0"/>
            <a:ext cx="7577488" cy="6178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512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22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6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93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372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569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467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6580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906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93DD-A0FA-EC41-84F7-7118A755729C}" type="datetimeFigureOut">
              <a:rPr kumimoji="1" lang="zh-CN" altLang="en-US" smtClean="0"/>
              <a:t>2018/1/3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1391-21F3-5A42-A4D6-07F649717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2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5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aifeng619/article/details/44001629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hackself/LearnUnity" TargetMode="Externa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2ex.com/amp/t/402456" TargetMode="External"/><Relationship Id="rId4" Type="http://schemas.openxmlformats.org/officeDocument/2006/relationships/hyperlink" Target="http://forum.china.unity3d.com/thread-421-1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巨人logo彩色1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5257" y="1003290"/>
            <a:ext cx="4308744" cy="5854710"/>
          </a:xfrm>
          <a:prstGeom prst="rect">
            <a:avLst/>
          </a:prstGeom>
        </p:spPr>
      </p:pic>
      <p:pic>
        <p:nvPicPr>
          <p:cNvPr id="5" name="图片 4" descr="巨人网络LOGO-04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1" y="554613"/>
            <a:ext cx="1930400" cy="8276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971" y="2074332"/>
            <a:ext cx="6205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Unity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基础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教程</a:t>
            </a:r>
            <a:endParaRPr lang="en-US" altLang="zh-CN" sz="3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  <a:p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阮班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1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GameObject</a:t>
            </a:r>
            <a:r>
              <a:rPr lang="zh-CN" altLang="en-US" dirty="0" smtClean="0"/>
              <a:t>是存放各种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的容器。它就像一个躯体的躯壳，而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就是构成躯体的血肉。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GameObject</a:t>
            </a:r>
            <a:r>
              <a:rPr lang="zh-CN" altLang="en-US" dirty="0" smtClean="0"/>
              <a:t>的功能主要有三个</a:t>
            </a:r>
            <a:r>
              <a:rPr lang="en-US" altLang="zh-CN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添加组件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查找组件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给组件发消息</a:t>
            </a:r>
          </a:p>
        </p:txBody>
      </p:sp>
    </p:spTree>
    <p:extLst>
      <p:ext uri="{BB962C8B-B14F-4D97-AF65-F5344CB8AC3E}">
        <p14:creationId xmlns:p14="http://schemas.microsoft.com/office/powerpoint/2010/main" val="26319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 smtClean="0"/>
              <a:t>的相关</a:t>
            </a:r>
            <a:r>
              <a:rPr lang="zh-CN" altLang="en-US" sz="2000" dirty="0" smtClean="0"/>
              <a:t>代码操作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GameObject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new 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>(…);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GameObject</a:t>
            </a:r>
            <a:r>
              <a:rPr lang="zh-CN" altLang="en-US" dirty="0" smtClean="0"/>
              <a:t>会直接挂载到当前场景的跟节点上。</a:t>
            </a:r>
            <a:r>
              <a:rPr lang="zh-CN" altLang="en-US" b="1" dirty="0" smtClean="0"/>
              <a:t>不用担心这个对会被</a:t>
            </a:r>
            <a:r>
              <a:rPr lang="en-US" altLang="zh-CN" b="1" dirty="0" smtClean="0"/>
              <a:t>GC</a:t>
            </a:r>
            <a:r>
              <a:rPr lang="zh-CN" altLang="en-US" b="1" dirty="0" smtClean="0"/>
              <a:t>掉，</a:t>
            </a:r>
            <a:r>
              <a:rPr lang="en-US" altLang="zh-CN" b="1" dirty="0" smtClean="0"/>
              <a:t>Unity</a:t>
            </a:r>
            <a:r>
              <a:rPr lang="zh-CN" altLang="en-US" b="1" dirty="0" smtClean="0"/>
              <a:t>内部会持有对这个对象的引用。</a:t>
            </a:r>
            <a:endParaRPr lang="en-US" altLang="zh-CN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15" y="1798180"/>
            <a:ext cx="6533334" cy="14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添加组件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&lt;Test&gt;();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(“Test”);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obj.AddComponent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(Test));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" y="1814513"/>
            <a:ext cx="5076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销毁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和上面的</a:t>
            </a:r>
            <a:r>
              <a:rPr lang="en-US" altLang="zh-CN" dirty="0" smtClean="0"/>
              <a:t>Component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都从</a:t>
            </a:r>
            <a:r>
              <a:rPr lang="en-US" altLang="zh-CN" dirty="0" err="1" smtClean="0"/>
              <a:t>UnityEngine.Object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类继承而来，他们使用相同的方法销毁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UnityEngine.Object.Destroy</a:t>
            </a:r>
            <a:r>
              <a:rPr lang="en-US" altLang="zh-CN" dirty="0" smtClean="0"/>
              <a:t>(…)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UnityEngine.</a:t>
            </a:r>
            <a:r>
              <a:rPr lang="en-US" altLang="zh-CN" dirty="0" err="1" smtClean="0"/>
              <a:t>Object</a:t>
            </a:r>
            <a:r>
              <a:rPr lang="en-US" altLang="zh-CN" dirty="0" smtClean="0"/>
              <a:t>.</a:t>
            </a:r>
            <a:r>
              <a:rPr lang="en-IE" altLang="zh-CN" dirty="0" err="1" smtClean="0"/>
              <a:t>DestroyImmediate</a:t>
            </a:r>
            <a:r>
              <a:rPr lang="en-IE" altLang="zh-CN" dirty="0" smtClean="0"/>
              <a:t>(</a:t>
            </a:r>
            <a:r>
              <a:rPr lang="en-US" altLang="zh-CN" dirty="0"/>
              <a:t>…</a:t>
            </a:r>
            <a:r>
              <a:rPr lang="en-IE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会释放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内部对这个被销毁的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的引用。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6" y="1753332"/>
            <a:ext cx="66182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6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GameObject</a:t>
            </a:r>
            <a:r>
              <a:rPr lang="zh-CN" altLang="en-US" sz="2000" dirty="0" smtClean="0"/>
              <a:t>的相关</a:t>
            </a:r>
            <a:r>
              <a:rPr lang="zh-CN" altLang="en-US" sz="2000" dirty="0" smtClean="0"/>
              <a:t>代码操作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“花式”查找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Component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8" y="1831272"/>
            <a:ext cx="7144740" cy="378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/>
              <a:t>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8"/>
            <a:ext cx="8229600" cy="49919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上的</a:t>
            </a:r>
            <a:r>
              <a:rPr lang="en-IE" altLang="zh-CN" dirty="0" err="1" smtClean="0"/>
              <a:t>MonoBehaviour</a:t>
            </a:r>
            <a:r>
              <a:rPr lang="zh-CN" altLang="en-US" dirty="0" smtClean="0"/>
              <a:t>组件发送消息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" y="2501045"/>
            <a:ext cx="654693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5" y="3744790"/>
            <a:ext cx="655059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37" y="4942742"/>
            <a:ext cx="659891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GameObject</a:t>
            </a:r>
            <a:r>
              <a:rPr lang="zh-CN" altLang="en-US" sz="2000" dirty="0" smtClean="0"/>
              <a:t>介绍</a:t>
            </a:r>
            <a:r>
              <a:rPr lang="en-US" altLang="zh-CN" sz="2000" dirty="0" smtClean="0"/>
              <a:t>【End】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需要注意的地方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只有</a:t>
            </a:r>
            <a:r>
              <a:rPr lang="zh-CN" altLang="en-US" dirty="0"/>
              <a:t>从</a:t>
            </a:r>
            <a:r>
              <a:rPr lang="en-US" altLang="zh-CN" dirty="0" err="1"/>
              <a:t>MonoBehaviour</a:t>
            </a:r>
            <a:r>
              <a:rPr lang="zh-CN" altLang="en-US" dirty="0"/>
              <a:t>继承的类才能收到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IE" altLang="zh-CN" dirty="0" err="1"/>
              <a:t>activeInHierarchy</a:t>
            </a:r>
            <a:r>
              <a:rPr lang="zh-CN" altLang="en-US" dirty="0"/>
              <a:t>和</a:t>
            </a:r>
            <a:r>
              <a:rPr lang="en-IE" altLang="zh-CN" dirty="0" err="1"/>
              <a:t>activeSelf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只有</a:t>
            </a:r>
            <a:r>
              <a:rPr lang="en-IE" altLang="zh-CN" dirty="0" err="1" smtClean="0"/>
              <a:t>activeInHierarchy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en-US" altLang="zh-CN" dirty="0" err="1"/>
              <a:t>GameObject</a:t>
            </a:r>
            <a:r>
              <a:rPr lang="zh-CN" altLang="en-US" dirty="0"/>
              <a:t>才能收到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*()</a:t>
            </a:r>
            <a:r>
              <a:rPr lang="zh-CN" altLang="en-US" dirty="0" smtClean="0"/>
              <a:t>的效率问题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GameObject.Find</a:t>
            </a:r>
            <a:r>
              <a:rPr lang="zh-CN" altLang="en-US" dirty="0" smtClean="0"/>
              <a:t>只能查找</a:t>
            </a:r>
            <a:r>
              <a:rPr lang="en-IE" altLang="zh-CN" dirty="0" err="1" smtClean="0"/>
              <a:t>activeInHierarchy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GameObject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Unity</a:t>
            </a:r>
            <a:r>
              <a:rPr lang="zh-CN" altLang="en-US" dirty="0" smtClean="0"/>
              <a:t>不保证不同</a:t>
            </a:r>
            <a:r>
              <a:rPr lang="en-US" altLang="zh-CN" dirty="0" err="1" smtClean="0"/>
              <a:t>MonoBehaviour</a:t>
            </a:r>
            <a:r>
              <a:rPr lang="zh-CN" altLang="en-US" dirty="0" smtClean="0"/>
              <a:t>接收到消息的顺序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2470"/>
            <a:ext cx="8229600" cy="483369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/>
              <a:t>是</a:t>
            </a:r>
            <a:r>
              <a:rPr lang="en-US" altLang="zh-CN" dirty="0"/>
              <a:t>Unity</a:t>
            </a:r>
            <a:r>
              <a:rPr lang="zh-CN" altLang="en-US" dirty="0"/>
              <a:t>暴露给用户</a:t>
            </a:r>
            <a:r>
              <a:rPr lang="zh-CN" altLang="en-US" dirty="0" smtClean="0"/>
              <a:t>用于写</a:t>
            </a:r>
            <a:r>
              <a:rPr lang="zh-CN" altLang="en-US" dirty="0"/>
              <a:t>逻辑</a:t>
            </a:r>
            <a:r>
              <a:rPr lang="zh-CN" altLang="en-US" dirty="0" smtClean="0"/>
              <a:t>的基类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</a:t>
            </a:r>
            <a:r>
              <a:rPr lang="en-US" altLang="zh-CN" dirty="0"/>
              <a:t>Component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Unity</a:t>
            </a:r>
            <a:r>
              <a:rPr lang="zh-CN" altLang="en-US" dirty="0" smtClean="0"/>
              <a:t>内部定义了一些特殊的“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”，会在适当的时候发送出来。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hlinkClick r:id="rId2"/>
              </a:rPr>
              <a:t>熟悉</a:t>
            </a:r>
            <a:r>
              <a:rPr lang="en-IE" altLang="zh-CN" dirty="0" err="1">
                <a:hlinkClick r:id="rId2"/>
              </a:rPr>
              <a:t>MonoBehaviour</a:t>
            </a:r>
            <a:r>
              <a:rPr lang="zh-CN" altLang="en-US" dirty="0">
                <a:hlinkClick r:id="rId2"/>
              </a:rPr>
              <a:t>的函数和其执行顺序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62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>
                <a:solidFill>
                  <a:prstClr val="black"/>
                </a:solidFill>
              </a:rPr>
              <a:t>组件</a:t>
            </a:r>
            <a:r>
              <a:rPr lang="zh-CN" altLang="en-US" dirty="0">
                <a:solidFill>
                  <a:prstClr val="black"/>
                </a:solidFill>
              </a:rPr>
              <a:t>介绍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020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892"/>
            <a:ext cx="8229600" cy="4174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MonoBehaviour</a:t>
            </a:r>
            <a:r>
              <a:rPr lang="zh-CN" altLang="en-US" dirty="0" smtClean="0"/>
              <a:t>提供了协程的功能。</a:t>
            </a:r>
            <a:endParaRPr lang="en-US" altLang="zh-CN" dirty="0" smtClean="0"/>
          </a:p>
          <a:p>
            <a:pPr marL="0" indent="0" defTabSz="457200">
              <a:buNone/>
            </a:pPr>
            <a:r>
              <a:rPr lang="en-IE" altLang="zh-CN" dirty="0" smtClean="0"/>
              <a:t>  </a:t>
            </a:r>
            <a:r>
              <a:rPr lang="en-IE" altLang="zh-CN" dirty="0"/>
              <a:t> </a:t>
            </a:r>
            <a:r>
              <a:rPr lang="en-IE" altLang="zh-CN" dirty="0" smtClean="0"/>
              <a:t> </a:t>
            </a:r>
            <a:r>
              <a:rPr lang="en-IE" altLang="zh-CN" sz="2800" dirty="0" smtClean="0"/>
              <a:t>public </a:t>
            </a:r>
            <a:r>
              <a:rPr lang="en-IE" altLang="zh-CN" sz="2800" dirty="0" err="1"/>
              <a:t>Coroutine</a:t>
            </a:r>
            <a:r>
              <a:rPr lang="en-IE" altLang="zh-CN" sz="2800" dirty="0"/>
              <a:t> </a:t>
            </a:r>
            <a:r>
              <a:rPr lang="en-IE" altLang="zh-CN" sz="2800" dirty="0" err="1"/>
              <a:t>StartCoroutine</a:t>
            </a:r>
            <a:r>
              <a:rPr lang="en-IE" altLang="zh-CN" sz="2800" dirty="0"/>
              <a:t>(</a:t>
            </a:r>
            <a:r>
              <a:rPr lang="en-IE" altLang="zh-CN" sz="2800" dirty="0" err="1"/>
              <a:t>IEnumerator</a:t>
            </a:r>
            <a:r>
              <a:rPr lang="en-IE" altLang="zh-CN" sz="2800" dirty="0"/>
              <a:t> </a:t>
            </a:r>
            <a:r>
              <a:rPr lang="en-IE" altLang="zh-CN" sz="2800" dirty="0" err="1"/>
              <a:t>em</a:t>
            </a:r>
            <a:r>
              <a:rPr lang="en-IE" altLang="zh-CN" sz="2800" dirty="0" smtClean="0"/>
              <a:t>)</a:t>
            </a:r>
          </a:p>
          <a:p>
            <a:pPr marL="0" indent="0" defTabSz="457200">
              <a:buNone/>
            </a:pPr>
            <a:endParaRPr lang="en-US" altLang="zh-CN" sz="2800" dirty="0"/>
          </a:p>
          <a:p>
            <a:r>
              <a:rPr lang="zh-CN" altLang="en-US" dirty="0" smtClean="0"/>
              <a:t>协程的作用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简单来说，就是将一个函数分成多个步骤。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的协程会将这些步骤分摊到多次帧循环中执行。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314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MonoBehaviour</a:t>
            </a:r>
            <a:r>
              <a:rPr lang="zh-CN" altLang="en-US" dirty="0" smtClean="0">
                <a:solidFill>
                  <a:prstClr val="black"/>
                </a:solidFill>
              </a:rPr>
              <a:t>组件介绍</a:t>
            </a:r>
            <a:r>
              <a:rPr lang="en-US" altLang="zh-CN" dirty="0">
                <a:solidFill>
                  <a:prstClr val="black"/>
                </a:solidFill>
              </a:rPr>
              <a:t>[End]</a:t>
            </a:r>
            <a:endParaRPr lang="zh-CN" altLang="en-US" dirty="0">
              <a:solidFill>
                <a:prstClr val="white">
                  <a:lumMod val="50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473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Transform</a:t>
            </a:r>
            <a:r>
              <a:rPr lang="zh-CN" altLang="en-US" sz="2000" dirty="0"/>
              <a:t>组件介绍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134209"/>
            <a:ext cx="8229600" cy="485335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在创建</a:t>
            </a:r>
            <a:r>
              <a:rPr lang="en-US" altLang="zh-CN" dirty="0" err="1"/>
              <a:t>GameObject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,Unity</a:t>
            </a:r>
            <a:r>
              <a:rPr lang="zh-CN" altLang="en-US" dirty="0" smtClean="0"/>
              <a:t>会自动添加一个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en-US" altLang="zh-CN" dirty="0"/>
              <a:t>Transform</a:t>
            </a:r>
            <a:r>
              <a:rPr lang="zh-CN" altLang="en-US" dirty="0" smtClean="0"/>
              <a:t>组件用于控制这个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在场景中的三种空间属性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位置</a:t>
            </a:r>
            <a:endParaRPr lang="en-US" altLang="zh-CN" sz="3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方向</a:t>
            </a:r>
            <a:endParaRPr lang="en-US" altLang="zh-CN" sz="3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sz="3600" dirty="0" smtClean="0"/>
              <a:t>缩放</a:t>
            </a:r>
            <a:endParaRPr lang="en-US" altLang="zh-CN" sz="3600" dirty="0"/>
          </a:p>
          <a:p>
            <a:r>
              <a:rPr lang="en-US" altLang="zh-CN" dirty="0"/>
              <a:t>Transform</a:t>
            </a:r>
            <a:r>
              <a:rPr lang="zh-CN" altLang="en-US" dirty="0"/>
              <a:t>维护了</a:t>
            </a:r>
            <a:r>
              <a:rPr lang="en-US" altLang="zh-CN" dirty="0" err="1"/>
              <a:t>GameObject</a:t>
            </a:r>
            <a:r>
              <a:rPr lang="zh-CN" altLang="en-US" dirty="0"/>
              <a:t>之间</a:t>
            </a:r>
            <a:r>
              <a:rPr lang="zh-CN" altLang="en-US" dirty="0"/>
              <a:t>的“血缘”关系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什么是</a:t>
            </a:r>
            <a:r>
              <a:rPr lang="en-US" altLang="zh-CN" sz="2000" dirty="0"/>
              <a:t>Unity</a:t>
            </a:r>
            <a:r>
              <a:rPr lang="en-US" altLang="zh-CN" sz="2000" dirty="0" smtClean="0"/>
              <a:t>?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是一款目前主流的跨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跨语言 </a:t>
            </a:r>
            <a:r>
              <a:rPr lang="zh-CN" altLang="en-US" dirty="0"/>
              <a:t>，易扩展</a:t>
            </a:r>
            <a:r>
              <a:rPr lang="zh-CN" altLang="en-US" dirty="0"/>
              <a:t>，</a:t>
            </a:r>
            <a:r>
              <a:rPr lang="zh-CN" altLang="en-US" dirty="0"/>
              <a:t>基于</a:t>
            </a:r>
            <a:r>
              <a:rPr lang="zh-CN" altLang="en-US" dirty="0" smtClean="0"/>
              <a:t>组件的</a:t>
            </a:r>
            <a:r>
              <a:rPr lang="zh-CN" altLang="en-US" dirty="0" smtClean="0"/>
              <a:t>游戏</a:t>
            </a:r>
            <a:r>
              <a:rPr lang="zh-CN" altLang="en-US" dirty="0"/>
              <a:t>开发引擎。也是我们公司主要的开发工具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这句话</a:t>
            </a:r>
            <a:r>
              <a:rPr lang="zh-CN" altLang="en-US" dirty="0"/>
              <a:t>有四个</a:t>
            </a:r>
            <a:r>
              <a:rPr lang="zh-CN" altLang="en-US" dirty="0"/>
              <a:t>要点</a:t>
            </a:r>
            <a:r>
              <a:rPr lang="en-US" altLang="zh-CN" dirty="0"/>
              <a:t>:</a:t>
            </a:r>
            <a:endParaRPr lang="zh-CN" altLang="en-US" dirty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跨平台</a:t>
            </a:r>
            <a:r>
              <a:rPr lang="en-US" altLang="zh-CN" b="1" dirty="0" smtClean="0"/>
              <a:t>,</a:t>
            </a:r>
            <a:r>
              <a:rPr lang="zh-CN" altLang="en-US" b="1" dirty="0"/>
              <a:t>跨语言 </a:t>
            </a:r>
            <a:endParaRPr lang="en-US" altLang="zh-CN" b="1" dirty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基于组件</a:t>
            </a:r>
            <a:endParaRPr lang="en-US" altLang="zh-CN" b="1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b="1" dirty="0" smtClean="0"/>
              <a:t>目前主流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Transform</a:t>
            </a:r>
            <a:r>
              <a:rPr lang="zh-CN" altLang="en-US" sz="2000" dirty="0"/>
              <a:t>组件介绍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958362"/>
            <a:ext cx="8229600" cy="546002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平移矩阵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可以发现</a:t>
            </a:r>
            <a:r>
              <a:rPr lang="en-US" altLang="zh-CN" dirty="0"/>
              <a:t>,</a:t>
            </a:r>
            <a:r>
              <a:rPr lang="zh-CN" altLang="en-US" dirty="0"/>
              <a:t>平移不会对方向产生影响。这就是为什么齐次坐标中，增加的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分量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表示点</a:t>
            </a:r>
            <a:r>
              <a:rPr lang="en-US" altLang="zh-CN" dirty="0"/>
              <a:t>,</a:t>
            </a:r>
            <a:r>
              <a:rPr lang="zh-CN" altLang="en-US" dirty="0"/>
              <a:t>而用</a:t>
            </a:r>
            <a:r>
              <a:rPr lang="en-US" altLang="zh-CN" dirty="0"/>
              <a:t>0</a:t>
            </a:r>
            <a:r>
              <a:rPr lang="zh-CN" altLang="en-US" dirty="0"/>
              <a:t>表示方向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平移矩阵的逆矩阵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可以看出它</a:t>
            </a:r>
            <a:r>
              <a:rPr lang="zh-CN" altLang="en-US" b="1" dirty="0"/>
              <a:t>不是正交矩阵</a:t>
            </a:r>
            <a:endParaRPr lang="zh-CN" altLang="en-US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99792" y="1628800"/>
          <a:ext cx="21971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2" name="Equation" r:id="rId5" imgW="1371600" imgH="914400" progId="Equation.3">
                  <p:embed/>
                </p:oleObj>
              </mc:Choice>
              <mc:Fallback>
                <p:oleObj name="Equation" r:id="rId5" imgW="1371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628800"/>
                        <a:ext cx="2197100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61580"/>
              </p:ext>
            </p:extLst>
          </p:nvPr>
        </p:nvGraphicFramePr>
        <p:xfrm>
          <a:off x="5411788" y="1628775"/>
          <a:ext cx="19573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3" name="公式" r:id="rId7" imgW="1307880" imgH="914400" progId="Equation.3">
                  <p:embed/>
                </p:oleObj>
              </mc:Choice>
              <mc:Fallback>
                <p:oleObj name="公式" r:id="rId7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628775"/>
                        <a:ext cx="195738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259632" y="1628800"/>
          <a:ext cx="90010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4" name="Equation" r:id="rId9" imgW="571320" imgH="914400" progId="Equation.3">
                  <p:embed/>
                </p:oleObj>
              </mc:Choice>
              <mc:Fallback>
                <p:oleObj name="Equation" r:id="rId9" imgW="571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900100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31840" y="1257360"/>
            <a:ext cx="14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平移一个点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8104" y="123969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平移一个方向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65423"/>
              </p:ext>
            </p:extLst>
          </p:nvPr>
        </p:nvGraphicFramePr>
        <p:xfrm>
          <a:off x="2819400" y="4149725"/>
          <a:ext cx="102076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" name="Equation" r:id="rId11" imgW="647700" imgH="914400" progId="Equation.3">
                  <p:embed/>
                </p:oleObj>
              </mc:Choice>
              <mc:Fallback>
                <p:oleObj name="Equation" r:id="rId11" imgW="647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49725"/>
                        <a:ext cx="1020763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缩放矩阵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缩放矩阵的逆矩阵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zh-CN" altLang="en-US" dirty="0"/>
              <a:t>可以看出它</a:t>
            </a:r>
            <a:r>
              <a:rPr lang="zh-CN" altLang="en-US" b="1" dirty="0"/>
              <a:t>不是正交矩阵</a:t>
            </a:r>
          </a:p>
          <a:p>
            <a:endParaRPr lang="en-US" altLang="zh-C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209675" y="1628775"/>
          <a:ext cx="10001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0" name="Equation" r:id="rId3" imgW="634680" imgH="914400" progId="Equation.3">
                  <p:embed/>
                </p:oleObj>
              </mc:Choice>
              <mc:Fallback>
                <p:oleObj name="Equation" r:id="rId3" imgW="634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28775"/>
                        <a:ext cx="10001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751138" y="1628775"/>
          <a:ext cx="20955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1" name="Equation" r:id="rId5" imgW="1307880" imgH="914400" progId="Equation.3">
                  <p:embed/>
                </p:oleObj>
              </mc:Choice>
              <mc:Fallback>
                <p:oleObj name="Equation" r:id="rId5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628775"/>
                        <a:ext cx="209550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11788" y="1628775"/>
          <a:ext cx="2060032" cy="144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2" name="Equation" r:id="rId7" imgW="1307880" imgH="914400" progId="Equation.3">
                  <p:embed/>
                </p:oleObj>
              </mc:Choice>
              <mc:Fallback>
                <p:oleObj name="Equation" r:id="rId7" imgW="1307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628775"/>
                        <a:ext cx="2060032" cy="144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652120" y="3284984"/>
          <a:ext cx="106045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3" name="Equation" r:id="rId9" imgW="672840" imgH="1473120" progId="Equation.3">
                  <p:embed/>
                </p:oleObj>
              </mc:Choice>
              <mc:Fallback>
                <p:oleObj name="Equation" r:id="rId9" imgW="67284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84984"/>
                        <a:ext cx="106045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5031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旋转矩阵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绕</a:t>
            </a:r>
            <a:r>
              <a:rPr lang="en-US" altLang="zh-CN" dirty="0"/>
              <a:t>x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绕</a:t>
            </a:r>
            <a:r>
              <a:rPr lang="en-US" altLang="zh-CN" dirty="0"/>
              <a:t>y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89375" y="1341438"/>
          <a:ext cx="328612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6" name="Equation" r:id="rId3" imgW="1625400" imgH="914400" progId="Equation.3">
                  <p:embed/>
                </p:oleObj>
              </mc:Choice>
              <mc:Fallback>
                <p:oleObj name="Equation" r:id="rId3" imgW="1625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341438"/>
                        <a:ext cx="3286125" cy="184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59141"/>
              </p:ext>
            </p:extLst>
          </p:nvPr>
        </p:nvGraphicFramePr>
        <p:xfrm>
          <a:off x="3659188" y="3789363"/>
          <a:ext cx="3748087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" name="公式" r:id="rId5" imgW="1854000" imgH="914400" progId="Equation.3">
                  <p:embed/>
                </p:oleObj>
              </mc:Choice>
              <mc:Fallback>
                <p:oleObj name="公式" r:id="rId5" imgW="1854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3789363"/>
                        <a:ext cx="3748087" cy="184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5217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绕</a:t>
            </a:r>
            <a:r>
              <a:rPr lang="en-US" altLang="zh-CN" dirty="0"/>
              <a:t>z</a:t>
            </a:r>
            <a:r>
              <a:rPr lang="zh-CN" altLang="en-US" dirty="0"/>
              <a:t>轴旋转的矩阵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根据正交矩阵的性质</a:t>
            </a:r>
            <a:r>
              <a:rPr lang="en-US" altLang="zh-CN" dirty="0"/>
              <a:t>,</a:t>
            </a:r>
            <a:r>
              <a:rPr lang="zh-CN" altLang="en-US" dirty="0"/>
              <a:t>可以证明</a:t>
            </a:r>
            <a:r>
              <a:rPr lang="zh-CN" altLang="en-US" b="1" dirty="0"/>
              <a:t>旋转矩阵是正交矩阵</a:t>
            </a:r>
            <a:r>
              <a:rPr lang="en-US" altLang="zh-CN" dirty="0"/>
              <a:t>,</a:t>
            </a:r>
            <a:r>
              <a:rPr lang="zh-CN" altLang="en-US" dirty="0"/>
              <a:t>所以它的</a:t>
            </a:r>
            <a:r>
              <a:rPr lang="zh-CN" altLang="en-US" b="1" dirty="0"/>
              <a:t>逆矩阵是它的转置矩阵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96108"/>
              </p:ext>
            </p:extLst>
          </p:nvPr>
        </p:nvGraphicFramePr>
        <p:xfrm>
          <a:off x="4130675" y="981075"/>
          <a:ext cx="361950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8" name="公式" r:id="rId3" imgW="1790640" imgH="914400" progId="Equation.3">
                  <p:embed/>
                </p:oleObj>
              </mc:Choice>
              <mc:Fallback>
                <p:oleObj name="公式" r:id="rId3" imgW="1790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981075"/>
                        <a:ext cx="361950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634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并不是直接将矩阵暴露给用户来使用的。而是提供了一些更加直观的参数。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内部会将这些参数转化为矩阵。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public class Transform : Component, </a:t>
            </a:r>
            <a:r>
              <a:rPr lang="en-US" altLang="zh-CN" dirty="0" err="1"/>
              <a:t>IEnumerable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//</a:t>
            </a:r>
            <a:r>
              <a:rPr lang="zh-CN" altLang="en-US" dirty="0" smtClean="0"/>
              <a:t>局部坐标系下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public </a:t>
            </a:r>
            <a:r>
              <a:rPr lang="en-US" altLang="zh-CN" dirty="0"/>
              <a:t>Vector3 </a:t>
            </a:r>
            <a:r>
              <a:rPr lang="en-US" altLang="zh-CN" dirty="0" err="1"/>
              <a:t>localEulerAngles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</a:t>
            </a:r>
            <a:r>
              <a:rPr lang="en-US" altLang="zh-CN" dirty="0" err="1"/>
              <a:t>localPosition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</a:t>
            </a:r>
            <a:r>
              <a:rPr lang="en-US" altLang="zh-CN" dirty="0" err="1"/>
              <a:t>localScale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Matrix4x4 </a:t>
            </a:r>
            <a:r>
              <a:rPr lang="en-US" altLang="zh-CN" dirty="0" err="1"/>
              <a:t>localToWorldMatrix</a:t>
            </a:r>
            <a:r>
              <a:rPr lang="en-US" altLang="zh-CN" dirty="0"/>
              <a:t> { get;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世界坐标系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public Vector3 </a:t>
            </a:r>
            <a:r>
              <a:rPr lang="en-US" altLang="zh-CN" dirty="0" err="1"/>
              <a:t>eulerAngles</a:t>
            </a:r>
            <a:r>
              <a:rPr lang="en-US" altLang="zh-CN" dirty="0"/>
              <a:t>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position { get; set;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 public </a:t>
            </a:r>
            <a:r>
              <a:rPr lang="en-US" altLang="zh-CN" dirty="0"/>
              <a:t>Vector3 forward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right { get; set; }</a:t>
            </a:r>
          </a:p>
          <a:p>
            <a:pPr marL="0" indent="0">
              <a:buNone/>
            </a:pPr>
            <a:r>
              <a:rPr lang="en-US" altLang="zh-CN" dirty="0"/>
              <a:t>        public Vector3 up { get; set; }</a:t>
            </a:r>
          </a:p>
          <a:p>
            <a:pPr marL="0" indent="0">
              <a:buNone/>
            </a:pPr>
            <a:r>
              <a:rPr lang="en-US" altLang="zh-CN" dirty="0"/>
              <a:t>        public Matrix4x4 </a:t>
            </a:r>
            <a:r>
              <a:rPr lang="en-US" altLang="zh-CN" dirty="0" err="1"/>
              <a:t>worldToLocalMatrix</a:t>
            </a:r>
            <a:r>
              <a:rPr lang="en-US" altLang="zh-CN" dirty="0"/>
              <a:t> { get; 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053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0130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 </a:t>
            </a:r>
            <a:r>
              <a:rPr lang="zh-CN" altLang="en-US" sz="2000" dirty="0"/>
              <a:t>调整</a:t>
            </a:r>
            <a:r>
              <a:rPr lang="en-US" altLang="zh-CN" sz="2000" dirty="0" err="1"/>
              <a:t>GameObject</a:t>
            </a:r>
            <a:r>
              <a:rPr lang="zh-CN" altLang="en-US" sz="2000" dirty="0"/>
              <a:t>直接的 </a:t>
            </a:r>
            <a:r>
              <a:rPr lang="zh-CN" altLang="en-US" sz="2000" dirty="0"/>
              <a:t>“血缘”关系相关操作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 smtClean="0"/>
              <a:t>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SetAsFirstSibling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        public void </a:t>
            </a:r>
            <a:r>
              <a:rPr lang="en-US" altLang="zh-CN" sz="1800" dirty="0" err="1"/>
              <a:t>SetAsLastSibling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 smtClean="0"/>
              <a:t>    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SetSiblingIndex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index</a:t>
            </a:r>
            <a:r>
              <a:rPr lang="en-US" altLang="zh-CN" sz="1800" dirty="0" smtClean="0"/>
              <a:t>);</a:t>
            </a:r>
          </a:p>
          <a:p>
            <a:pPr marL="0" indent="0">
              <a:buNone/>
            </a:pPr>
            <a:r>
              <a:rPr lang="en-IE" altLang="zh-CN" sz="1800" dirty="0"/>
              <a:t> </a:t>
            </a:r>
            <a:r>
              <a:rPr lang="en-IE" altLang="zh-CN" sz="1800" dirty="0" smtClean="0"/>
              <a:t>       public </a:t>
            </a:r>
            <a:r>
              <a:rPr lang="en-IE" altLang="zh-CN" sz="1800" dirty="0"/>
              <a:t>Transform parent { get; set; }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public </a:t>
            </a:r>
            <a:r>
              <a:rPr lang="en-US" altLang="zh-CN" sz="1800" dirty="0"/>
              <a:t>void </a:t>
            </a:r>
            <a:r>
              <a:rPr lang="en-US" altLang="zh-CN" sz="1800" dirty="0" err="1"/>
              <a:t>SetParent</a:t>
            </a:r>
            <a:r>
              <a:rPr lang="en-US" altLang="zh-CN" sz="1800" dirty="0"/>
              <a:t>(Transform parent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55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组件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[End]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1689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中的实体是怎么渲染出来的，经过了哪些步骤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MeshFilter</a:t>
            </a:r>
            <a:r>
              <a:rPr lang="en-US" altLang="zh-CN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MeshRender</a:t>
            </a:r>
            <a:r>
              <a:rPr lang="en-US" altLang="zh-CN" sz="2000" dirty="0" smtClean="0"/>
              <a:t> || </a:t>
            </a:r>
            <a:r>
              <a:rPr lang="en-US" altLang="zh-CN" sz="2000" dirty="0" err="1" smtClean="0"/>
              <a:t>SkinnedMeshRender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Material &amp;&amp; </a:t>
            </a:r>
            <a:r>
              <a:rPr lang="en-US" altLang="zh-CN" sz="2000" dirty="0" err="1" smtClean="0"/>
              <a:t>Shader</a:t>
            </a:r>
            <a:r>
              <a:rPr lang="en-US" altLang="zh-CN" sz="2000" dirty="0" smtClean="0"/>
              <a:t> &amp;&amp; 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Camera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实体的渲染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681554"/>
            <a:ext cx="75898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8" y="1822306"/>
            <a:ext cx="79994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Unity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运作流程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(End)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项目是怎么运行的？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1000" y="131857"/>
            <a:ext cx="26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UGUI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介绍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1674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资源管理的特殊文件夹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Editor</a:t>
            </a:r>
          </a:p>
          <a:p>
            <a:pPr marL="0" indent="0">
              <a:buNone/>
            </a:pPr>
            <a:r>
              <a:rPr lang="en-US" altLang="zh-CN" dirty="0" smtClean="0"/>
              <a:t>Editor</a:t>
            </a:r>
            <a:r>
              <a:rPr lang="zh-CN" altLang="en-US" dirty="0" smtClean="0"/>
              <a:t>及其</a:t>
            </a:r>
            <a:r>
              <a:rPr lang="zh-CN" altLang="en-US" dirty="0"/>
              <a:t>子目录</a:t>
            </a:r>
            <a:r>
              <a:rPr lang="zh-CN" altLang="en-US" dirty="0" smtClean="0"/>
              <a:t>下面</a:t>
            </a:r>
            <a:r>
              <a:rPr lang="zh-CN" altLang="en-US" dirty="0"/>
              <a:t>放的所有资源文件或者脚本文件都不会被打进发布包中，并且脚本也只能在编辑时</a:t>
            </a:r>
            <a:r>
              <a:rPr lang="zh-CN" altLang="en-US" dirty="0" smtClean="0"/>
              <a:t>使用。编辑器扩展开发的代码一般放在这个目录下。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smtClean="0"/>
              <a:t>Plugins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Plugins</a:t>
            </a:r>
            <a:r>
              <a:rPr lang="zh-CN" altLang="en-US" dirty="0"/>
              <a:t>文件夹</a:t>
            </a:r>
            <a:r>
              <a:rPr lang="zh-CN" altLang="en-US" dirty="0" smtClean="0"/>
              <a:t>用来放</a:t>
            </a:r>
            <a:r>
              <a:rPr lang="en-US" altLang="zh-CN" dirty="0" smtClean="0"/>
              <a:t>Native DLL(</a:t>
            </a:r>
            <a:r>
              <a:rPr lang="zh-CN" altLang="en-US" dirty="0" smtClean="0"/>
              <a:t>或者源码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它们会被自动包含到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工程中去。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Plugins/Android </a:t>
            </a:r>
            <a:r>
              <a:rPr lang="en-US" altLang="zh-CN" dirty="0" smtClean="0"/>
              <a:t> Plugins/x86 </a:t>
            </a:r>
            <a:r>
              <a:rPr lang="en-US" altLang="zh-CN" dirty="0"/>
              <a:t>Plugins/x86_64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Plugins/iOS</a:t>
            </a:r>
            <a:r>
              <a:rPr lang="en-US" altLang="zh-CN" dirty="0"/>
              <a:t>  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2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Unity</a:t>
            </a:r>
            <a:r>
              <a:rPr lang="zh-CN" altLang="en-US" sz="2000" b="1" dirty="0"/>
              <a:t>是怎么实现跨</a:t>
            </a:r>
            <a:r>
              <a:rPr lang="zh-CN" altLang="en-US" sz="2000" b="1" dirty="0" smtClean="0"/>
              <a:t>平台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跨语言的</a:t>
            </a:r>
            <a:r>
              <a:rPr lang="en-US" altLang="zh-CN" sz="2000" b="1" dirty="0"/>
              <a:t>?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149927"/>
            <a:ext cx="8229600" cy="4862946"/>
          </a:xfrm>
        </p:spPr>
        <p:txBody>
          <a:bodyPr/>
          <a:lstStyle/>
          <a:p>
            <a:r>
              <a:rPr lang="zh-CN" altLang="en-US" dirty="0" smtClean="0"/>
              <a:t>简单来说</a:t>
            </a:r>
            <a:r>
              <a:rPr lang="en-US" altLang="zh-CN" dirty="0"/>
              <a:t>,Unity</a:t>
            </a:r>
            <a:r>
              <a:rPr lang="zh-CN" altLang="en-US" dirty="0"/>
              <a:t>是基于</a:t>
            </a:r>
            <a:r>
              <a:rPr lang="en-US" altLang="zh-CN" dirty="0"/>
              <a:t>Mono</a:t>
            </a:r>
            <a:r>
              <a:rPr lang="zh-CN" altLang="en-US" dirty="0"/>
              <a:t>来实现跨平台的</a:t>
            </a:r>
            <a:r>
              <a:rPr lang="zh-CN" altLang="en-US" dirty="0" smtClean="0"/>
              <a:t>。这是一</a:t>
            </a:r>
            <a:r>
              <a:rPr lang="zh-CN" altLang="en-US" dirty="0"/>
              <a:t>种类似于</a:t>
            </a:r>
            <a:r>
              <a:rPr lang="en-US" altLang="zh-CN" dirty="0"/>
              <a:t>Java</a:t>
            </a:r>
            <a:r>
              <a:rPr lang="zh-CN" altLang="en-US" dirty="0"/>
              <a:t>的跨平台技术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Mono</a:t>
            </a:r>
            <a:r>
              <a:rPr lang="zh-CN" altLang="en-US" dirty="0"/>
              <a:t>：</a:t>
            </a:r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zh-CN" altLang="en-US" dirty="0"/>
              <a:t>的跨平台版本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/>
              <a:t>继承了</a:t>
            </a:r>
            <a:r>
              <a:rPr lang="en-US" altLang="zh-CN" dirty="0"/>
              <a:t>Mono</a:t>
            </a:r>
            <a:r>
              <a:rPr lang="zh-CN" altLang="en-US" dirty="0"/>
              <a:t>的全部优点</a:t>
            </a:r>
            <a:r>
              <a:rPr lang="en-US" altLang="zh-CN" dirty="0"/>
              <a:t>,</a:t>
            </a:r>
            <a:r>
              <a:rPr lang="zh-CN" altLang="en-US" dirty="0"/>
              <a:t>并扩展了</a:t>
            </a:r>
            <a:r>
              <a:rPr lang="en-US" altLang="zh-CN" dirty="0"/>
              <a:t>Mono</a:t>
            </a:r>
            <a:r>
              <a:rPr lang="zh-CN" altLang="en-US" dirty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5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Resources</a:t>
            </a:r>
          </a:p>
          <a:p>
            <a:pPr marL="0" indent="0">
              <a:buNone/>
            </a:pPr>
            <a:r>
              <a:rPr lang="en-US" altLang="zh-CN" dirty="0" smtClean="0"/>
              <a:t>Resources</a:t>
            </a:r>
            <a:r>
              <a:rPr lang="zh-CN" altLang="en-US" dirty="0" smtClean="0"/>
              <a:t>文件夹允许你在脚本中通过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类中的静态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系列方法来动态加载资源。如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Resources.Load</a:t>
            </a:r>
            <a:r>
              <a:rPr lang="en-US" altLang="zh-CN" dirty="0"/>
              <a:t>&lt;Texture2D</a:t>
            </a:r>
            <a:r>
              <a:rPr lang="en-US" altLang="zh-CN" dirty="0" smtClean="0"/>
              <a:t>&gt;(“test”)</a:t>
            </a:r>
          </a:p>
          <a:p>
            <a:pPr marL="0" indent="0">
              <a:buNone/>
            </a:pPr>
            <a:r>
              <a:rPr lang="zh-CN" altLang="en-US" dirty="0" smtClean="0"/>
              <a:t>需要注意的是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传入的路径是相对于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下的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传入的路径不包含文件扩展名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下的资源最终会被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合并成一种内部管理的格式的文件。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资源管理的特殊文件夹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4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 smtClean="0"/>
              <a:t>StreamingAssets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这里的文件会被拷贝</a:t>
            </a:r>
            <a:r>
              <a:rPr lang="zh-CN" altLang="en-US" dirty="0" smtClean="0"/>
              <a:t>到最终发布的游戏包中，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会以散文件的形式存在。可以通过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Application.streamingAssetsPath</a:t>
            </a:r>
            <a:r>
              <a:rPr lang="zh-CN" altLang="en-US" dirty="0" smtClean="0"/>
              <a:t>获得对应平台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StreamingAssets</a:t>
            </a:r>
            <a:r>
              <a:rPr lang="zh-CN" altLang="en-US" dirty="0" smtClean="0"/>
              <a:t>所在真实绝对路径。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资源管理的特殊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(End)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2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Meta</a:t>
            </a:r>
            <a:r>
              <a:rPr lang="zh-CN" altLang="en-US" dirty="0" smtClean="0"/>
              <a:t>文件是</a:t>
            </a:r>
            <a:r>
              <a:rPr lang="en-US" altLang="zh-CN" dirty="0" err="1" smtClean="0"/>
              <a:t>yaml</a:t>
            </a:r>
            <a:r>
              <a:rPr lang="en-IE" altLang="zh-CN" dirty="0" smtClean="0"/>
              <a:t> </a:t>
            </a:r>
            <a:r>
              <a:rPr lang="en-IE" altLang="zh-CN" dirty="0"/>
              <a:t>/ˈ</a:t>
            </a:r>
            <a:r>
              <a:rPr lang="en-IE" altLang="zh-CN" dirty="0" err="1"/>
              <a:t>jæməl</a:t>
            </a:r>
            <a:r>
              <a:rPr lang="en-IE" altLang="zh-CN" dirty="0"/>
              <a:t>/ </a:t>
            </a:r>
            <a:r>
              <a:rPr lang="zh-CN" altLang="en-US" dirty="0"/>
              <a:t>格式的文本文件。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Assets</a:t>
            </a:r>
            <a:r>
              <a:rPr lang="zh-CN" altLang="en-US" dirty="0"/>
              <a:t>中的每一个资源文件</a:t>
            </a:r>
            <a:r>
              <a:rPr lang="en-US" altLang="zh-CN" dirty="0"/>
              <a:t>,Unity</a:t>
            </a:r>
            <a:r>
              <a:rPr lang="zh-CN" altLang="en-US" dirty="0"/>
              <a:t>都会创建一个与之对应的</a:t>
            </a:r>
            <a:r>
              <a:rPr lang="en-US" altLang="zh-CN" dirty="0"/>
              <a:t>Meta</a:t>
            </a:r>
            <a:r>
              <a:rPr lang="zh-CN" altLang="en-US" dirty="0"/>
              <a:t>文件。</a:t>
            </a:r>
            <a:r>
              <a:rPr lang="en-US" altLang="zh-CN" dirty="0"/>
              <a:t>Meta</a:t>
            </a:r>
            <a:r>
              <a:rPr lang="zh-CN" altLang="en-US" dirty="0"/>
              <a:t>文件记录了资源文件的配置信息。比如</a:t>
            </a:r>
            <a:r>
              <a:rPr lang="en-US" altLang="zh-CN" dirty="0"/>
              <a:t>:</a:t>
            </a:r>
            <a:r>
              <a:rPr lang="zh-CN" altLang="en-US" dirty="0"/>
              <a:t>一张贴图的</a:t>
            </a:r>
            <a:r>
              <a:rPr lang="en-US" altLang="zh-CN" dirty="0"/>
              <a:t>Meta</a:t>
            </a:r>
            <a:r>
              <a:rPr lang="zh-CN" altLang="en-US" dirty="0"/>
              <a:t>文件里面可能存放了发布不同平台所使用的文件格式</a:t>
            </a:r>
            <a:r>
              <a:rPr lang="en-US" altLang="zh-CN" dirty="0"/>
              <a:t>,</a:t>
            </a:r>
            <a:r>
              <a:rPr lang="zh-CN" altLang="en-US" dirty="0"/>
              <a:t>压缩方式等等。文件本身不会发布到游戏中去。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所以大家在提交资源的时候一定记得提交对应的</a:t>
            </a:r>
            <a:r>
              <a:rPr lang="en-US" altLang="zh-CN" b="1" dirty="0"/>
              <a:t>Meta</a:t>
            </a:r>
            <a:r>
              <a:rPr lang="zh-CN" altLang="en-US" b="1" dirty="0"/>
              <a:t>文件</a:t>
            </a:r>
            <a:r>
              <a:rPr lang="zh-CN" altLang="en-US" dirty="0"/>
              <a:t>。否则别人更新下来</a:t>
            </a:r>
            <a:r>
              <a:rPr lang="en-US" altLang="zh-CN" dirty="0"/>
              <a:t>,Unity</a:t>
            </a:r>
            <a:r>
              <a:rPr lang="zh-CN" altLang="en-US" dirty="0"/>
              <a:t>发现没有</a:t>
            </a:r>
            <a:r>
              <a:rPr lang="en-US" altLang="zh-CN" dirty="0"/>
              <a:t>Meta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会创建一个</a:t>
            </a:r>
            <a:r>
              <a:rPr lang="en-US" altLang="zh-CN" dirty="0"/>
              <a:t>Meta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里面有默认的配置，这样很容易出现你的设置被覆盖的情况。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9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423564" cy="56913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Scene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Scene</a:t>
            </a:r>
            <a:r>
              <a:rPr lang="zh-CN" altLang="en-US" dirty="0" smtClean="0"/>
              <a:t>文件</a:t>
            </a:r>
            <a:r>
              <a:rPr lang="zh-CN" altLang="en-US" dirty="0"/>
              <a:t>是</a:t>
            </a:r>
            <a:r>
              <a:rPr lang="en-US" altLang="zh-CN" dirty="0" err="1"/>
              <a:t>yaml</a:t>
            </a:r>
            <a:r>
              <a:rPr lang="en-IE" altLang="zh-CN" dirty="0"/>
              <a:t> /ˈ</a:t>
            </a:r>
            <a:r>
              <a:rPr lang="en-IE" altLang="zh-CN" dirty="0" err="1"/>
              <a:t>jæməl</a:t>
            </a:r>
            <a:r>
              <a:rPr lang="en-IE" altLang="zh-CN" dirty="0"/>
              <a:t>/ </a:t>
            </a:r>
            <a:r>
              <a:rPr lang="zh-CN" altLang="en-US" dirty="0"/>
              <a:t>格式的文本文件。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它是一个配置文件，记录了这个</a:t>
            </a:r>
            <a:r>
              <a:rPr lang="zh-CN" altLang="en-US" b="1" dirty="0" smtClean="0"/>
              <a:t>场景灯光，渲染等相关设置信息</a:t>
            </a:r>
            <a:r>
              <a:rPr lang="zh-CN" altLang="en-US" dirty="0" smtClean="0"/>
              <a:t>和我们在编辑器中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编辑的所以</a:t>
            </a:r>
            <a:r>
              <a:rPr lang="en-US" altLang="zh-CN" b="1" dirty="0" err="1" smtClean="0"/>
              <a:t>GameObject</a:t>
            </a:r>
            <a:r>
              <a:rPr lang="zh-CN" altLang="en-US" b="1" dirty="0" smtClean="0"/>
              <a:t>信息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通过这个文件加载场景。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通过这种方式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我们可以提前通过编辑器，将场景中的</a:t>
            </a:r>
            <a:r>
              <a:rPr lang="en-US" altLang="zh-CN" dirty="0" err="1" smtClean="0"/>
              <a:t>GameObjects</a:t>
            </a:r>
            <a:r>
              <a:rPr lang="zh-CN" altLang="en-US" dirty="0" smtClean="0"/>
              <a:t>编辑好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非常方便。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这种方式也有局限的地方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局限在哪里</a:t>
            </a:r>
            <a:r>
              <a:rPr lang="en-US" altLang="zh-CN" b="1" dirty="0" smtClean="0"/>
              <a:t>?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我们不确定场景中有什么样的</a:t>
            </a:r>
            <a:r>
              <a:rPr lang="en-US" altLang="zh-CN" dirty="0" err="1" smtClean="0"/>
              <a:t>GameObject</a:t>
            </a:r>
            <a:r>
              <a:rPr lang="zh-CN" altLang="en-US" dirty="0" smtClean="0"/>
              <a:t>的时候，就没办法了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9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15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Prefab(</a:t>
            </a:r>
            <a:r>
              <a:rPr lang="zh-CN" altLang="en-US" sz="2800" dirty="0"/>
              <a:t>预制</a:t>
            </a:r>
            <a:r>
              <a:rPr lang="zh-CN" altLang="en-US" sz="2800" dirty="0" smtClean="0"/>
              <a:t>体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Prefab</a:t>
            </a:r>
            <a:r>
              <a:rPr lang="zh-CN" altLang="en-US" sz="2800" dirty="0" smtClean="0"/>
              <a:t>文件也是</a:t>
            </a:r>
            <a:r>
              <a:rPr lang="en-US" altLang="zh-CN" sz="2800" dirty="0" err="1"/>
              <a:t>yaml</a:t>
            </a:r>
            <a:r>
              <a:rPr lang="en-IE" altLang="zh-CN" sz="2800" dirty="0"/>
              <a:t> /ˈ</a:t>
            </a:r>
            <a:r>
              <a:rPr lang="en-IE" altLang="zh-CN" sz="2800" dirty="0" err="1"/>
              <a:t>jæməl</a:t>
            </a:r>
            <a:r>
              <a:rPr lang="en-IE" altLang="zh-CN" sz="2800" dirty="0"/>
              <a:t>/ </a:t>
            </a:r>
            <a:r>
              <a:rPr lang="zh-CN" altLang="en-US" sz="2800" dirty="0" smtClean="0"/>
              <a:t>格式</a:t>
            </a:r>
            <a:r>
              <a:rPr lang="zh-CN" altLang="en-US" sz="2800" dirty="0"/>
              <a:t>的文本文件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Prefab</a:t>
            </a:r>
            <a:r>
              <a:rPr lang="zh-CN" altLang="en-US" sz="2800" dirty="0" smtClean="0"/>
              <a:t>将场景中的</a:t>
            </a:r>
            <a:r>
              <a:rPr lang="en-US" altLang="zh-CN" sz="2800" dirty="0" err="1" smtClean="0"/>
              <a:t>GameObject</a:t>
            </a:r>
            <a:r>
              <a:rPr lang="zh-CN" altLang="en-US" sz="2800" dirty="0" smtClean="0"/>
              <a:t>单独拿出来，做成配置，在需要的时候，加载。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b="1" dirty="0" smtClean="0"/>
              <a:t>Prefab</a:t>
            </a:r>
            <a:r>
              <a:rPr lang="zh-CN" altLang="en-US" sz="2800" b="1" dirty="0" smtClean="0"/>
              <a:t>即保留了使用编辑器编辑的便捷性，又有可以动态加载的灵活性。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Resources.</a:t>
            </a:r>
            <a:r>
              <a:rPr lang="en-IE" altLang="zh-CN" sz="2800" dirty="0" smtClean="0"/>
              <a:t>Load&lt;</a:t>
            </a:r>
            <a:r>
              <a:rPr lang="en-IE" altLang="zh-CN" sz="2800" dirty="0" err="1" smtClean="0"/>
              <a:t>GameObject</a:t>
            </a:r>
            <a:r>
              <a:rPr lang="en-IE" altLang="zh-CN" sz="2800" dirty="0" smtClean="0"/>
              <a:t>&gt;(</a:t>
            </a:r>
            <a:r>
              <a:rPr lang="en-IE" altLang="zh-CN" sz="2800" dirty="0"/>
              <a:t>string path</a:t>
            </a:r>
            <a:r>
              <a:rPr lang="en-IE" altLang="zh-CN" sz="2800" dirty="0" smtClean="0"/>
              <a:t>)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611000" y="131857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r>
              <a:rPr lang="en-US" altLang="zh-CN" dirty="0" smtClean="0"/>
              <a:t>【</a:t>
            </a:r>
            <a:r>
              <a:rPr lang="en-US" altLang="zh-CN" dirty="0"/>
              <a:t> </a:t>
            </a:r>
            <a:r>
              <a:rPr lang="en-US" altLang="zh-CN" dirty="0" smtClean="0"/>
              <a:t>End 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8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15" y="908720"/>
            <a:ext cx="8229600" cy="5217443"/>
          </a:xfrm>
        </p:spPr>
        <p:txBody>
          <a:bodyPr>
            <a:normAutofit/>
          </a:bodyPr>
          <a:lstStyle/>
          <a:p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611000" y="131857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的扩展性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的易扩展性体现在哪里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主要体现在两方面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一、</a:t>
            </a:r>
            <a:r>
              <a:rPr lang="en-US" altLang="zh-CN" dirty="0"/>
              <a:t>Unity</a:t>
            </a:r>
            <a:r>
              <a:rPr lang="zh-CN" altLang="en-US" dirty="0"/>
              <a:t>提供了一套机制，我们只需要继承特定的类</a:t>
            </a:r>
            <a:r>
              <a:rPr lang="en-US" altLang="zh-CN" dirty="0"/>
              <a:t>,</a:t>
            </a:r>
            <a:r>
              <a:rPr lang="zh-CN" altLang="en-US" dirty="0"/>
              <a:t>然后使用它们提供的</a:t>
            </a:r>
            <a:r>
              <a:rPr lang="en-US" altLang="zh-CN" dirty="0"/>
              <a:t>API,</a:t>
            </a:r>
            <a:r>
              <a:rPr lang="zh-CN" altLang="en-US" dirty="0"/>
              <a:t>就可以轻松的在</a:t>
            </a:r>
            <a:r>
              <a:rPr lang="en-US" altLang="zh-CN" dirty="0" err="1"/>
              <a:t>UnityEditor</a:t>
            </a:r>
            <a:r>
              <a:rPr lang="zh-CN" altLang="en-US" dirty="0"/>
              <a:t>里面创造和修改出自定义的编辑界面和功能。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二、如果</a:t>
            </a:r>
            <a:r>
              <a:rPr lang="en-US" altLang="zh-CN" dirty="0"/>
              <a:t>Unity</a:t>
            </a:r>
            <a:r>
              <a:rPr lang="zh-CN" altLang="en-US" dirty="0"/>
              <a:t>本身没有提供的功能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内嵌</a:t>
            </a:r>
            <a:r>
              <a:rPr lang="en-US" altLang="zh-CN" dirty="0" err="1"/>
              <a:t>WebView</a:t>
            </a:r>
            <a:r>
              <a:rPr lang="zh-CN" altLang="en-US" dirty="0"/>
              <a:t>。我们也可以使用不同平台</a:t>
            </a:r>
            <a:r>
              <a:rPr lang="en-US" altLang="zh-CN" dirty="0"/>
              <a:t>Native</a:t>
            </a:r>
            <a:r>
              <a:rPr lang="zh-CN" altLang="en-US" dirty="0"/>
              <a:t>代码实现出来，编译成</a:t>
            </a:r>
            <a:r>
              <a:rPr lang="en-US" altLang="zh-CN" dirty="0"/>
              <a:t>Native DLL(</a:t>
            </a:r>
            <a:r>
              <a:rPr lang="zh-CN" altLang="en-US" dirty="0"/>
              <a:t>指动态链接库</a:t>
            </a:r>
            <a:r>
              <a:rPr lang="en-US" altLang="zh-CN" dirty="0"/>
              <a:t>,</a:t>
            </a:r>
            <a:r>
              <a:rPr lang="zh-CN" altLang="en-US" dirty="0"/>
              <a:t>非特指</a:t>
            </a:r>
            <a:r>
              <a:rPr lang="en-US" altLang="zh-CN" dirty="0"/>
              <a:t>Windows</a:t>
            </a:r>
            <a:r>
              <a:rPr lang="zh-CN" altLang="en-US" dirty="0"/>
              <a:t>平台的</a:t>
            </a:r>
            <a:r>
              <a:rPr lang="en-US" altLang="zh-CN" dirty="0"/>
              <a:t>DLL)</a:t>
            </a:r>
            <a:r>
              <a:rPr lang="zh-CN" altLang="en-US" dirty="0"/>
              <a:t>。然后通过</a:t>
            </a:r>
            <a:r>
              <a:rPr lang="en-US" altLang="zh-CN" dirty="0"/>
              <a:t>Mono</a:t>
            </a:r>
            <a:r>
              <a:rPr lang="zh-CN" altLang="en-US" dirty="0"/>
              <a:t>提供的</a:t>
            </a:r>
            <a:r>
              <a:rPr lang="en-US" altLang="zh-CN" dirty="0"/>
              <a:t>Native</a:t>
            </a:r>
            <a:r>
              <a:rPr lang="zh-CN" altLang="en-US" dirty="0"/>
              <a:t>交互机制来实现。</a:t>
            </a:r>
          </a:p>
        </p:txBody>
      </p:sp>
    </p:spTree>
    <p:extLst>
      <p:ext uri="{BB962C8B-B14F-4D97-AF65-F5344CB8AC3E}">
        <p14:creationId xmlns:p14="http://schemas.microsoft.com/office/powerpoint/2010/main" val="24928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584" y="764704"/>
            <a:ext cx="8229600" cy="736104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中扩展开发出来的</a:t>
            </a:r>
            <a:r>
              <a:rPr lang="en-US" altLang="zh-CN" dirty="0"/>
              <a:t>Excel</a:t>
            </a:r>
            <a:r>
              <a:rPr lang="zh-CN" altLang="en-US" dirty="0"/>
              <a:t>打表工具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3"/>
            <a:ext cx="40170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3"/>
            <a:ext cx="4104456" cy="36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229600" cy="11521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OC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调用</a:t>
            </a:r>
            <a:r>
              <a:rPr lang="en-US" altLang="zh-CN" dirty="0"/>
              <a:t>Native</a:t>
            </a:r>
            <a:r>
              <a:rPr lang="zh-CN" altLang="en-US" dirty="0"/>
              <a:t>平台的</a:t>
            </a:r>
            <a:r>
              <a:rPr lang="en-US" altLang="zh-CN" dirty="0" err="1"/>
              <a:t>WebView</a:t>
            </a:r>
            <a:r>
              <a:rPr lang="zh-CN" altLang="en-US" dirty="0"/>
              <a:t>，然后通过</a:t>
            </a:r>
            <a:r>
              <a:rPr lang="en-US" altLang="zh-CN" dirty="0"/>
              <a:t>Unity</a:t>
            </a:r>
            <a:r>
              <a:rPr lang="zh-CN" altLang="en-US" dirty="0"/>
              <a:t>提供的机制与之交互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最后实现</a:t>
            </a:r>
            <a:r>
              <a:rPr lang="zh-CN" altLang="en-US" dirty="0"/>
              <a:t>了在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两个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,</a:t>
            </a:r>
            <a:r>
              <a:rPr lang="zh-CN" altLang="en-US" dirty="0" smtClean="0"/>
              <a:t>游戏</a:t>
            </a:r>
            <a:r>
              <a:rPr lang="zh-CN" altLang="en-US" dirty="0"/>
              <a:t>内展示</a:t>
            </a:r>
            <a:r>
              <a:rPr lang="en-US" altLang="zh-CN" dirty="0"/>
              <a:t>Web</a:t>
            </a:r>
            <a:r>
              <a:rPr lang="zh-CN" altLang="en-US" dirty="0" smtClean="0"/>
              <a:t>页面的功能。</a:t>
            </a:r>
            <a:endParaRPr lang="zh-CN" altLang="en-US" dirty="0"/>
          </a:p>
        </p:txBody>
      </p:sp>
      <p:pic>
        <p:nvPicPr>
          <p:cNvPr id="5121" name="Picture 1" descr="C:\Users\ruanban\Documents\Tencent Files\294050792\Image\C2C\HB(TGE27S~11ARGR]C$W((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3151932" cy="39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有非常多的第三方插件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它们都是基于上面两种扩展方式实现的。这些插件大多以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的形式提供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包括明天的课程要给大家讲解的</a:t>
            </a:r>
            <a:r>
              <a:rPr lang="en-US" altLang="zh-CN" dirty="0" err="1" smtClean="0"/>
              <a:t>GameBox</a:t>
            </a:r>
            <a:r>
              <a:rPr lang="zh-CN" altLang="en-US" dirty="0" smtClean="0"/>
              <a:t>插件。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Unity</a:t>
            </a:r>
            <a:r>
              <a:rPr lang="zh-CN" altLang="en-US" dirty="0" smtClean="0"/>
              <a:t>中使用的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有两种类型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分别是</a:t>
            </a:r>
            <a:r>
              <a:rPr lang="en-US" altLang="zh-CN" dirty="0"/>
              <a:t> </a:t>
            </a:r>
            <a:r>
              <a:rPr lang="en-US" altLang="zh-CN" dirty="0" smtClean="0"/>
              <a:t>Mono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DLL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 DLL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1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.Net</a:t>
            </a:r>
            <a:r>
              <a:rPr lang="en-US" altLang="zh-CN" sz="2000" dirty="0"/>
              <a:t> Framework</a:t>
            </a:r>
            <a:r>
              <a:rPr lang="zh-CN" altLang="en-US" sz="2000" dirty="0"/>
              <a:t>框架图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9" y="1171575"/>
            <a:ext cx="7612562" cy="467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DLL</a:t>
            </a:r>
            <a:r>
              <a:rPr lang="zh-CN" altLang="en-US" dirty="0"/>
              <a:t>解惑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Mono DLL?</a:t>
            </a:r>
          </a:p>
          <a:p>
            <a:pPr marL="0" indent="0">
              <a:buNone/>
            </a:pPr>
            <a:r>
              <a:rPr lang="en-US" altLang="zh-CN" dirty="0"/>
              <a:t>    Mono DLL</a:t>
            </a:r>
            <a:r>
              <a:rPr lang="zh-CN" altLang="en-US" dirty="0"/>
              <a:t>是面向</a:t>
            </a:r>
            <a:r>
              <a:rPr lang="en-US" altLang="zh-CN" dirty="0"/>
              <a:t>Mono</a:t>
            </a:r>
            <a:r>
              <a:rPr lang="zh-CN" altLang="en-US" dirty="0"/>
              <a:t>虚拟机的</a:t>
            </a:r>
            <a:r>
              <a:rPr lang="en-US" altLang="zh-CN" dirty="0"/>
              <a:t>DLL</a:t>
            </a:r>
            <a:r>
              <a:rPr lang="zh-CN" altLang="en-US" dirty="0"/>
              <a:t>，它由</a:t>
            </a:r>
            <a:r>
              <a:rPr lang="en-US" altLang="zh-CN" dirty="0"/>
              <a:t>Mono</a:t>
            </a:r>
            <a:r>
              <a:rPr lang="zh-CN" altLang="en-US" dirty="0"/>
              <a:t>实现的</a:t>
            </a:r>
            <a:r>
              <a:rPr lang="en-US" altLang="zh-CN" dirty="0"/>
              <a:t>,</a:t>
            </a:r>
            <a:r>
              <a:rPr lang="zh-CN" altLang="en-US" dirty="0"/>
              <a:t>里面存放的是与平台无关的</a:t>
            </a:r>
            <a:r>
              <a:rPr lang="en-US" altLang="zh-CN" dirty="0"/>
              <a:t>IL</a:t>
            </a:r>
            <a:r>
              <a:rPr lang="zh-CN" altLang="en-US" dirty="0"/>
              <a:t>代码，是可以二进制级别跨平台运行的。也就是说</a:t>
            </a:r>
            <a:r>
              <a:rPr lang="en-US" altLang="zh-CN" dirty="0"/>
              <a:t>,</a:t>
            </a:r>
            <a:r>
              <a:rPr lang="zh-CN" altLang="en-US" dirty="0"/>
              <a:t>我在</a:t>
            </a:r>
            <a:r>
              <a:rPr lang="en-US" altLang="zh-CN" dirty="0"/>
              <a:t>Windows</a:t>
            </a:r>
            <a:r>
              <a:rPr lang="zh-CN" altLang="en-US" dirty="0"/>
              <a:t>平台下将用</a:t>
            </a:r>
            <a:r>
              <a:rPr lang="en-US" altLang="zh-CN" dirty="0"/>
              <a:t>C#</a:t>
            </a:r>
            <a:r>
              <a:rPr lang="zh-CN" altLang="en-US" dirty="0"/>
              <a:t>写的代码编译成</a:t>
            </a:r>
            <a:r>
              <a:rPr lang="en-US" altLang="zh-CN" dirty="0"/>
              <a:t>DLL,</a:t>
            </a:r>
            <a:r>
              <a:rPr lang="zh-CN" altLang="en-US" dirty="0"/>
              <a:t> 可以直接在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等平台上运行。只需要一次编译。这个</a:t>
            </a:r>
            <a:r>
              <a:rPr lang="en-US" altLang="zh-CN" dirty="0"/>
              <a:t>DLL</a:t>
            </a:r>
            <a:r>
              <a:rPr lang="zh-CN" altLang="en-US" dirty="0"/>
              <a:t>，用工具是可以很容易的反编译成</a:t>
            </a:r>
            <a:r>
              <a:rPr lang="en-US" altLang="zh-CN" dirty="0"/>
              <a:t>C#</a:t>
            </a:r>
            <a:r>
              <a:rPr lang="zh-CN" altLang="en-US" dirty="0"/>
              <a:t>等</a:t>
            </a:r>
            <a:r>
              <a:rPr lang="en-US" altLang="zh-CN" dirty="0" err="1"/>
              <a:t>.Net</a:t>
            </a:r>
            <a:r>
              <a:rPr lang="zh-CN" altLang="en-US" dirty="0"/>
              <a:t>语言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300"/>
            <a:ext cx="7498182" cy="485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3235" y="692696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Mscorlib.dll</a:t>
            </a:r>
            <a:r>
              <a:rPr lang="zh-CN" altLang="en-US" dirty="0"/>
              <a:t>中</a:t>
            </a:r>
            <a:r>
              <a:rPr lang="en-US" altLang="zh-CN" dirty="0"/>
              <a:t>Array</a:t>
            </a:r>
            <a:r>
              <a:rPr lang="zh-CN" altLang="en-US" dirty="0"/>
              <a:t>类的部分</a:t>
            </a:r>
            <a:r>
              <a:rPr lang="en-US" altLang="zh-CN" dirty="0"/>
              <a:t>IL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235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692696"/>
            <a:ext cx="8229600" cy="57606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Mscorlib.dll</a:t>
            </a:r>
            <a:r>
              <a:rPr lang="zh-CN" altLang="en-US" dirty="0"/>
              <a:t>中</a:t>
            </a:r>
            <a:r>
              <a:rPr lang="en-US" altLang="zh-CN" dirty="0"/>
              <a:t>Array</a:t>
            </a:r>
            <a:r>
              <a:rPr lang="zh-CN" altLang="en-US" dirty="0"/>
              <a:t>类反编译成</a:t>
            </a:r>
            <a:r>
              <a:rPr lang="en-US" altLang="zh-CN" dirty="0"/>
              <a:t>C#</a:t>
            </a:r>
            <a:r>
              <a:rPr lang="zh-CN" altLang="en-US" dirty="0"/>
              <a:t>的部分代码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12768" cy="487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07178"/>
            <a:ext cx="7166225" cy="535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41712" y="692696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</a:rPr>
              <a:t>Mscorlib.dll</a:t>
            </a:r>
            <a:r>
              <a:rPr lang="zh-CN" altLang="en-US" dirty="0">
                <a:solidFill>
                  <a:prstClr val="black"/>
                </a:solidFill>
              </a:rPr>
              <a:t>中</a:t>
            </a:r>
            <a:r>
              <a:rPr lang="en-US" altLang="zh-CN" dirty="0">
                <a:solidFill>
                  <a:prstClr val="black"/>
                </a:solidFill>
              </a:rPr>
              <a:t>Array</a:t>
            </a:r>
            <a:r>
              <a:rPr lang="zh-CN" altLang="en-US" dirty="0">
                <a:solidFill>
                  <a:prstClr val="black"/>
                </a:solidFill>
              </a:rPr>
              <a:t>类反编译成</a:t>
            </a:r>
            <a:r>
              <a:rPr lang="en-US" altLang="zh-CN" dirty="0" err="1">
                <a:solidFill>
                  <a:prstClr val="black"/>
                </a:solidFill>
              </a:rPr>
              <a:t>VB.Net</a:t>
            </a:r>
            <a:r>
              <a:rPr lang="zh-CN" altLang="en-US" dirty="0">
                <a:solidFill>
                  <a:prstClr val="black"/>
                </a:solidFill>
              </a:rPr>
              <a:t>的部分代码</a:t>
            </a:r>
          </a:p>
        </p:txBody>
      </p:sp>
    </p:spTree>
    <p:extLst>
      <p:ext uri="{BB962C8B-B14F-4D97-AF65-F5344CB8AC3E}">
        <p14:creationId xmlns:p14="http://schemas.microsoft.com/office/powerpoint/2010/main" val="34233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688632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从上面我们不难看出，</a:t>
            </a:r>
            <a:r>
              <a:rPr lang="en-US" altLang="zh-CN" sz="2800" dirty="0"/>
              <a:t>IL</a:t>
            </a:r>
            <a:r>
              <a:rPr lang="zh-CN" altLang="en-US" sz="2800" dirty="0"/>
              <a:t>语言和</a:t>
            </a:r>
            <a:r>
              <a:rPr lang="en-US" altLang="zh-CN" sz="2800" dirty="0"/>
              <a:t>C#,</a:t>
            </a:r>
            <a:r>
              <a:rPr lang="en-US" altLang="zh-CN" sz="2800" dirty="0" err="1"/>
              <a:t>VB.Net</a:t>
            </a:r>
            <a:r>
              <a:rPr lang="zh-CN" altLang="en-US" sz="2800" dirty="0"/>
              <a:t>等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语言之间是有相互转化关系的。有了</a:t>
            </a:r>
            <a:r>
              <a:rPr lang="en-US" altLang="zh-CN" sz="2800" dirty="0"/>
              <a:t>IL</a:t>
            </a:r>
            <a:r>
              <a:rPr lang="zh-CN" altLang="en-US" sz="2800" dirty="0"/>
              <a:t>这个中间转换层</a:t>
            </a:r>
            <a:r>
              <a:rPr lang="en-US" altLang="zh-CN" sz="2800" dirty="0"/>
              <a:t>,</a:t>
            </a:r>
            <a:r>
              <a:rPr lang="zh-CN" altLang="en-US" sz="2800" dirty="0"/>
              <a:t>两种语法不同的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语言之间共享代码变得非常容易。因为对于某种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语言而言</a:t>
            </a:r>
            <a:r>
              <a:rPr lang="en-US" altLang="zh-CN" sz="2800" dirty="0"/>
              <a:t>,</a:t>
            </a:r>
            <a:r>
              <a:rPr lang="zh-CN" altLang="en-US" sz="2800" dirty="0"/>
              <a:t>在使用</a:t>
            </a:r>
            <a:r>
              <a:rPr lang="en-US" altLang="zh-CN" sz="2800" dirty="0"/>
              <a:t>Mono DLL</a:t>
            </a:r>
            <a:r>
              <a:rPr lang="zh-CN" altLang="en-US" sz="2800" dirty="0"/>
              <a:t>的时候</a:t>
            </a:r>
            <a:r>
              <a:rPr lang="en-US" altLang="zh-CN" sz="2800" dirty="0"/>
              <a:t>,</a:t>
            </a:r>
            <a:r>
              <a:rPr lang="zh-CN" altLang="en-US" sz="2800" dirty="0"/>
              <a:t>与之交互的始终是</a:t>
            </a:r>
            <a:r>
              <a:rPr lang="en-US" altLang="zh-CN" sz="2800" dirty="0"/>
              <a:t>IL</a:t>
            </a:r>
            <a:r>
              <a:rPr lang="zh-CN" altLang="en-US" sz="2800" dirty="0"/>
              <a:t>语言，无需知道这个</a:t>
            </a:r>
            <a:r>
              <a:rPr lang="en-US" altLang="zh-CN" sz="2800" dirty="0"/>
              <a:t>IL</a:t>
            </a:r>
            <a:r>
              <a:rPr lang="zh-CN" altLang="en-US" sz="2800" dirty="0"/>
              <a:t>语言是由哪种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语言编译而成的。而对于</a:t>
            </a:r>
            <a:r>
              <a:rPr lang="en-US" altLang="zh-CN" sz="2800" dirty="0"/>
              <a:t>Mono</a:t>
            </a:r>
            <a:r>
              <a:rPr lang="zh-CN" altLang="en-US" sz="2800" dirty="0"/>
              <a:t>虚拟机来说，它只需要能够执行</a:t>
            </a:r>
            <a:r>
              <a:rPr lang="en-US" altLang="zh-CN" sz="2800" dirty="0"/>
              <a:t>IL</a:t>
            </a:r>
            <a:r>
              <a:rPr lang="zh-CN" altLang="en-US" sz="2800" dirty="0"/>
              <a:t>代码就可以了，也无需知道这个</a:t>
            </a:r>
            <a:r>
              <a:rPr lang="en-US" altLang="zh-CN" sz="2800" dirty="0"/>
              <a:t>IL</a:t>
            </a:r>
            <a:r>
              <a:rPr lang="zh-CN" altLang="en-US" sz="2800" dirty="0"/>
              <a:t>代码是由那种</a:t>
            </a:r>
            <a:r>
              <a:rPr lang="en-US" altLang="zh-CN" sz="2800" dirty="0" err="1"/>
              <a:t>.Net</a:t>
            </a:r>
            <a:r>
              <a:rPr lang="zh-CN" altLang="en-US" sz="2800" dirty="0"/>
              <a:t>语言编译而成。</a:t>
            </a:r>
            <a:endParaRPr lang="en-US" altLang="zh-CN" sz="2800" dirty="0"/>
          </a:p>
          <a:p>
            <a:r>
              <a:rPr lang="en-US" altLang="zh-CN" sz="2800" dirty="0"/>
              <a:t>Unity</a:t>
            </a:r>
            <a:r>
              <a:rPr lang="zh-CN" altLang="en-US" sz="2800" dirty="0"/>
              <a:t>之所以可以使用多种语言来开发</a:t>
            </a:r>
            <a:r>
              <a:rPr lang="en-US" altLang="zh-CN" sz="2800" dirty="0"/>
              <a:t>(</a:t>
            </a:r>
            <a:r>
              <a:rPr lang="zh-CN" altLang="en-US" sz="2800" dirty="0"/>
              <a:t>比如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en-US" altLang="zh-CN" sz="2800" dirty="0"/>
              <a:t>    C#,</a:t>
            </a:r>
            <a:r>
              <a:rPr lang="en-US" altLang="zh-CN" sz="2800" dirty="0" err="1" smtClean="0"/>
              <a:t>UnityScript,Boo</a:t>
            </a:r>
            <a:r>
              <a:rPr lang="en-US" altLang="zh-CN" sz="2800" dirty="0"/>
              <a:t> [</a:t>
            </a:r>
            <a:r>
              <a:rPr lang="en-US" altLang="zh-CN" sz="2800" dirty="0" err="1"/>
              <a:t>bu</a:t>
            </a:r>
            <a:r>
              <a:rPr lang="en-US" altLang="zh-CN" sz="2800" dirty="0"/>
              <a:t>]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，正是得益于</a:t>
            </a:r>
            <a:r>
              <a:rPr lang="en-US" altLang="zh-CN" sz="2800" dirty="0"/>
              <a:t>Mono(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这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种机制。</a:t>
            </a:r>
            <a:r>
              <a:rPr lang="en-US" altLang="zh-CN" sz="2800" dirty="0" smtClean="0"/>
              <a:t>Boo</a:t>
            </a:r>
            <a:r>
              <a:rPr lang="zh-CN" altLang="en-US" sz="2800" dirty="0" smtClean="0"/>
              <a:t>由于使用人数太 少</a:t>
            </a:r>
            <a:r>
              <a:rPr lang="en-US" altLang="zh-CN" sz="2800" dirty="0"/>
              <a:t>,Unity</a:t>
            </a:r>
            <a:r>
              <a:rPr lang="zh-CN" altLang="en-US" sz="2800" dirty="0"/>
              <a:t>已经取消</a:t>
            </a:r>
            <a:r>
              <a:rPr lang="zh-CN" altLang="en-US" sz="2800" dirty="0" smtClean="0"/>
              <a:t>支持。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 我们一般是使用</a:t>
            </a:r>
            <a:r>
              <a:rPr lang="en-US" altLang="zh-CN" sz="2800" dirty="0"/>
              <a:t>C# </a:t>
            </a:r>
            <a:r>
              <a:rPr lang="zh-CN" altLang="en-US" sz="2800" dirty="0"/>
              <a:t>来开发。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60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Native DLL?</a:t>
            </a:r>
          </a:p>
          <a:p>
            <a:pPr marL="0" indent="0">
              <a:buNone/>
            </a:pPr>
            <a:r>
              <a:rPr lang="en-US" altLang="zh-CN" dirty="0"/>
              <a:t>    Native DLL</a:t>
            </a:r>
            <a:r>
              <a:rPr lang="zh-CN" altLang="en-US" dirty="0"/>
              <a:t>是面向操作系统的</a:t>
            </a:r>
            <a:r>
              <a:rPr lang="en-US" altLang="zh-CN" dirty="0"/>
              <a:t>DLL</a:t>
            </a:r>
            <a:r>
              <a:rPr lang="zh-CN" altLang="en-US" dirty="0"/>
              <a:t>，里面存放的基于</a:t>
            </a:r>
            <a:r>
              <a:rPr lang="en-US" altLang="zh-CN" dirty="0"/>
              <a:t>CPU</a:t>
            </a:r>
            <a:r>
              <a:rPr lang="zh-CN" altLang="en-US" dirty="0"/>
              <a:t>的二进制代码，不同操作系统的</a:t>
            </a:r>
            <a:r>
              <a:rPr lang="en-US" altLang="zh-CN" dirty="0"/>
              <a:t>DLL</a:t>
            </a:r>
            <a:r>
              <a:rPr lang="zh-CN" altLang="en-US" dirty="0"/>
              <a:t>格式和扩展名也不同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:windows</a:t>
            </a:r>
            <a:r>
              <a:rPr lang="zh-CN" altLang="en-US" dirty="0"/>
              <a:t>平台是</a:t>
            </a:r>
            <a:r>
              <a:rPr lang="en-US" altLang="zh-CN" dirty="0"/>
              <a:t>.</a:t>
            </a:r>
            <a:r>
              <a:rPr lang="en-US" altLang="zh-CN" dirty="0" err="1"/>
              <a:t>dll,android</a:t>
            </a:r>
            <a:r>
              <a:rPr lang="zh-CN" altLang="en-US" dirty="0"/>
              <a:t>是</a:t>
            </a:r>
            <a:r>
              <a:rPr lang="en-US" altLang="zh-CN" dirty="0"/>
              <a:t>.so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。那么，如果希望某个功能</a:t>
            </a:r>
            <a:r>
              <a:rPr lang="en-US" altLang="zh-CN" dirty="0"/>
              <a:t>,</a:t>
            </a:r>
            <a:r>
              <a:rPr lang="zh-CN" altLang="en-US" dirty="0"/>
              <a:t>比如嵌入</a:t>
            </a:r>
            <a:r>
              <a:rPr lang="en-US" altLang="zh-CN" dirty="0" err="1"/>
              <a:t>Lua</a:t>
            </a:r>
            <a:r>
              <a:rPr lang="zh-CN" altLang="en-US" dirty="0"/>
              <a:t>脚本</a:t>
            </a:r>
            <a:r>
              <a:rPr lang="en-US" altLang="zh-CN" dirty="0"/>
              <a:t>,</a:t>
            </a:r>
            <a:r>
              <a:rPr lang="zh-CN" altLang="en-US" dirty="0"/>
              <a:t>就必须为每个平台单独开发，然后编译成对应平台的</a:t>
            </a:r>
            <a:r>
              <a:rPr lang="en-US" altLang="zh-CN" dirty="0" err="1"/>
              <a:t>dll</a:t>
            </a:r>
            <a:r>
              <a:rPr lang="zh-CN" altLang="en-US" dirty="0"/>
              <a:t>交给</a:t>
            </a:r>
            <a:r>
              <a:rPr lang="en-US" altLang="zh-CN" dirty="0"/>
              <a:t>Unity</a:t>
            </a:r>
            <a:r>
              <a:rPr lang="zh-CN" altLang="en-US" dirty="0"/>
              <a:t>来使用。</a:t>
            </a:r>
            <a:r>
              <a:rPr lang="en-US" altLang="zh-CN" dirty="0"/>
              <a:t>Unity</a:t>
            </a:r>
            <a:r>
              <a:rPr lang="zh-CN" altLang="en-US" dirty="0"/>
              <a:t>会根据平台来选择使用哪个</a:t>
            </a:r>
            <a:r>
              <a:rPr lang="en-US" altLang="zh-CN" dirty="0" err="1" smtClean="0"/>
              <a:t>dll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56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0" y="1424550"/>
            <a:ext cx="3390899" cy="246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5" y="4077072"/>
            <a:ext cx="3095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54" y="1445543"/>
            <a:ext cx="3152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683568" y="692696"/>
            <a:ext cx="8184522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不同平台的</a:t>
            </a:r>
            <a:r>
              <a:rPr lang="en-US" altLang="zh-CN" dirty="0"/>
              <a:t>Native DLL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4" y="4103737"/>
            <a:ext cx="35337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1" y="1277144"/>
            <a:ext cx="6692253" cy="36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6051" y="5085184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C#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可以在某个类中使用</a:t>
            </a:r>
            <a:r>
              <a:rPr lang="en-US" altLang="zh-CN" sz="2000" dirty="0"/>
              <a:t>extern</a:t>
            </a:r>
            <a:r>
              <a:rPr lang="zh-CN" altLang="en-US" sz="2000" dirty="0"/>
              <a:t>声明一个函数</a:t>
            </a:r>
            <a:r>
              <a:rPr lang="en-US" altLang="zh-CN" sz="2000" dirty="0"/>
              <a:t>,</a:t>
            </a:r>
            <a:r>
              <a:rPr lang="zh-CN" altLang="en-US" sz="2000" dirty="0"/>
              <a:t>不实现该函数，而是为该函数添加一个</a:t>
            </a:r>
            <a:r>
              <a:rPr lang="en-US" altLang="zh-CN" sz="2000" dirty="0" err="1"/>
              <a:t>DllImport</a:t>
            </a:r>
            <a:r>
              <a:rPr lang="zh-CN" altLang="en-US" sz="2000" dirty="0"/>
              <a:t>特征，将</a:t>
            </a:r>
            <a:r>
              <a:rPr lang="en-US" altLang="zh-CN" sz="2000" dirty="0"/>
              <a:t>Native DLL</a:t>
            </a:r>
            <a:r>
              <a:rPr lang="zh-CN" altLang="en-US" sz="2000" dirty="0"/>
              <a:t>中的导出函数与该</a:t>
            </a:r>
            <a:r>
              <a:rPr lang="en-US" altLang="zh-CN" sz="2000" dirty="0"/>
              <a:t>C#</a:t>
            </a:r>
            <a:r>
              <a:rPr lang="zh-CN" altLang="en-US" sz="2000" dirty="0"/>
              <a:t>函数关联起来即可，当你调用这个</a:t>
            </a:r>
            <a:r>
              <a:rPr lang="en-US" altLang="zh-CN" sz="2000" dirty="0"/>
              <a:t>C#</a:t>
            </a:r>
            <a:r>
              <a:rPr lang="zh-CN" altLang="en-US" sz="2000" dirty="0"/>
              <a:t>函数时，</a:t>
            </a:r>
            <a:r>
              <a:rPr lang="en-US" altLang="zh-CN" sz="2000" dirty="0"/>
              <a:t>Mono</a:t>
            </a:r>
            <a:r>
              <a:rPr lang="zh-CN" altLang="en-US" sz="2000" dirty="0"/>
              <a:t>会找到该函数对应的</a:t>
            </a:r>
            <a:r>
              <a:rPr lang="en-US" altLang="zh-CN" sz="2000" dirty="0"/>
              <a:t>Native </a:t>
            </a:r>
            <a:r>
              <a:rPr lang="zh-CN" altLang="en-US" sz="2000" dirty="0"/>
              <a:t>函数入口，并调用它</a:t>
            </a:r>
            <a:r>
              <a:rPr lang="zh-CN" altLang="en-US" sz="2000" dirty="0" smtClean="0"/>
              <a:t>。</a:t>
            </a:r>
            <a:endParaRPr lang="en-US" altLang="zh-CN" sz="20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9944" y="7010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C#</a:t>
            </a:r>
            <a:r>
              <a:rPr lang="zh-CN" altLang="en-US" dirty="0" smtClean="0">
                <a:solidFill>
                  <a:prstClr val="black"/>
                </a:solidFill>
              </a:rPr>
              <a:t>怎么</a:t>
            </a:r>
            <a:r>
              <a:rPr lang="zh-CN" altLang="en-US" dirty="0">
                <a:solidFill>
                  <a:prstClr val="black"/>
                </a:solidFill>
              </a:rPr>
              <a:t>调用</a:t>
            </a:r>
            <a:r>
              <a:rPr lang="en-US" altLang="zh-CN" dirty="0">
                <a:solidFill>
                  <a:prstClr val="black"/>
                </a:solidFill>
              </a:rPr>
              <a:t>Native </a:t>
            </a:r>
            <a:r>
              <a:rPr lang="en-US" altLang="zh-CN" dirty="0" err="1" smtClean="0">
                <a:solidFill>
                  <a:prstClr val="black"/>
                </a:solidFill>
              </a:rPr>
              <a:t>dll</a:t>
            </a:r>
            <a:r>
              <a:rPr lang="en-US" altLang="zh-CN" dirty="0" smtClean="0">
                <a:solidFill>
                  <a:prstClr val="black"/>
                </a:solidFill>
              </a:rPr>
              <a:t>?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4884"/>
            <a:ext cx="8229600" cy="520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在</a:t>
            </a:r>
            <a:r>
              <a:rPr lang="en-US" altLang="zh-CN" sz="2800" b="1" dirty="0">
                <a:hlinkClick r:id="rId2"/>
              </a:rPr>
              <a:t>LearnUnity</a:t>
            </a:r>
            <a:r>
              <a:rPr lang="zh-CN" altLang="en-US" sz="2800" b="1" dirty="0">
                <a:hlinkClick r:id="rId2"/>
              </a:rPr>
              <a:t>测试</a:t>
            </a:r>
            <a:r>
              <a:rPr lang="zh-CN" altLang="en-US" sz="2800" b="1" dirty="0" smtClean="0">
                <a:hlinkClick r:id="rId2"/>
              </a:rPr>
              <a:t>工程</a:t>
            </a:r>
            <a:r>
              <a:rPr lang="zh-CN" altLang="en-US" sz="2800" b="1" dirty="0" smtClean="0"/>
              <a:t>中实现下面几个函数。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r>
              <a:rPr lang="zh-CN" altLang="en-US" sz="2800" b="1" dirty="0" smtClean="0"/>
              <a:t>注意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子类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制作一个支持</a:t>
            </a:r>
            <a:r>
              <a:rPr lang="en-US" altLang="zh-CN" sz="2800" b="1" dirty="0" smtClean="0"/>
              <a:t>"</a:t>
            </a:r>
            <a:r>
              <a:rPr lang="zh-CN" altLang="en-US" sz="2800" b="1" dirty="0" smtClean="0"/>
              <a:t>加减乘除</a:t>
            </a:r>
            <a:r>
              <a:rPr lang="en-US" altLang="zh-CN" sz="2800" b="1" dirty="0"/>
              <a:t>"</a:t>
            </a:r>
            <a:r>
              <a:rPr lang="zh-CN" altLang="en-US" sz="2800" b="1" dirty="0" smtClean="0"/>
              <a:t>运算的计算器。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要求</a:t>
            </a:r>
            <a:r>
              <a:rPr lang="en-US" altLang="zh-CN" sz="2800" b="1" dirty="0" smtClean="0"/>
              <a:t>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加减乘除用</a:t>
            </a:r>
            <a:r>
              <a:rPr lang="en-US" altLang="zh-CN" sz="2800" b="1" dirty="0" smtClean="0"/>
              <a:t>c/</a:t>
            </a:r>
            <a:r>
              <a:rPr lang="en-US" altLang="zh-CN" sz="2800" b="1" dirty="0" err="1" smtClean="0"/>
              <a:t>c++</a:t>
            </a:r>
            <a:r>
              <a:rPr lang="zh-CN" altLang="en-US" sz="2800" b="1" dirty="0" smtClean="0"/>
              <a:t>实现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加分项</a:t>
            </a:r>
            <a:r>
              <a:rPr lang="en-US" altLang="zh-CN" sz="2800" b="1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发布安卓包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加分项</a:t>
            </a:r>
            <a:r>
              <a:rPr lang="en-US" altLang="zh-CN" sz="2800" b="1" dirty="0" smtClean="0"/>
              <a:t>)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有不懂的地方可以相互讨论，但是不能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Copy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1611000" y="131857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中的特殊文件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8053" y="759068"/>
            <a:ext cx="8229600" cy="515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2800" b="1" dirty="0" smtClean="0"/>
              <a:t>作业</a:t>
            </a:r>
            <a:endParaRPr lang="en-US" altLang="zh-CN" sz="2800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7" y="1862869"/>
            <a:ext cx="3952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44" y="2334190"/>
            <a:ext cx="1887181" cy="279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巨人logo彩色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t="16086"/>
          <a:stretch/>
        </p:blipFill>
        <p:spPr>
          <a:xfrm>
            <a:off x="0" y="0"/>
            <a:ext cx="4807349" cy="6579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3650" y="2940049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Thank you</a:t>
            </a:r>
            <a:endParaRPr lang="en-US" altLang="zh-CN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理解</a:t>
            </a:r>
            <a:r>
              <a:rPr lang="en-US" altLang="zh-CN" sz="2000" dirty="0" err="1" smtClean="0"/>
              <a:t>.</a:t>
            </a:r>
            <a:r>
              <a:rPr lang="en-US" altLang="zh-CN" sz="2000" dirty="0" err="1"/>
              <a:t>Net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的跨语言特性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870438"/>
            <a:ext cx="8229600" cy="55303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不同的语言有不同语法和特性。为了能够将多种语言翻译成</a:t>
            </a:r>
            <a:r>
              <a:rPr lang="en-US" altLang="zh-CN" dirty="0" smtClean="0"/>
              <a:t>IL</a:t>
            </a:r>
            <a:r>
              <a:rPr lang="zh-CN" altLang="en-US" dirty="0" smtClean="0"/>
              <a:t>语言，所以</a:t>
            </a:r>
            <a:r>
              <a:rPr lang="en-US" altLang="zh-CN" dirty="0" smtClean="0"/>
              <a:t>IL</a:t>
            </a:r>
            <a:r>
              <a:rPr lang="zh-CN" altLang="en-US" dirty="0" smtClean="0"/>
              <a:t>语言是这些语言语法和特性的</a:t>
            </a:r>
            <a:r>
              <a:rPr lang="zh-CN" altLang="en-US" b="1" dirty="0" smtClean="0"/>
              <a:t>集大成者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公共基础类库和组件必须</a:t>
            </a:r>
            <a:r>
              <a:rPr lang="zh-CN" altLang="en-US" b="1" dirty="0" smtClean="0"/>
              <a:t>只使用了这些不同的上层语言的共同语法特性</a:t>
            </a:r>
            <a:r>
              <a:rPr lang="zh-CN" altLang="en-US" dirty="0" smtClean="0"/>
              <a:t>。开发一个新公共库，如果希望能被更多上层语言使用，需要注意的地方就越多，维护成本就越大。</a:t>
            </a:r>
            <a:endParaRPr lang="en-US" altLang="zh-CN" dirty="0" smtClean="0"/>
          </a:p>
          <a:p>
            <a:r>
              <a:rPr lang="en-US" altLang="zh-CN" dirty="0" err="1" smtClean="0"/>
              <a:t>.Net</a:t>
            </a:r>
            <a:r>
              <a:rPr lang="zh-CN" altLang="en-US" dirty="0" smtClean="0"/>
              <a:t>框架规定了一些语法特性，所有在上面运行的高级语言必须支持，</a:t>
            </a:r>
            <a:r>
              <a:rPr lang="zh-CN" altLang="en-US" b="1" dirty="0" smtClean="0"/>
              <a:t>所以这些语言都进行了某些改造</a:t>
            </a:r>
            <a:r>
              <a:rPr lang="zh-CN" altLang="en-US" dirty="0" smtClean="0"/>
              <a:t>。比如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原本是不带</a:t>
            </a:r>
            <a:r>
              <a:rPr lang="en-US" altLang="zh-CN" dirty="0" smtClean="0"/>
              <a:t>GC</a:t>
            </a:r>
            <a:r>
              <a:rPr lang="zh-CN" altLang="en-US" dirty="0" smtClean="0"/>
              <a:t>功能的。所以</a:t>
            </a:r>
            <a:r>
              <a:rPr lang="en-US" altLang="zh-CN" dirty="0" smtClean="0"/>
              <a:t>C++.net</a:t>
            </a:r>
            <a:r>
              <a:rPr lang="zh-CN" altLang="en-US" dirty="0" smtClean="0"/>
              <a:t>和传统的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在语法和特性上有许多的不同。是两种不同的语言。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Mono2x-&gt;</a:t>
            </a:r>
            <a:r>
              <a:rPr lang="en-US" altLang="zh-CN" sz="2000" dirty="0" err="1"/>
              <a:t>.Net</a:t>
            </a:r>
            <a:r>
              <a:rPr lang="en-US" altLang="zh-CN" sz="2000" dirty="0"/>
              <a:t> 3.5 framework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6" y="889021"/>
            <a:ext cx="7955728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5"/>
          <p:cNvSpPr txBox="1"/>
          <p:nvPr/>
        </p:nvSpPr>
        <p:spPr>
          <a:xfrm>
            <a:off x="532590" y="5924415"/>
            <a:ext cx="801727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.Net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只有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windows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版本的虚拟机。而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Mono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可以编译出多个不同平台版本的虚拟机，这也是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Mono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“重复造轮子”的意义所在。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9581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Unity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Mono</a:t>
            </a:r>
            <a:r>
              <a:rPr lang="zh-CN" altLang="en-US" sz="2000" dirty="0" smtClean="0"/>
              <a:t>的关系</a:t>
            </a:r>
            <a:r>
              <a:rPr lang="en-US" altLang="zh-CN" sz="2000" dirty="0" smtClean="0"/>
              <a:t>(1)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2293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Mono</a:t>
            </a:r>
            <a:r>
              <a:rPr lang="zh-CN" altLang="en-US" dirty="0" smtClean="0"/>
              <a:t>来开发行不行？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理论上可以，实际上没人这么干。这个问题就类似于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直接使用二进制来编写程序行不行</a:t>
            </a:r>
            <a:r>
              <a:rPr lang="en-US" altLang="zh-CN" dirty="0" smtClean="0"/>
              <a:t>?”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Mono</a:t>
            </a:r>
            <a:r>
              <a:rPr lang="zh-CN" altLang="en-US" b="1" dirty="0" smtClean="0"/>
              <a:t>作为基础的框架，并不面向特定的编程领域</a:t>
            </a:r>
            <a:r>
              <a:rPr lang="zh-CN" altLang="en-US" dirty="0" smtClean="0"/>
              <a:t>，所以直接拿来开发游戏是不太合适的，这需要对其进行扩展和改造。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是站在</a:t>
            </a:r>
            <a:r>
              <a:rPr lang="en-US" altLang="zh-CN" b="1" dirty="0" smtClean="0"/>
              <a:t>Mono</a:t>
            </a:r>
            <a:r>
              <a:rPr lang="zh-CN" altLang="en-US" b="1" dirty="0" smtClean="0"/>
              <a:t>这个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巨人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的肩膀上，往图形开发领域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游戏等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方向，进行二次开发和扩展的产物。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829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Unity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Mono</a:t>
            </a:r>
            <a:r>
              <a:rPr lang="zh-CN" altLang="en-US" sz="2000" dirty="0" smtClean="0"/>
              <a:t>的关系</a:t>
            </a:r>
            <a:r>
              <a:rPr lang="en-US" altLang="zh-CN" sz="2000" dirty="0" smtClean="0"/>
              <a:t>(2)【End】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22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/>
              <a:t>继承了</a:t>
            </a:r>
            <a:r>
              <a:rPr lang="en-US" altLang="zh-CN" b="1" dirty="0"/>
              <a:t>Mono</a:t>
            </a:r>
            <a:r>
              <a:rPr lang="zh-CN" altLang="en-US" b="1" dirty="0"/>
              <a:t>的跨平台和跨</a:t>
            </a:r>
            <a:r>
              <a:rPr lang="zh-CN" altLang="en-US" b="1" dirty="0" smtClean="0"/>
              <a:t>语言等许多特性。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早版本的</a:t>
            </a:r>
            <a:r>
              <a:rPr lang="en-US" altLang="zh-CN" b="1" dirty="0" smtClean="0"/>
              <a:t>Unity</a:t>
            </a:r>
            <a:r>
              <a:rPr lang="zh-CN" altLang="en-US" b="1" dirty="0" smtClean="0"/>
              <a:t>是支持使用</a:t>
            </a:r>
            <a:r>
              <a:rPr lang="en-US" altLang="zh-CN" b="1" dirty="0" smtClean="0"/>
              <a:t>C#,</a:t>
            </a:r>
            <a:r>
              <a:rPr lang="en-US" altLang="zh-CN" b="1" dirty="0" err="1" smtClean="0"/>
              <a:t>UnityScript,Boo</a:t>
            </a:r>
            <a:r>
              <a:rPr lang="zh-CN" altLang="en-US" b="1" dirty="0" smtClean="0"/>
              <a:t>三种语言来进行开发的。最新的版本只支持使用</a:t>
            </a:r>
            <a:r>
              <a:rPr lang="en-US" altLang="zh-CN" b="1" dirty="0" smtClean="0"/>
              <a:t>C#</a:t>
            </a:r>
            <a:r>
              <a:rPr lang="zh-CN" altLang="en-US" b="1" dirty="0" smtClean="0"/>
              <a:t>来开发了。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IE" altLang="zh-CN" b="1" dirty="0">
                <a:hlinkClick r:id="rId4"/>
              </a:rPr>
              <a:t>Unity5:</a:t>
            </a:r>
            <a:r>
              <a:rPr lang="zh-CN" altLang="en-US" b="1" dirty="0">
                <a:hlinkClick r:id="rId4"/>
              </a:rPr>
              <a:t>取消对</a:t>
            </a:r>
            <a:r>
              <a:rPr lang="en-IE" altLang="zh-CN" b="1" dirty="0">
                <a:hlinkClick r:id="rId4"/>
              </a:rPr>
              <a:t>Boo</a:t>
            </a:r>
            <a:r>
              <a:rPr lang="zh-CN" altLang="en-US" b="1" dirty="0">
                <a:hlinkClick r:id="rId4"/>
              </a:rPr>
              <a:t>的支持，加强对</a:t>
            </a:r>
            <a:r>
              <a:rPr lang="en-IE" altLang="zh-CN" b="1" dirty="0">
                <a:hlinkClick r:id="rId4"/>
              </a:rPr>
              <a:t>C#</a:t>
            </a:r>
            <a:r>
              <a:rPr lang="zh-CN" altLang="en-US" b="1" dirty="0">
                <a:hlinkClick r:id="rId4"/>
              </a:rPr>
              <a:t>支持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IE" altLang="zh-CN" b="1" dirty="0">
                <a:hlinkClick r:id="rId5"/>
              </a:rPr>
              <a:t>Unity </a:t>
            </a:r>
            <a:r>
              <a:rPr lang="zh-CN" altLang="en-US" b="1" dirty="0">
                <a:hlinkClick r:id="rId5"/>
              </a:rPr>
              <a:t>告别 </a:t>
            </a:r>
            <a:r>
              <a:rPr lang="en-IE" altLang="zh-CN" b="1" dirty="0" err="1">
                <a:hlinkClick r:id="rId5"/>
              </a:rPr>
              <a:t>UnityScript</a:t>
            </a:r>
            <a:r>
              <a:rPr lang="zh-CN" altLang="en-IE" b="1" dirty="0">
                <a:hlinkClick r:id="rId5"/>
              </a:rPr>
              <a:t>，</a:t>
            </a:r>
            <a:r>
              <a:rPr lang="zh-CN" altLang="en-US" b="1" dirty="0">
                <a:hlinkClick r:id="rId5"/>
              </a:rPr>
              <a:t>未来将</a:t>
            </a:r>
            <a:r>
              <a:rPr lang="zh-CN" altLang="en-US" b="1" dirty="0" smtClean="0">
                <a:hlinkClick r:id="rId5"/>
              </a:rPr>
              <a:t>只支持 </a:t>
            </a:r>
            <a:r>
              <a:rPr lang="en-IE" altLang="zh-CN" b="1" dirty="0">
                <a:hlinkClick r:id="rId5"/>
              </a:rPr>
              <a:t>C</a:t>
            </a:r>
            <a:r>
              <a:rPr lang="en-IE" altLang="zh-CN" b="1" dirty="0" smtClean="0">
                <a:hlinkClick r:id="rId5"/>
              </a:rPr>
              <a:t>#</a:t>
            </a:r>
            <a:endParaRPr lang="en-IE" altLang="zh-CN" b="1" dirty="0"/>
          </a:p>
        </p:txBody>
      </p:sp>
    </p:spTree>
    <p:extLst>
      <p:ext uri="{BB962C8B-B14F-4D97-AF65-F5344CB8AC3E}">
        <p14:creationId xmlns:p14="http://schemas.microsoft.com/office/powerpoint/2010/main" val="554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17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0472" y="169686"/>
            <a:ext cx="216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9105" y="100977"/>
            <a:ext cx="59787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unity 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组件</a:t>
            </a:r>
            <a:r>
              <a:rPr lang="zh-CN" altLang="en-US" sz="2000" b="1" dirty="0" smtClean="0"/>
              <a:t>对象模型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450376" y="142167"/>
            <a:ext cx="0" cy="338374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812281"/>
            <a:ext cx="9144000" cy="73103"/>
          </a:xfrm>
          <a:prstGeom prst="rect">
            <a:avLst/>
          </a:prstGeom>
          <a:gradFill>
            <a:gsLst>
              <a:gs pos="0">
                <a:srgbClr val="FFF10B"/>
              </a:gs>
              <a:gs pos="100000">
                <a:srgbClr val="008000"/>
              </a:gs>
              <a:gs pos="50000">
                <a:srgbClr val="660066"/>
              </a:gs>
              <a:gs pos="17000">
                <a:srgbClr val="E47723"/>
              </a:gs>
              <a:gs pos="33000">
                <a:srgbClr val="FF0000"/>
              </a:gs>
              <a:gs pos="81000">
                <a:srgbClr val="0092D2"/>
              </a:gs>
              <a:gs pos="66000">
                <a:srgbClr val="00529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巨人网络LOGO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" y="59842"/>
            <a:ext cx="1163855" cy="49901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96816"/>
            <a:ext cx="8229600" cy="5697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继承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组合</a:t>
            </a:r>
            <a:r>
              <a:rPr lang="en-US" altLang="zh-CN" b="1" dirty="0" smtClean="0"/>
              <a:t>:</a:t>
            </a:r>
            <a:endParaRPr lang="en-IE" altLang="zh-CN" b="1" dirty="0"/>
          </a:p>
          <a:p>
            <a:pPr marL="0" indent="0">
              <a:buNone/>
            </a:pPr>
            <a:endParaRPr lang="en-IE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是使用</a:t>
            </a:r>
            <a:r>
              <a:rPr lang="en-US" altLang="zh-CN" b="1" dirty="0" err="1" smtClean="0"/>
              <a:t>GameObject</a:t>
            </a:r>
            <a:r>
              <a:rPr lang="zh-CN" altLang="en-US" b="1" dirty="0" smtClean="0"/>
              <a:t>和一系列</a:t>
            </a:r>
            <a:r>
              <a:rPr lang="en-US" altLang="zh-CN" b="1" dirty="0" smtClean="0"/>
              <a:t>Component</a:t>
            </a:r>
            <a:r>
              <a:rPr lang="zh-CN" altLang="en-US" b="1" dirty="0" smtClean="0"/>
              <a:t>进行组合方式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来构建游戏实体的。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Unity</a:t>
            </a:r>
            <a:r>
              <a:rPr lang="zh-CN" altLang="en-US" b="1" dirty="0" smtClean="0"/>
              <a:t>的大部分功能都是以</a:t>
            </a:r>
            <a:r>
              <a:rPr lang="en-US" altLang="zh-CN" b="1" dirty="0" smtClean="0"/>
              <a:t>Component</a:t>
            </a:r>
            <a:r>
              <a:rPr lang="zh-CN" altLang="en-US" b="1" dirty="0" smtClean="0"/>
              <a:t>的形式提供的</a:t>
            </a:r>
            <a:r>
              <a:rPr lang="zh-CN" altLang="en-US" b="1" dirty="0"/>
              <a:t>。</a:t>
            </a:r>
            <a:endParaRPr lang="en-IE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73" y="1397178"/>
            <a:ext cx="4762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81" y="2254428"/>
            <a:ext cx="3162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7961" y="2584938"/>
            <a:ext cx="28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A,B,C</a:t>
            </a:r>
            <a:r>
              <a:rPr lang="zh-CN" altLang="en-US" dirty="0" smtClean="0"/>
              <a:t>三个类脱离关系，自由搭配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解耦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2354</Words>
  <Application>Microsoft Office PowerPoint</Application>
  <PresentationFormat>全屏显示(4:3)</PresentationFormat>
  <Paragraphs>320</Paragraphs>
  <Slides>49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Unity的易扩展性体现在哪里?</vt:lpstr>
      <vt:lpstr>PowerPoint 演示文稿</vt:lpstr>
      <vt:lpstr>PowerPoint 演示文稿</vt:lpstr>
      <vt:lpstr>PowerPoint 演示文稿</vt:lpstr>
      <vt:lpstr>DLL解惑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生活通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兆麟 李</dc:creator>
  <cp:lastModifiedBy>AutoBVT</cp:lastModifiedBy>
  <cp:revision>424</cp:revision>
  <dcterms:created xsi:type="dcterms:W3CDTF">2017-06-26T06:41:33Z</dcterms:created>
  <dcterms:modified xsi:type="dcterms:W3CDTF">2018-01-06T11:09:34Z</dcterms:modified>
</cp:coreProperties>
</file>