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74" r:id="rId12"/>
    <p:sldId id="264" r:id="rId13"/>
    <p:sldId id="308" r:id="rId14"/>
    <p:sldId id="266" r:id="rId15"/>
    <p:sldId id="268" r:id="rId16"/>
    <p:sldId id="269" r:id="rId17"/>
    <p:sldId id="270" r:id="rId18"/>
    <p:sldId id="271" r:id="rId19"/>
    <p:sldId id="272" r:id="rId20"/>
    <p:sldId id="277" r:id="rId21"/>
    <p:sldId id="276" r:id="rId22"/>
    <p:sldId id="273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09" r:id="rId34"/>
    <p:sldId id="290" r:id="rId35"/>
    <p:sldId id="310" r:id="rId36"/>
    <p:sldId id="292" r:id="rId37"/>
    <p:sldId id="293" r:id="rId38"/>
    <p:sldId id="294" r:id="rId39"/>
    <p:sldId id="298" r:id="rId40"/>
    <p:sldId id="295" r:id="rId41"/>
    <p:sldId id="297" r:id="rId42"/>
    <p:sldId id="299" r:id="rId43"/>
    <p:sldId id="300" r:id="rId44"/>
    <p:sldId id="301" r:id="rId45"/>
    <p:sldId id="302" r:id="rId46"/>
    <p:sldId id="311" r:id="rId47"/>
    <p:sldId id="307" r:id="rId48"/>
    <p:sldId id="303" r:id="rId49"/>
    <p:sldId id="305" r:id="rId50"/>
    <p:sldId id="304" r:id="rId51"/>
    <p:sldId id="306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7371-C569-4085-BA1D-6F9498334FC0}" type="datetimeFigureOut">
              <a:rPr lang="zh-CN" altLang="en-US" smtClean="0"/>
              <a:t>2015/8/16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69FE-6EF9-4243-9E93-9AB0E593D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7371-C569-4085-BA1D-6F9498334FC0}" type="datetimeFigureOut">
              <a:rPr lang="zh-CN" altLang="en-US" smtClean="0"/>
              <a:t>2015/8/16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69FE-6EF9-4243-9E93-9AB0E593D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4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7371-C569-4085-BA1D-6F9498334FC0}" type="datetimeFigureOut">
              <a:rPr lang="zh-CN" altLang="en-US" smtClean="0"/>
              <a:t>2015/8/16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69FE-6EF9-4243-9E93-9AB0E593D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7371-C569-4085-BA1D-6F9498334FC0}" type="datetimeFigureOut">
              <a:rPr lang="zh-CN" altLang="en-US" smtClean="0"/>
              <a:t>2015/8/16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69FE-6EF9-4243-9E93-9AB0E593D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7371-C569-4085-BA1D-6F9498334FC0}" type="datetimeFigureOut">
              <a:rPr lang="zh-CN" altLang="en-US" smtClean="0"/>
              <a:t>2015/8/16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69FE-6EF9-4243-9E93-9AB0E593D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7371-C569-4085-BA1D-6F9498334FC0}" type="datetimeFigureOut">
              <a:rPr lang="zh-CN" altLang="en-US" smtClean="0"/>
              <a:t>2015/8/16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69FE-6EF9-4243-9E93-9AB0E593D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8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7371-C569-4085-BA1D-6F9498334FC0}" type="datetimeFigureOut">
              <a:rPr lang="zh-CN" altLang="en-US" smtClean="0"/>
              <a:t>2015/8/16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69FE-6EF9-4243-9E93-9AB0E593D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1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7371-C569-4085-BA1D-6F9498334FC0}" type="datetimeFigureOut">
              <a:rPr lang="zh-CN" altLang="en-US" smtClean="0"/>
              <a:t>2015/8/16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69FE-6EF9-4243-9E93-9AB0E593D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9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7371-C569-4085-BA1D-6F9498334FC0}" type="datetimeFigureOut">
              <a:rPr lang="zh-CN" altLang="en-US" smtClean="0"/>
              <a:t>2015/8/16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69FE-6EF9-4243-9E93-9AB0E593D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0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7371-C569-4085-BA1D-6F9498334FC0}" type="datetimeFigureOut">
              <a:rPr lang="zh-CN" altLang="en-US" smtClean="0"/>
              <a:t>2015/8/16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69FE-6EF9-4243-9E93-9AB0E593D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6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7371-C569-4085-BA1D-6F9498334FC0}" type="datetimeFigureOut">
              <a:rPr lang="zh-CN" altLang="en-US" smtClean="0"/>
              <a:t>2015/8/16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69FE-6EF9-4243-9E93-9AB0E593D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D7371-C569-4085-BA1D-6F9498334FC0}" type="datetimeFigureOut">
              <a:rPr lang="zh-CN" altLang="en-US" smtClean="0"/>
              <a:t>2015/8/16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69FE-6EF9-4243-9E93-9AB0E593D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8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/>
              <a:t>房价的秘密</a:t>
            </a:r>
            <a:endParaRPr lang="zh-CN" altLang="en-US" sz="8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rgbClr val="C00000"/>
                </a:solidFill>
              </a:rPr>
              <a:t>不负责任</a:t>
            </a:r>
            <a:r>
              <a:rPr lang="ja-JP" altLang="en-US" sz="6000" dirty="0" smtClean="0"/>
              <a:t>の</a:t>
            </a:r>
            <a:r>
              <a:rPr lang="zh-CN" altLang="en-US" sz="6000" dirty="0" smtClean="0"/>
              <a:t>解答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093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08513" y="1122362"/>
            <a:ext cx="5865223" cy="3815397"/>
          </a:xfrm>
        </p:spPr>
        <p:txBody>
          <a:bodyPr>
            <a:normAutofit/>
          </a:bodyPr>
          <a:lstStyle/>
          <a:p>
            <a:r>
              <a:rPr lang="zh-CN" altLang="en-US" sz="8800" b="1" dirty="0" smtClean="0"/>
              <a:t>发现与房价最紧密的</a:t>
            </a:r>
            <a:r>
              <a:rPr lang="en-US" altLang="zh-CN" sz="8800" b="1" dirty="0" smtClean="0"/>
              <a:t/>
            </a:r>
            <a:br>
              <a:rPr lang="en-US" altLang="zh-CN" sz="8800" b="1" dirty="0" smtClean="0"/>
            </a:br>
            <a:r>
              <a:rPr lang="zh-CN" altLang="en-US" sz="8800" b="1" dirty="0" smtClean="0">
                <a:solidFill>
                  <a:srgbClr val="C00000"/>
                </a:solidFill>
              </a:rPr>
              <a:t>因素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08513" y="1122362"/>
            <a:ext cx="5865223" cy="3815397"/>
          </a:xfrm>
        </p:spPr>
        <p:txBody>
          <a:bodyPr>
            <a:normAutofit/>
          </a:bodyPr>
          <a:lstStyle/>
          <a:p>
            <a:r>
              <a:rPr lang="zh-CN" altLang="en-US" sz="8800" b="1" dirty="0" smtClean="0"/>
              <a:t>我们的数据</a:t>
            </a:r>
            <a:r>
              <a:rPr lang="en-US" altLang="zh-CN" sz="8800" b="1" dirty="0" smtClean="0"/>
              <a:t/>
            </a:r>
            <a:br>
              <a:rPr lang="en-US" altLang="zh-CN" sz="8800" b="1" dirty="0" smtClean="0"/>
            </a:br>
            <a:r>
              <a:rPr lang="zh-CN" altLang="en-US" sz="8800" b="1" dirty="0" smtClean="0"/>
              <a:t>来自</a:t>
            </a:r>
            <a:r>
              <a:rPr lang="en-US" altLang="zh-CN" sz="8800" b="1" dirty="0">
                <a:solidFill>
                  <a:srgbClr val="C00000"/>
                </a:solidFill>
              </a:rPr>
              <a:t/>
            </a:r>
            <a:br>
              <a:rPr lang="en-US" altLang="zh-CN" sz="8800" b="1" dirty="0">
                <a:solidFill>
                  <a:srgbClr val="C00000"/>
                </a:solidFill>
              </a:rPr>
            </a:br>
            <a:r>
              <a:rPr lang="zh-CN" altLang="en-US" sz="8800" b="1" dirty="0" smtClean="0">
                <a:solidFill>
                  <a:srgbClr val="C00000"/>
                </a:solidFill>
              </a:rPr>
              <a:t>国家统计局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  <p:sp>
        <p:nvSpPr>
          <p:cNvPr id="3" name="AutoShape 2" descr="http://img0.imgtn.bdimg.com/it/u=661616208,151374897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0" b="25137"/>
          <a:stretch/>
        </p:blipFill>
        <p:spPr>
          <a:xfrm>
            <a:off x="4885507" y="4937759"/>
            <a:ext cx="2386723" cy="14107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85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/>
              <a:t>国内房价走势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673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29" t="6731" b="13494"/>
          <a:stretch/>
        </p:blipFill>
        <p:spPr>
          <a:xfrm>
            <a:off x="2286000" y="1638300"/>
            <a:ext cx="8731077" cy="382905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704216" y="495299"/>
            <a:ext cx="38100" cy="561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90800" y="556414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2014.6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01910" y="555093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2015.6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143274" y="5730329"/>
            <a:ext cx="1045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2</a:t>
            </a:r>
            <a:r>
              <a:rPr lang="zh-CN" altLang="en-US" sz="4400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6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/>
              <a:t>全国房价自二月份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11500" b="1" dirty="0" smtClean="0"/>
              <a:t>平均增长</a:t>
            </a:r>
            <a:r>
              <a:rPr lang="en-US" altLang="zh-CN" sz="11500" b="1" dirty="0" smtClean="0">
                <a:solidFill>
                  <a:srgbClr val="C00000"/>
                </a:solidFill>
              </a:rPr>
              <a:t>3.1%</a:t>
            </a:r>
            <a:endParaRPr lang="zh-CN" altLang="en-US" sz="11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666750"/>
            <a:ext cx="5524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11500" b="1" dirty="0" smtClean="0">
                <a:solidFill>
                  <a:srgbClr val="C00000"/>
                </a:solidFill>
              </a:rPr>
              <a:t>谁</a:t>
            </a:r>
            <a:endParaRPr lang="zh-CN" altLang="en-US" sz="11500" b="1" dirty="0">
              <a:solidFill>
                <a:srgbClr val="C0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667693" y="3602038"/>
            <a:ext cx="9144000" cy="1655762"/>
          </a:xfrm>
        </p:spPr>
        <p:txBody>
          <a:bodyPr>
            <a:noAutofit/>
          </a:bodyPr>
          <a:lstStyle/>
          <a:p>
            <a:r>
              <a:rPr lang="zh-CN" altLang="en-US" sz="4800" b="1" dirty="0" smtClean="0"/>
              <a:t>是房价上涨的凶手？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806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/>
              <a:t>嫌疑人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7" b="27054"/>
          <a:stretch/>
        </p:blipFill>
        <p:spPr>
          <a:xfrm>
            <a:off x="7787365" y="2259873"/>
            <a:ext cx="2048300" cy="12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zh-CN" altLang="en-US" sz="8800" b="1" dirty="0" smtClean="0"/>
              <a:t>工业生产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803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en-US" altLang="zh-CN" sz="8800" b="1" dirty="0" smtClean="0"/>
              <a:t>or </a:t>
            </a:r>
            <a:r>
              <a:rPr lang="zh-CN" altLang="en-US" sz="8800" b="1" dirty="0" smtClean="0"/>
              <a:t>农业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400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/>
              <a:t>团队介绍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我叫</a:t>
            </a:r>
            <a:r>
              <a:rPr lang="en-US" altLang="zh-CN" sz="4000" b="1" dirty="0" smtClean="0"/>
              <a:t>…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不知道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253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en-US" altLang="zh-CN" sz="8800" b="1" dirty="0"/>
              <a:t>o</a:t>
            </a:r>
            <a:r>
              <a:rPr lang="en-US" altLang="zh-CN" sz="8800" b="1" dirty="0" smtClean="0"/>
              <a:t>r </a:t>
            </a:r>
            <a:r>
              <a:rPr lang="zh-CN" altLang="en-US" sz="8800" b="1" dirty="0" smtClean="0"/>
              <a:t>林业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673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en-US" altLang="zh-CN" sz="8800" b="1" dirty="0"/>
              <a:t>o</a:t>
            </a:r>
            <a:r>
              <a:rPr lang="en-US" altLang="zh-CN" sz="8800" b="1" dirty="0" smtClean="0"/>
              <a:t>r </a:t>
            </a:r>
            <a:r>
              <a:rPr lang="zh-CN" altLang="en-US" sz="8800" b="1" dirty="0" smtClean="0"/>
              <a:t>土地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703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en-US" altLang="zh-CN" sz="8800" b="1" dirty="0" smtClean="0"/>
              <a:t>or </a:t>
            </a:r>
            <a:r>
              <a:rPr lang="zh-CN" altLang="en-US" sz="8800" b="1" dirty="0" smtClean="0"/>
              <a:t>居民消费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988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zh-CN" altLang="en-US" sz="8800" b="1" dirty="0" smtClean="0"/>
              <a:t>样本</a:t>
            </a:r>
            <a:r>
              <a:rPr lang="zh-CN" altLang="en-US" sz="8800" b="1" dirty="0" smtClean="0">
                <a:solidFill>
                  <a:srgbClr val="C00000"/>
                </a:solidFill>
              </a:rPr>
              <a:t>北京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4799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zh-CN" altLang="en-US" sz="8800" b="1" dirty="0" smtClean="0">
                <a:solidFill>
                  <a:srgbClr val="C00000"/>
                </a:solidFill>
              </a:rPr>
              <a:t>居民消费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60020"/>
          </a:xfrm>
        </p:spPr>
        <p:txBody>
          <a:bodyPr>
            <a:normAutofit/>
          </a:bodyPr>
          <a:lstStyle/>
          <a:p>
            <a:r>
              <a:rPr lang="zh-CN" altLang="en-US" sz="4400" b="1" dirty="0" smtClean="0"/>
              <a:t>理所当然地</a:t>
            </a:r>
            <a:endParaRPr lang="en-US" altLang="zh-CN" sz="4400" b="1" dirty="0" smtClean="0"/>
          </a:p>
          <a:p>
            <a:r>
              <a:rPr lang="zh-CN" altLang="en-US" sz="4400" b="1" dirty="0">
                <a:solidFill>
                  <a:srgbClr val="C00000"/>
                </a:solidFill>
              </a:rPr>
              <a:t>接近</a:t>
            </a:r>
            <a:r>
              <a:rPr lang="zh-CN" altLang="en-US" sz="4400" b="1" dirty="0" smtClean="0"/>
              <a:t>房价曲线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（废话逗我呢         ）</a:t>
            </a:r>
            <a:endParaRPr lang="zh-CN" altLang="en-US" sz="4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4" t="10020" r="57822" b="44181"/>
          <a:stretch/>
        </p:blipFill>
        <p:spPr>
          <a:xfrm>
            <a:off x="6871064" y="4924697"/>
            <a:ext cx="1136467" cy="9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zh-CN" altLang="en-US" sz="8800" b="1" dirty="0" smtClean="0"/>
              <a:t>然后呢</a:t>
            </a:r>
            <a:r>
              <a:rPr lang="en-US" altLang="zh-CN" sz="8800" b="1" dirty="0" smtClean="0"/>
              <a:t>…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46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en-US" altLang="zh-CN" sz="8800" b="1" dirty="0" smtClean="0"/>
              <a:t>wo men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深入观察一下</a:t>
            </a:r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559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67093"/>
            <a:ext cx="9144000" cy="1419906"/>
          </a:xfrm>
        </p:spPr>
        <p:txBody>
          <a:bodyPr>
            <a:normAutofit/>
          </a:bodyPr>
          <a:lstStyle/>
          <a:p>
            <a:r>
              <a:rPr lang="zh-CN" altLang="en-US" sz="6600" b="1" dirty="0" smtClean="0"/>
              <a:t>居民消费</a:t>
            </a:r>
            <a:endParaRPr lang="zh-CN" altLang="en-US" sz="66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2779074"/>
            <a:ext cx="9144000" cy="1655762"/>
          </a:xfrm>
        </p:spPr>
        <p:txBody>
          <a:bodyPr>
            <a:noAutofit/>
          </a:bodyPr>
          <a:lstStyle/>
          <a:p>
            <a:r>
              <a:rPr lang="zh-CN" altLang="en-US" sz="7200" b="1" dirty="0" smtClean="0"/>
              <a:t>食品、烟酒、衣着、</a:t>
            </a:r>
            <a:endParaRPr lang="en-US" altLang="zh-CN" sz="7200" b="1" dirty="0" smtClean="0"/>
          </a:p>
          <a:p>
            <a:r>
              <a:rPr lang="zh-CN" altLang="en-US" sz="7200" b="1" dirty="0" smtClean="0"/>
              <a:t>交通、建材、水电 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8210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zh-CN" altLang="en-US" sz="8800" b="1" dirty="0"/>
              <a:t>你</a:t>
            </a:r>
            <a:r>
              <a:rPr lang="zh-CN" altLang="en-US" sz="8800" b="1" dirty="0" smtClean="0"/>
              <a:t>觉得是</a:t>
            </a:r>
            <a:r>
              <a:rPr lang="en-US" altLang="zh-CN" sz="8800" b="1" dirty="0" smtClean="0"/>
              <a:t>…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917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zh-CN" altLang="en-US" sz="8800" b="1" dirty="0" smtClean="0"/>
              <a:t>交通？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858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b="1" dirty="0" smtClean="0"/>
              <a:t>YES!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884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zh-CN" altLang="en-US" sz="8800" b="1" dirty="0" smtClean="0"/>
              <a:t>建材？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834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zh-CN" altLang="en-US" sz="8800" b="1" dirty="0"/>
              <a:t>水电</a:t>
            </a:r>
            <a:r>
              <a:rPr lang="zh-CN" altLang="en-US" sz="8800" b="1" dirty="0" smtClean="0"/>
              <a:t>？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541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71153"/>
            <a:ext cx="9144000" cy="3670663"/>
          </a:xfrm>
        </p:spPr>
        <p:txBody>
          <a:bodyPr>
            <a:normAutofit/>
          </a:bodyPr>
          <a:lstStyle/>
          <a:p>
            <a:r>
              <a:rPr lang="en-US" altLang="zh-CN" sz="8800" b="1" dirty="0" smtClean="0"/>
              <a:t>TOO </a:t>
            </a:r>
            <a:r>
              <a:rPr lang="en-US" altLang="zh-CN" sz="8800" b="1" dirty="0" smtClean="0">
                <a:solidFill>
                  <a:srgbClr val="C00000"/>
                </a:solidFill>
              </a:rPr>
              <a:t>YOUNG</a:t>
            </a:r>
            <a:r>
              <a:rPr lang="en-US" altLang="zh-CN" sz="8800" b="1" dirty="0" smtClean="0"/>
              <a:t> !</a:t>
            </a:r>
            <a:br>
              <a:rPr lang="en-US" altLang="zh-CN" sz="8800" b="1" dirty="0" smtClean="0"/>
            </a:br>
            <a:r>
              <a:rPr lang="en-US" altLang="zh-CN" sz="8800" b="1" dirty="0" smtClean="0"/>
              <a:t>TOO </a:t>
            </a:r>
            <a:r>
              <a:rPr lang="en-US" altLang="zh-CN" sz="8800" b="1" dirty="0" smtClean="0">
                <a:solidFill>
                  <a:srgbClr val="C00000"/>
                </a:solidFill>
              </a:rPr>
              <a:t>SIMPLE</a:t>
            </a:r>
            <a:r>
              <a:rPr lang="en-US" altLang="zh-CN" sz="8800" b="1" dirty="0" smtClean="0"/>
              <a:t> !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385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764971" y="536099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2014.6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76081" y="534778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2015.6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22"/>
          <a:stretch/>
        </p:blipFill>
        <p:spPr>
          <a:xfrm>
            <a:off x="2582055" y="1535352"/>
            <a:ext cx="8167916" cy="380590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66728" y="2936329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食品</a:t>
            </a:r>
            <a:r>
              <a:rPr lang="en-US" altLang="zh-CN" sz="3200" dirty="0" smtClean="0"/>
              <a:t>0.88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09363" y="3819995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建筑</a:t>
            </a:r>
            <a:r>
              <a:rPr lang="en-US" altLang="zh-CN" sz="2800" dirty="0" smtClean="0"/>
              <a:t>0.54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166531" y="464210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房价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53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90057"/>
            <a:ext cx="9144000" cy="1419906"/>
          </a:xfrm>
        </p:spPr>
        <p:txBody>
          <a:bodyPr>
            <a:normAutofit/>
          </a:bodyPr>
          <a:lstStyle/>
          <a:p>
            <a:r>
              <a:rPr lang="zh-CN" altLang="en-US" sz="8800" b="1" dirty="0" smtClean="0">
                <a:solidFill>
                  <a:srgbClr val="C00000"/>
                </a:solidFill>
              </a:rPr>
              <a:t>食品</a:t>
            </a:r>
            <a:r>
              <a:rPr lang="ja-JP" altLang="en-US" sz="8800" b="1" dirty="0" smtClean="0"/>
              <a:t>です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714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900" y="1695450"/>
            <a:ext cx="9144000" cy="2500313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C00000"/>
                </a:solidFill>
              </a:rPr>
              <a:t>“卜支到”</a:t>
            </a:r>
            <a:r>
              <a:rPr lang="en-US" altLang="zh-CN" sz="8000" b="1" dirty="0" smtClean="0">
                <a:solidFill>
                  <a:srgbClr val="C00000"/>
                </a:solidFill>
              </a:rPr>
              <a:t/>
            </a:r>
            <a:br>
              <a:rPr lang="en-US" altLang="zh-CN" sz="8000" b="1" dirty="0" smtClean="0">
                <a:solidFill>
                  <a:srgbClr val="C00000"/>
                </a:solidFill>
              </a:rPr>
            </a:br>
            <a:r>
              <a:rPr lang="zh-CN" altLang="en-US" sz="6600" b="1" dirty="0" smtClean="0"/>
              <a:t>的专家分析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345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47950" y="1981200"/>
            <a:ext cx="3409950" cy="2576513"/>
          </a:xfrm>
        </p:spPr>
        <p:txBody>
          <a:bodyPr>
            <a:normAutofit/>
          </a:bodyPr>
          <a:lstStyle/>
          <a:p>
            <a:r>
              <a:rPr lang="en-US" altLang="zh-CN" sz="8800" b="1" dirty="0" smtClean="0"/>
              <a:t>CPI</a:t>
            </a:r>
            <a:br>
              <a:rPr lang="en-US" altLang="zh-CN" sz="8800" b="1" dirty="0" smtClean="0"/>
            </a:br>
            <a:r>
              <a:rPr lang="zh-CN" altLang="en-US" sz="8800" b="1" dirty="0" smtClean="0"/>
              <a:t>食品</a:t>
            </a:r>
            <a:endParaRPr lang="zh-CN" altLang="en-US" sz="88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05450" y="1981200"/>
            <a:ext cx="1162050" cy="236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600" b="1" dirty="0" smtClean="0"/>
              <a:t>}</a:t>
            </a:r>
            <a:endParaRPr lang="zh-CN" altLang="en-US" sz="166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515100" y="1981199"/>
            <a:ext cx="3409950" cy="2576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800" b="1" dirty="0"/>
              <a:t>相关</a:t>
            </a:r>
            <a:r>
              <a:rPr lang="zh-CN" altLang="en-US" sz="8800" b="1" dirty="0" smtClean="0"/>
              <a:t>度</a:t>
            </a:r>
            <a:r>
              <a:rPr lang="en-US" altLang="zh-CN" sz="8800" b="1" dirty="0" smtClean="0">
                <a:solidFill>
                  <a:srgbClr val="C00000"/>
                </a:solidFill>
              </a:rPr>
              <a:t>0.731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13907"/>
            <a:ext cx="9144000" cy="1419906"/>
          </a:xfrm>
        </p:spPr>
        <p:txBody>
          <a:bodyPr>
            <a:normAutofit/>
          </a:bodyPr>
          <a:lstStyle/>
          <a:p>
            <a:r>
              <a:rPr lang="en-US" altLang="zh-CN" sz="8800" b="1" dirty="0" smtClean="0"/>
              <a:t>CPI </a:t>
            </a:r>
            <a:r>
              <a:rPr lang="en-US" altLang="zh-CN" sz="8800" b="1" dirty="0" smtClean="0">
                <a:solidFill>
                  <a:srgbClr val="C00000"/>
                </a:solidFill>
              </a:rPr>
              <a:t>^</a:t>
            </a:r>
            <a:r>
              <a:rPr lang="en-US" altLang="zh-CN" sz="8800" b="1" dirty="0" smtClean="0"/>
              <a:t> =&gt; </a:t>
            </a:r>
            <a:r>
              <a:rPr lang="zh-CN" altLang="en-US" sz="8800" b="1" dirty="0" smtClean="0"/>
              <a:t>物价 </a:t>
            </a:r>
            <a:r>
              <a:rPr lang="en-US" altLang="zh-CN" sz="8800" b="1" dirty="0" smtClean="0">
                <a:solidFill>
                  <a:srgbClr val="C00000"/>
                </a:solidFill>
              </a:rPr>
              <a:t>^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1600200"/>
            <a:ext cx="9144000" cy="3509963"/>
          </a:xfrm>
        </p:spPr>
        <p:txBody>
          <a:bodyPr>
            <a:normAutofit fontScale="90000"/>
          </a:bodyPr>
          <a:lstStyle/>
          <a:p>
            <a:r>
              <a:rPr lang="zh-CN" altLang="en-US" sz="8800" b="1" dirty="0" smtClean="0"/>
              <a:t>高物价</a:t>
            </a:r>
            <a:r>
              <a:rPr lang="en-US" altLang="zh-CN" sz="8800" b="1" dirty="0" smtClean="0"/>
              <a:t/>
            </a:r>
            <a:br>
              <a:rPr lang="en-US" altLang="zh-CN" sz="8800" b="1" dirty="0" smtClean="0"/>
            </a:br>
            <a:r>
              <a:rPr lang="zh-CN" altLang="en-US" sz="9600" b="1" dirty="0" smtClean="0"/>
              <a:t>导致</a:t>
            </a:r>
            <a:r>
              <a:rPr lang="en-US" altLang="zh-CN" sz="8800" b="1" dirty="0" smtClean="0"/>
              <a:t/>
            </a:r>
            <a:br>
              <a:rPr lang="en-US" altLang="zh-CN" sz="8800" b="1" dirty="0" smtClean="0"/>
            </a:br>
            <a:r>
              <a:rPr lang="zh-CN" altLang="en-US" sz="7300" b="1" dirty="0" smtClean="0"/>
              <a:t>人民消费不起</a:t>
            </a:r>
            <a:endParaRPr lang="zh-CN" altLang="en-US" sz="7300" b="1" dirty="0"/>
          </a:p>
        </p:txBody>
      </p:sp>
    </p:spTree>
    <p:extLst>
      <p:ext uri="{BB962C8B-B14F-4D97-AF65-F5344CB8AC3E}">
        <p14:creationId xmlns:p14="http://schemas.microsoft.com/office/powerpoint/2010/main" val="41370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1600200"/>
            <a:ext cx="9144000" cy="3509963"/>
          </a:xfrm>
        </p:spPr>
        <p:txBody>
          <a:bodyPr>
            <a:normAutofit fontScale="90000"/>
          </a:bodyPr>
          <a:lstStyle/>
          <a:p>
            <a:r>
              <a:rPr lang="zh-CN" altLang="en-US" sz="8800" b="1" dirty="0" smtClean="0"/>
              <a:t>然后将</a:t>
            </a:r>
            <a:r>
              <a:rPr lang="en-US" altLang="zh-CN" sz="8800" b="1" dirty="0" smtClean="0"/>
              <a:t/>
            </a:r>
            <a:br>
              <a:rPr lang="en-US" altLang="zh-CN" sz="8800" b="1" dirty="0" smtClean="0"/>
            </a:br>
            <a:r>
              <a:rPr lang="zh-CN" altLang="en-US" sz="8800" b="1" dirty="0" smtClean="0"/>
              <a:t>导致</a:t>
            </a:r>
            <a:r>
              <a:rPr lang="en-US" altLang="zh-CN" sz="8800" b="1" dirty="0" smtClean="0"/>
              <a:t/>
            </a:r>
            <a:br>
              <a:rPr lang="en-US" altLang="zh-CN" sz="8800" b="1" dirty="0" smtClean="0"/>
            </a:br>
            <a:r>
              <a:rPr lang="zh-CN" altLang="en-US" sz="8800" b="1" dirty="0">
                <a:solidFill>
                  <a:srgbClr val="C00000"/>
                </a:solidFill>
              </a:rPr>
              <a:t>经济下滑</a:t>
            </a:r>
            <a:endParaRPr lang="zh-CN" altLang="en-US" sz="73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727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b="1" dirty="0" smtClean="0"/>
              <a:t>WE ARE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39592" y="3827125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8800" b="1" dirty="0" smtClean="0">
                <a:solidFill>
                  <a:srgbClr val="C00000"/>
                </a:solidFill>
              </a:rPr>
              <a:t>卜支到</a:t>
            </a:r>
            <a:endParaRPr lang="zh-CN" altLang="en-US" sz="8800" b="1" dirty="0"/>
          </a:p>
        </p:txBody>
      </p:sp>
      <p:sp>
        <p:nvSpPr>
          <p:cNvPr id="5" name="副标题 3"/>
          <p:cNvSpPr txBox="1">
            <a:spLocks/>
          </p:cNvSpPr>
          <p:nvPr/>
        </p:nvSpPr>
        <p:spPr>
          <a:xfrm>
            <a:off x="2801817" y="3348007"/>
            <a:ext cx="6534913" cy="118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 smtClean="0"/>
              <a:t>Bu    </a:t>
            </a:r>
            <a:r>
              <a:rPr lang="en-US" altLang="zh-CN" sz="4000" b="1" dirty="0" err="1" smtClean="0"/>
              <a:t>zhi</a:t>
            </a:r>
            <a:r>
              <a:rPr lang="en-US" altLang="zh-CN" sz="4000" b="1" dirty="0" smtClean="0"/>
              <a:t>   </a:t>
            </a:r>
            <a:r>
              <a:rPr lang="en-US" altLang="zh-CN" sz="4000" b="1" dirty="0" err="1" smtClean="0"/>
              <a:t>dao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266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6400" y="1981200"/>
            <a:ext cx="9144000" cy="2500313"/>
          </a:xfrm>
        </p:spPr>
        <p:txBody>
          <a:bodyPr>
            <a:normAutofit/>
          </a:bodyPr>
          <a:lstStyle/>
          <a:p>
            <a:r>
              <a:rPr lang="en-US" altLang="zh-CN" sz="7300" b="1" dirty="0" smtClean="0"/>
              <a:t>WHAT CAN </a:t>
            </a:r>
            <a:br>
              <a:rPr lang="en-US" altLang="zh-CN" sz="7300" b="1" dirty="0" smtClean="0"/>
            </a:br>
            <a:r>
              <a:rPr lang="en-US" altLang="zh-CN" sz="7300" b="1" dirty="0" smtClean="0"/>
              <a:t>WE </a:t>
            </a:r>
            <a:r>
              <a:rPr lang="zh-CN" altLang="en-US" sz="7300" b="1" dirty="0">
                <a:solidFill>
                  <a:srgbClr val="C00000"/>
                </a:solidFill>
              </a:rPr>
              <a:t>弄</a:t>
            </a:r>
            <a:r>
              <a:rPr lang="zh-CN" altLang="en-US" sz="7300" b="1" dirty="0" smtClean="0">
                <a:solidFill>
                  <a:srgbClr val="C00000"/>
                </a:solidFill>
              </a:rPr>
              <a:t>啥呢</a:t>
            </a:r>
            <a:r>
              <a:rPr lang="en-US" altLang="zh-CN" sz="7300" b="1" dirty="0" smtClean="0"/>
              <a:t> ?</a:t>
            </a:r>
            <a:endParaRPr lang="zh-CN" altLang="en-US" sz="7300" b="1" dirty="0"/>
          </a:p>
        </p:txBody>
      </p:sp>
    </p:spTree>
    <p:extLst>
      <p:ext uri="{BB962C8B-B14F-4D97-AF65-F5344CB8AC3E}">
        <p14:creationId xmlns:p14="http://schemas.microsoft.com/office/powerpoint/2010/main" val="6766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900" y="1981200"/>
            <a:ext cx="9144000" cy="2500313"/>
          </a:xfrm>
        </p:spPr>
        <p:txBody>
          <a:bodyPr>
            <a:normAutofit/>
          </a:bodyPr>
          <a:lstStyle/>
          <a:p>
            <a:r>
              <a:rPr lang="zh-CN" altLang="en-US" sz="7300" b="1" dirty="0" smtClean="0"/>
              <a:t>国家</a:t>
            </a:r>
            <a:r>
              <a:rPr lang="en-US" altLang="zh-CN" sz="7300" b="1" dirty="0" smtClean="0"/>
              <a:t/>
            </a:r>
            <a:br>
              <a:rPr lang="en-US" altLang="zh-CN" sz="7300" b="1" dirty="0" smtClean="0"/>
            </a:br>
            <a:r>
              <a:rPr lang="zh-CN" altLang="en-US" sz="7300" b="1" dirty="0" smtClean="0"/>
              <a:t>政策</a:t>
            </a:r>
            <a:endParaRPr lang="zh-CN" altLang="en-US" sz="7300" b="1" dirty="0"/>
          </a:p>
        </p:txBody>
      </p:sp>
    </p:spTree>
    <p:extLst>
      <p:ext uri="{BB962C8B-B14F-4D97-AF65-F5344CB8AC3E}">
        <p14:creationId xmlns:p14="http://schemas.microsoft.com/office/powerpoint/2010/main" val="42455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900" y="1981200"/>
            <a:ext cx="9144000" cy="2500313"/>
          </a:xfrm>
        </p:spPr>
        <p:txBody>
          <a:bodyPr>
            <a:normAutofit/>
          </a:bodyPr>
          <a:lstStyle/>
          <a:p>
            <a:r>
              <a:rPr lang="zh-CN" altLang="en-US" sz="7300" b="1" dirty="0" smtClean="0"/>
              <a:t>宽松</a:t>
            </a:r>
            <a:r>
              <a:rPr lang="en-US" altLang="zh-CN" sz="7300" b="1" dirty="0" smtClean="0"/>
              <a:t/>
            </a:r>
            <a:br>
              <a:rPr lang="en-US" altLang="zh-CN" sz="7300" b="1" dirty="0" smtClean="0"/>
            </a:br>
            <a:r>
              <a:rPr lang="zh-CN" altLang="en-US" sz="7300" b="1" dirty="0"/>
              <a:t>货币</a:t>
            </a:r>
          </a:p>
        </p:txBody>
      </p:sp>
    </p:spTree>
    <p:extLst>
      <p:ext uri="{BB962C8B-B14F-4D97-AF65-F5344CB8AC3E}">
        <p14:creationId xmlns:p14="http://schemas.microsoft.com/office/powerpoint/2010/main" val="32234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6850" y="2171700"/>
            <a:ext cx="9144000" cy="2500313"/>
          </a:xfrm>
        </p:spPr>
        <p:txBody>
          <a:bodyPr>
            <a:normAutofit fontScale="90000"/>
          </a:bodyPr>
          <a:lstStyle/>
          <a:p>
            <a:r>
              <a:rPr lang="zh-CN" altLang="en-US" sz="7300" b="1" dirty="0" smtClean="0"/>
              <a:t>贷款</a:t>
            </a:r>
            <a:r>
              <a:rPr lang="zh-CN" altLang="en-US" sz="7300" b="1" dirty="0" smtClean="0">
                <a:solidFill>
                  <a:srgbClr val="C00000"/>
                </a:solidFill>
              </a:rPr>
              <a:t>容易</a:t>
            </a:r>
            <a:r>
              <a:rPr lang="zh-CN" altLang="en-US" sz="7300" b="1" dirty="0" smtClean="0"/>
              <a:t>了</a:t>
            </a:r>
            <a:r>
              <a:rPr lang="en-US" altLang="zh-CN" sz="7300" b="1" dirty="0"/>
              <a:t/>
            </a:r>
            <a:br>
              <a:rPr lang="en-US" altLang="zh-CN" sz="7300" b="1" dirty="0"/>
            </a:br>
            <a:r>
              <a:rPr lang="zh-CN" altLang="en-US" sz="7300" b="1" dirty="0" smtClean="0"/>
              <a:t>利率</a:t>
            </a:r>
            <a:r>
              <a:rPr lang="zh-CN" altLang="en-US" sz="7300" b="1" dirty="0" smtClean="0">
                <a:solidFill>
                  <a:srgbClr val="C00000"/>
                </a:solidFill>
              </a:rPr>
              <a:t>降低</a:t>
            </a:r>
            <a:r>
              <a:rPr lang="zh-CN" altLang="en-US" sz="7300" b="1" dirty="0" smtClean="0"/>
              <a:t>了</a:t>
            </a:r>
            <a:r>
              <a:rPr lang="en-US" altLang="zh-CN" sz="7300" b="1" dirty="0" smtClean="0"/>
              <a:t/>
            </a:r>
            <a:br>
              <a:rPr lang="en-US" altLang="zh-CN" sz="7300" b="1" dirty="0" smtClean="0"/>
            </a:br>
            <a:r>
              <a:rPr lang="zh-CN" altLang="en-US" sz="7300" b="1" dirty="0" smtClean="0"/>
              <a:t>存钱</a:t>
            </a:r>
            <a:r>
              <a:rPr lang="zh-CN" altLang="en-US" sz="7300" b="1" dirty="0" smtClean="0">
                <a:solidFill>
                  <a:srgbClr val="C00000"/>
                </a:solidFill>
              </a:rPr>
              <a:t>不值</a:t>
            </a:r>
            <a:r>
              <a:rPr lang="zh-CN" altLang="en-US" sz="7300" b="1" dirty="0" smtClean="0"/>
              <a:t>了</a:t>
            </a:r>
            <a:endParaRPr lang="zh-CN" altLang="en-US" sz="7300" b="1" dirty="0"/>
          </a:p>
        </p:txBody>
      </p:sp>
    </p:spTree>
    <p:extLst>
      <p:ext uri="{BB962C8B-B14F-4D97-AF65-F5344CB8AC3E}">
        <p14:creationId xmlns:p14="http://schemas.microsoft.com/office/powerpoint/2010/main" val="37875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900" y="1695450"/>
            <a:ext cx="9144000" cy="2500313"/>
          </a:xfrm>
        </p:spPr>
        <p:txBody>
          <a:bodyPr>
            <a:normAutofit/>
          </a:bodyPr>
          <a:lstStyle/>
          <a:p>
            <a:r>
              <a:rPr lang="en-US" altLang="zh-CN" sz="8000" b="1" dirty="0" smtClean="0"/>
              <a:t>IN THE </a:t>
            </a:r>
            <a:r>
              <a:rPr lang="en-US" altLang="zh-CN" sz="7300" b="1" dirty="0" smtClean="0"/>
              <a:t/>
            </a:r>
            <a:br>
              <a:rPr lang="en-US" altLang="zh-CN" sz="7300" b="1" dirty="0" smtClean="0"/>
            </a:br>
            <a:r>
              <a:rPr lang="en-US" altLang="zh-CN" sz="4800" b="1" dirty="0" smtClean="0"/>
              <a:t>SAME TIME…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660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900" y="1447256"/>
            <a:ext cx="9144000" cy="250031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股市</a:t>
            </a:r>
            <a:r>
              <a:rPr lang="zh-CN" altLang="en-US" sz="5400" b="1" dirty="0" smtClean="0">
                <a:solidFill>
                  <a:srgbClr val="C00000"/>
                </a:solidFill>
              </a:rPr>
              <a:t>上涨</a:t>
            </a:r>
            <a:r>
              <a:rPr lang="zh-CN" altLang="en-US" sz="5400" b="1" dirty="0" smtClean="0"/>
              <a:t>！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zh-CN" altLang="en-US" sz="7300" b="1" dirty="0" smtClean="0"/>
              <a:t>房价</a:t>
            </a:r>
            <a:r>
              <a:rPr lang="zh-CN" altLang="en-US" sz="7300" b="1" dirty="0" smtClean="0">
                <a:solidFill>
                  <a:srgbClr val="C00000"/>
                </a:solidFill>
              </a:rPr>
              <a:t>上涨</a:t>
            </a:r>
            <a:r>
              <a:rPr lang="zh-CN" altLang="en-US" sz="7300" b="1" dirty="0" smtClean="0"/>
              <a:t>！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146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900" y="1447256"/>
            <a:ext cx="9144000" cy="2500313"/>
          </a:xfrm>
        </p:spPr>
        <p:txBody>
          <a:bodyPr>
            <a:normAutofit/>
          </a:bodyPr>
          <a:lstStyle/>
          <a:p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zh-CN" altLang="en-US" sz="5400" b="1" dirty="0" smtClean="0"/>
              <a:t>（此处应有掌声）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541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900" y="1695450"/>
            <a:ext cx="9144000" cy="2500313"/>
          </a:xfrm>
        </p:spPr>
        <p:txBody>
          <a:bodyPr>
            <a:normAutofit/>
          </a:bodyPr>
          <a:lstStyle/>
          <a:p>
            <a:r>
              <a:rPr lang="en-US" altLang="zh-CN" sz="4400" b="1" dirty="0" smtClean="0"/>
              <a:t>WHAT</a:t>
            </a:r>
            <a:r>
              <a:rPr lang="en-US" altLang="zh-CN" sz="4000" b="1" dirty="0" smtClean="0"/>
              <a:t>’S</a:t>
            </a:r>
            <a:br>
              <a:rPr lang="en-US" altLang="zh-CN" sz="4000" b="1" dirty="0" smtClean="0"/>
            </a:br>
            <a:r>
              <a:rPr lang="en-US" altLang="zh-CN" b="1" dirty="0" smtClean="0"/>
              <a:t>MORE?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228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900" y="1695450"/>
            <a:ext cx="9144000" cy="250031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食品分类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ja-JP" altLang="en-US" sz="5400" b="1" dirty="0" smtClean="0"/>
              <a:t>の</a:t>
            </a:r>
            <a:r>
              <a:rPr lang="zh-CN" altLang="en-US" sz="5400" b="1" dirty="0" smtClean="0"/>
              <a:t>分析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355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900" y="1695450"/>
            <a:ext cx="9144000" cy="2500313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我们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zh-CN" altLang="en-US" sz="5400" b="1" dirty="0"/>
              <a:t>发现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436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305050" y="3294018"/>
            <a:ext cx="7832326" cy="2211432"/>
            <a:chOff x="1171303" y="1946366"/>
            <a:chExt cx="7842068" cy="2521131"/>
          </a:xfrm>
        </p:grpSpPr>
        <p:cxnSp>
          <p:nvCxnSpPr>
            <p:cNvPr id="3" name="肘形连接符 2"/>
            <p:cNvCxnSpPr/>
            <p:nvPr/>
          </p:nvCxnSpPr>
          <p:spPr>
            <a:xfrm>
              <a:off x="4010297" y="1946366"/>
              <a:ext cx="5003074" cy="2521131"/>
            </a:xfrm>
            <a:prstGeom prst="bentConnector3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肘形连接符 3"/>
            <p:cNvCxnSpPr/>
            <p:nvPr/>
          </p:nvCxnSpPr>
          <p:spPr>
            <a:xfrm flipH="1">
              <a:off x="1171303" y="1946366"/>
              <a:ext cx="5003074" cy="2521131"/>
            </a:xfrm>
            <a:prstGeom prst="bentConnector3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3294018"/>
            <a:ext cx="2675208" cy="2006406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294159" y="5505450"/>
            <a:ext cx="819150" cy="8381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/>
              <a:t>3</a:t>
            </a:r>
            <a:endParaRPr lang="zh-CN" altLang="en-US" sz="48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8486634" y="5505450"/>
            <a:ext cx="819150" cy="8381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/>
              <a:t>2</a:t>
            </a:r>
            <a:endParaRPr lang="zh-CN" altLang="en-US" sz="48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759815" y="3980634"/>
            <a:ext cx="1542093" cy="15248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b="1" dirty="0" smtClean="0"/>
              <a:t>1</a:t>
            </a:r>
            <a:endParaRPr lang="zh-CN" altLang="en-US" sz="80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31" y="3255489"/>
            <a:ext cx="3065906" cy="20449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9575" r="28000" b="13121"/>
          <a:stretch/>
        </p:blipFill>
        <p:spPr>
          <a:xfrm>
            <a:off x="4843603" y="612208"/>
            <a:ext cx="2837284" cy="26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0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900" y="2164555"/>
            <a:ext cx="9144000" cy="2500313"/>
          </a:xfrm>
        </p:spPr>
        <p:txBody>
          <a:bodyPr>
            <a:normAutofit/>
          </a:bodyPr>
          <a:lstStyle/>
          <a:p>
            <a:r>
              <a:rPr lang="zh-CN" altLang="en-US" sz="8800" b="1" dirty="0" smtClean="0"/>
              <a:t>谢  谢  大  家</a:t>
            </a:r>
            <a:endParaRPr lang="zh-CN" altLang="en-US" sz="8000" b="1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209800" y="2686049"/>
            <a:ext cx="7696200" cy="500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>
                <a:solidFill>
                  <a:srgbClr val="C00000"/>
                </a:solidFill>
              </a:rPr>
              <a:t>THANK      </a:t>
            </a:r>
            <a:r>
              <a:rPr lang="en-US" altLang="zh-CN" sz="5400" b="1" dirty="0" err="1" smtClean="0">
                <a:solidFill>
                  <a:srgbClr val="C00000"/>
                </a:solidFill>
              </a:rPr>
              <a:t>THANK</a:t>
            </a:r>
            <a:r>
              <a:rPr lang="en-US" altLang="zh-CN" sz="5400" b="1" dirty="0" smtClean="0">
                <a:solidFill>
                  <a:srgbClr val="C00000"/>
                </a:solidFill>
              </a:rPr>
              <a:t>   BIG      FAMILY</a:t>
            </a:r>
            <a:endParaRPr lang="zh-CN" altLang="en-US" sz="4800" b="1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851729" y="5500914"/>
            <a:ext cx="9144000" cy="935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来自</a:t>
            </a:r>
            <a:r>
              <a:rPr lang="zh-CN" altLang="en-US" sz="5400" b="1" dirty="0" smtClean="0">
                <a:solidFill>
                  <a:srgbClr val="C00000"/>
                </a:solidFill>
              </a:rPr>
              <a:t>卜支到</a:t>
            </a:r>
            <a:endParaRPr lang="zh-CN" alt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/>
              <a:t>错了</a:t>
            </a:r>
            <a:r>
              <a:rPr lang="en-US" altLang="zh-CN" sz="8800" b="1" dirty="0" smtClean="0"/>
              <a:t>…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020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/>
              <a:t>这才是</a:t>
            </a:r>
            <a:endParaRPr lang="zh-CN" altLang="en-US" sz="88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278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r="34574"/>
          <a:stretch/>
        </p:blipFill>
        <p:spPr>
          <a:xfrm rot="5400000">
            <a:off x="6538488" y="408261"/>
            <a:ext cx="2917574" cy="30243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1" r="25783" b="14870"/>
          <a:stretch/>
        </p:blipFill>
        <p:spPr>
          <a:xfrm>
            <a:off x="2714389" y="392599"/>
            <a:ext cx="3017604" cy="2944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8" r="33978"/>
          <a:stretch/>
        </p:blipFill>
        <p:spPr>
          <a:xfrm rot="5400000">
            <a:off x="2774463" y="3413776"/>
            <a:ext cx="2890682" cy="30243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" r="37915"/>
          <a:stretch/>
        </p:blipFill>
        <p:spPr>
          <a:xfrm rot="16200000" flipH="1">
            <a:off x="6536340" y="3429373"/>
            <a:ext cx="2921874" cy="3024377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/>
        </p:nvSpPr>
        <p:spPr>
          <a:xfrm>
            <a:off x="3290889" y="2678899"/>
            <a:ext cx="1857829" cy="6586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/>
              <a:t>逗比</a:t>
            </a:r>
            <a:endParaRPr lang="zh-CN" altLang="en-US" sz="4800" b="1" dirty="0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3236887" y="5743800"/>
            <a:ext cx="1857829" cy="6586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/>
              <a:t>专家</a:t>
            </a:r>
            <a:endParaRPr lang="zh-CN" altLang="en-US" sz="4800" b="1" dirty="0"/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7068360" y="2736955"/>
            <a:ext cx="1857829" cy="6586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/>
              <a:t>专家</a:t>
            </a:r>
            <a:endParaRPr lang="zh-CN" altLang="en-US" sz="4800" b="1" dirty="0"/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7122365" y="5743799"/>
            <a:ext cx="1857829" cy="6586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/>
              <a:t>专家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244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/>
              <a:t>我们</a:t>
            </a:r>
            <a:r>
              <a:rPr lang="ja-JP" altLang="en-US" sz="8800" b="1" dirty="0" smtClean="0"/>
              <a:t>の</a:t>
            </a:r>
            <a:r>
              <a:rPr lang="zh-CN" altLang="en-US" sz="8800" b="1" dirty="0" smtClean="0">
                <a:solidFill>
                  <a:srgbClr val="C00000"/>
                </a:solidFill>
              </a:rPr>
              <a:t>目标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370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185</Words>
  <Application>Microsoft Office PowerPoint</Application>
  <PresentationFormat>宽屏</PresentationFormat>
  <Paragraphs>76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游ゴシック</vt:lpstr>
      <vt:lpstr>游ゴシック Light</vt:lpstr>
      <vt:lpstr>等线</vt:lpstr>
      <vt:lpstr>等线 Light</vt:lpstr>
      <vt:lpstr>Arial</vt:lpstr>
      <vt:lpstr>Office 主题​​</vt:lpstr>
      <vt:lpstr>房价的秘密</vt:lpstr>
      <vt:lpstr>团队介绍</vt:lpstr>
      <vt:lpstr>YES!</vt:lpstr>
      <vt:lpstr>WE ARE</vt:lpstr>
      <vt:lpstr>PowerPoint 演示文稿</vt:lpstr>
      <vt:lpstr>错了…</vt:lpstr>
      <vt:lpstr>这才是</vt:lpstr>
      <vt:lpstr>PowerPoint 演示文稿</vt:lpstr>
      <vt:lpstr>我们の目标</vt:lpstr>
      <vt:lpstr>发现与房价最紧密的 因素</vt:lpstr>
      <vt:lpstr>我们的数据 来自 国家统计局</vt:lpstr>
      <vt:lpstr>国内房价走势</vt:lpstr>
      <vt:lpstr>PowerPoint 演示文稿</vt:lpstr>
      <vt:lpstr>全国房价自二月份</vt:lpstr>
      <vt:lpstr>PowerPoint 演示文稿</vt:lpstr>
      <vt:lpstr>谁</vt:lpstr>
      <vt:lpstr>嫌疑人</vt:lpstr>
      <vt:lpstr>工业生产</vt:lpstr>
      <vt:lpstr>or 农业</vt:lpstr>
      <vt:lpstr>or 林业</vt:lpstr>
      <vt:lpstr>or 土地</vt:lpstr>
      <vt:lpstr>or 居民消费</vt:lpstr>
      <vt:lpstr>样本北京</vt:lpstr>
      <vt:lpstr>居民消费</vt:lpstr>
      <vt:lpstr>然后呢…</vt:lpstr>
      <vt:lpstr>wo men</vt:lpstr>
      <vt:lpstr>居民消费</vt:lpstr>
      <vt:lpstr>你觉得是…</vt:lpstr>
      <vt:lpstr>交通？</vt:lpstr>
      <vt:lpstr>建材？</vt:lpstr>
      <vt:lpstr>水电？</vt:lpstr>
      <vt:lpstr>TOO YOUNG ! TOO SIMPLE !</vt:lpstr>
      <vt:lpstr>PowerPoint 演示文稿</vt:lpstr>
      <vt:lpstr>食品です</vt:lpstr>
      <vt:lpstr>“卜支到” 的专家分析</vt:lpstr>
      <vt:lpstr>CPI 食品</vt:lpstr>
      <vt:lpstr>CPI ^ =&gt; 物价 ^</vt:lpstr>
      <vt:lpstr>高物价 导致 人民消费不起</vt:lpstr>
      <vt:lpstr>然后将 导致 经济下滑</vt:lpstr>
      <vt:lpstr>WHAT CAN  WE 弄啥呢 ?</vt:lpstr>
      <vt:lpstr>国家 政策</vt:lpstr>
      <vt:lpstr>宽松 货币</vt:lpstr>
      <vt:lpstr>贷款容易了 利率降低了 存钱不值了</vt:lpstr>
      <vt:lpstr>IN THE  SAME TIME…</vt:lpstr>
      <vt:lpstr>股市上涨！ 房价上涨！</vt:lpstr>
      <vt:lpstr> （此处应有掌声）</vt:lpstr>
      <vt:lpstr>WHAT’S MORE?</vt:lpstr>
      <vt:lpstr>食品分类 の分析</vt:lpstr>
      <vt:lpstr>我们 发现</vt:lpstr>
      <vt:lpstr>PowerPoint 演示文稿</vt:lpstr>
      <vt:lpstr>谢  谢  大  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房价的秘密</dc:title>
  <dc:creator>马然</dc:creator>
  <cp:lastModifiedBy>Ran Ma (iSoftStone)</cp:lastModifiedBy>
  <cp:revision>27</cp:revision>
  <dcterms:created xsi:type="dcterms:W3CDTF">2015-08-16T04:08:42Z</dcterms:created>
  <dcterms:modified xsi:type="dcterms:W3CDTF">2015-08-16T09:01:29Z</dcterms:modified>
</cp:coreProperties>
</file>