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56" r:id="rId5"/>
    <p:sldId id="262" r:id="rId6"/>
    <p:sldId id="257"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3"/>
            <p14:sldId id="264"/>
            <p14:sldId id="265"/>
            <p14:sldId id="266"/>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3B3026"/>
    <a:srgbClr val="E8CE10"/>
    <a:srgbClr val="D2B4A6"/>
    <a:srgbClr val="734F29"/>
    <a:srgbClr val="DD462F"/>
    <a:srgbClr val="AEB785"/>
    <a:srgbClr val="EFD5A2"/>
    <a:srgbClr val="ECE1CA"/>
    <a:srgbClr val="795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napToGrid="0">
      <p:cViewPr varScale="1">
        <p:scale>
          <a:sx n="89" d="100"/>
          <a:sy n="89" d="100"/>
        </p:scale>
        <p:origin x="466" y="77"/>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E8CE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E8CE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7/8/2020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7/8/2020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7/8/2020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tx1"/>
                </a:solidFill>
              </a:rPr>
              <a:t>JavaScript Introduction</a:t>
            </a:r>
            <a:endParaRPr lang="en-US" b="1" dirty="0">
              <a:solidFill>
                <a:schemeClr val="tx1"/>
              </a:solidFill>
            </a:endParaRPr>
          </a:p>
        </p:txBody>
      </p:sp>
      <p:sp>
        <p:nvSpPr>
          <p:cNvPr id="3" name="Subtitle 2"/>
          <p:cNvSpPr>
            <a:spLocks noGrp="1"/>
          </p:cNvSpPr>
          <p:nvPr>
            <p:ph type="subTitle" idx="1"/>
          </p:nvPr>
        </p:nvSpPr>
        <p:spPr/>
        <p:txBody>
          <a:bodyPr>
            <a:normAutofit/>
          </a:bodyPr>
          <a:lstStyle/>
          <a:p>
            <a:r>
              <a:rPr lang="en-US" dirty="0" smtClean="0">
                <a:solidFill>
                  <a:srgbClr val="3B3026"/>
                </a:solidFill>
              </a:rPr>
              <a:t>All About JavaScript Introduction from Basic</a:t>
            </a:r>
            <a:endParaRPr lang="en-US" dirty="0">
              <a:solidFill>
                <a:srgbClr val="3B3026"/>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lumOff val="5000"/>
                  </a:schemeClr>
                </a:solidFill>
              </a:rPr>
              <a:t>What is JavaScript?</a:t>
            </a:r>
            <a:endParaRPr lang="en-US" dirty="0">
              <a:solidFill>
                <a:schemeClr val="tx1">
                  <a:lumMod val="95000"/>
                  <a:lumOff val="5000"/>
                </a:schemeClr>
              </a:solidFill>
            </a:endParaRPr>
          </a:p>
        </p:txBody>
      </p:sp>
      <p:sp>
        <p:nvSpPr>
          <p:cNvPr id="3" name="Content Placeholder 2"/>
          <p:cNvSpPr>
            <a:spLocks noGrp="1"/>
          </p:cNvSpPr>
          <p:nvPr>
            <p:ph idx="1"/>
          </p:nvPr>
        </p:nvSpPr>
        <p:spPr>
          <a:xfrm>
            <a:off x="330253" y="1687601"/>
            <a:ext cx="5648864" cy="4773584"/>
          </a:xfrm>
        </p:spPr>
        <p:txBody>
          <a:bodyPr>
            <a:normAutofit fontScale="85000" lnSpcReduction="20000"/>
          </a:bodyPr>
          <a:lstStyle/>
          <a:p>
            <a:r>
              <a:rPr lang="en-US" dirty="0" smtClean="0"/>
              <a:t>JavaScript is Developed for Making Live Changes on Webpages . It Compiles at Runtime . Earlier It’s Run Only On Browser Now It Had Separate Environment for Runtime for Example Node JS ( Which I will Talk More About Later )</a:t>
            </a:r>
          </a:p>
          <a:p>
            <a:r>
              <a:rPr lang="en-US" b="1" dirty="0" smtClean="0">
                <a:solidFill>
                  <a:srgbClr val="3B3026"/>
                </a:solidFill>
              </a:rPr>
              <a:t>History :</a:t>
            </a:r>
          </a:p>
          <a:p>
            <a:pPr marL="285750" indent="-285750">
              <a:lnSpc>
                <a:spcPct val="100000"/>
              </a:lnSpc>
              <a:buFont typeface="Arial" panose="020B0604020202020204" pitchFamily="34" charset="0"/>
              <a:buChar char="•"/>
            </a:pPr>
            <a:r>
              <a:rPr lang="en-US" dirty="0" smtClean="0"/>
              <a:t>First Developed By Netscape in 1993</a:t>
            </a:r>
          </a:p>
          <a:p>
            <a:pPr marL="285750" indent="-285750">
              <a:lnSpc>
                <a:spcPct val="100000"/>
              </a:lnSpc>
              <a:buFont typeface="Arial" panose="020B0604020202020204" pitchFamily="34" charset="0"/>
              <a:buChar char="•"/>
            </a:pPr>
            <a:r>
              <a:rPr lang="en-US" dirty="0" smtClean="0"/>
              <a:t>Then Submitted to ECMA International and They Developed ECMAScript 2 , 3 and More Versions</a:t>
            </a:r>
          </a:p>
          <a:p>
            <a:r>
              <a:rPr lang="en-US" b="1" dirty="0" smtClean="0">
                <a:solidFill>
                  <a:srgbClr val="3B3026"/>
                </a:solidFill>
              </a:rPr>
              <a:t>JavaScript Libraries :</a:t>
            </a:r>
          </a:p>
          <a:p>
            <a:r>
              <a:rPr lang="en-US" b="1" dirty="0" smtClean="0">
                <a:solidFill>
                  <a:srgbClr val="3B3026"/>
                </a:solidFill>
              </a:rPr>
              <a:t> </a:t>
            </a:r>
            <a:r>
              <a:rPr lang="en-US" dirty="0" smtClean="0">
                <a:solidFill>
                  <a:srgbClr val="3B3026"/>
                </a:solidFill>
              </a:rPr>
              <a:t>jQuery , React JS , D3.JS etc.</a:t>
            </a:r>
          </a:p>
          <a:p>
            <a:r>
              <a:rPr lang="en-US" b="1" dirty="0" smtClean="0">
                <a:solidFill>
                  <a:srgbClr val="3B3026"/>
                </a:solidFill>
              </a:rPr>
              <a:t>JavaScript Framework : </a:t>
            </a:r>
          </a:p>
          <a:p>
            <a:r>
              <a:rPr lang="en-US" dirty="0" smtClean="0">
                <a:solidFill>
                  <a:srgbClr val="3B3026"/>
                </a:solidFill>
              </a:rPr>
              <a:t>Angular , Vue.js , Ember.js </a:t>
            </a:r>
            <a:endParaRPr lang="en-US" dirty="0">
              <a:solidFill>
                <a:srgbClr val="3B3026"/>
              </a:solidFill>
            </a:endParaRPr>
          </a:p>
        </p:txBody>
      </p:sp>
      <p:sp>
        <p:nvSpPr>
          <p:cNvPr id="7" name="TextBox 6"/>
          <p:cNvSpPr txBox="1"/>
          <p:nvPr/>
        </p:nvSpPr>
        <p:spPr>
          <a:xfrm>
            <a:off x="6383547" y="1613140"/>
            <a:ext cx="5693434" cy="2523768"/>
          </a:xfrm>
          <a:prstGeom prst="rect">
            <a:avLst/>
          </a:prstGeom>
          <a:noFill/>
        </p:spPr>
        <p:txBody>
          <a:bodyPr wrap="square" rtlCol="0">
            <a:spAutoFit/>
          </a:bodyPr>
          <a:lstStyle/>
          <a:p>
            <a:r>
              <a:rPr lang="en-IN" b="1" dirty="0" smtClean="0"/>
              <a:t>Difference Between Libraries and Framework ?</a:t>
            </a:r>
          </a:p>
          <a:p>
            <a:endParaRPr lang="en-US" sz="1400" dirty="0" smtClean="0"/>
          </a:p>
          <a:p>
            <a:pPr>
              <a:lnSpc>
                <a:spcPct val="150000"/>
              </a:lnSpc>
            </a:pPr>
            <a:r>
              <a:rPr lang="en-US" sz="1400" dirty="0" smtClean="0">
                <a:solidFill>
                  <a:schemeClr val="tx1">
                    <a:lumMod val="65000"/>
                    <a:lumOff val="35000"/>
                  </a:schemeClr>
                </a:solidFill>
              </a:rPr>
              <a:t>The </a:t>
            </a:r>
            <a:r>
              <a:rPr lang="en-US" sz="1400" dirty="0">
                <a:solidFill>
                  <a:schemeClr val="tx1">
                    <a:lumMod val="65000"/>
                    <a:lumOff val="35000"/>
                  </a:schemeClr>
                </a:solidFill>
              </a:rPr>
              <a:t>key difference between JavaScript libraries and frameworks is that libraries consist of functions that an application can call to perform a task, while a framework defines how a developer designs an application. In other words, the framework calls on the application code, rather than the other way around. Of course, developers still need libraries to accomplish basic tasks on the web using JavaScript.</a:t>
            </a:r>
            <a:endParaRPr lang="en-IN" sz="1400" dirty="0">
              <a:solidFill>
                <a:schemeClr val="tx1">
                  <a:lumMod val="65000"/>
                  <a:lumOff val="35000"/>
                </a:schemeClr>
              </a:solidFill>
            </a:endParaRPr>
          </a:p>
        </p:txBody>
      </p:sp>
      <p:sp>
        <p:nvSpPr>
          <p:cNvPr id="8" name="TextBox 7"/>
          <p:cNvSpPr txBox="1"/>
          <p:nvPr/>
        </p:nvSpPr>
        <p:spPr>
          <a:xfrm>
            <a:off x="6383547" y="4295955"/>
            <a:ext cx="5538159" cy="370936"/>
          </a:xfrm>
          <a:prstGeom prst="rect">
            <a:avLst/>
          </a:prstGeom>
          <a:noFill/>
        </p:spPr>
        <p:txBody>
          <a:bodyPr wrap="square" rtlCol="0">
            <a:spAutoFit/>
          </a:bodyPr>
          <a:lstStyle/>
          <a:p>
            <a:r>
              <a:rPr lang="en-IN" b="1" dirty="0" smtClean="0"/>
              <a:t>Where JavaScript Works?</a:t>
            </a:r>
            <a:endParaRPr lang="en-IN" b="1" dirty="0"/>
          </a:p>
        </p:txBody>
      </p:sp>
      <p:sp>
        <p:nvSpPr>
          <p:cNvPr id="9" name="Rectangle 8"/>
          <p:cNvSpPr/>
          <p:nvPr/>
        </p:nvSpPr>
        <p:spPr>
          <a:xfrm>
            <a:off x="6504317" y="4899804"/>
            <a:ext cx="5417389" cy="17511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TextBox 9"/>
          <p:cNvSpPr txBox="1"/>
          <p:nvPr/>
        </p:nvSpPr>
        <p:spPr>
          <a:xfrm>
            <a:off x="6504317" y="4968816"/>
            <a:ext cx="1604512" cy="369332"/>
          </a:xfrm>
          <a:prstGeom prst="rect">
            <a:avLst/>
          </a:prstGeom>
          <a:noFill/>
        </p:spPr>
        <p:txBody>
          <a:bodyPr wrap="square" rtlCol="0">
            <a:spAutoFit/>
          </a:bodyPr>
          <a:lstStyle/>
          <a:p>
            <a:r>
              <a:rPr lang="en-IN" b="1" dirty="0" smtClean="0"/>
              <a:t>Browser</a:t>
            </a:r>
            <a:endParaRPr lang="en-IN" b="1" dirty="0"/>
          </a:p>
        </p:txBody>
      </p:sp>
      <p:sp>
        <p:nvSpPr>
          <p:cNvPr id="11" name="Rectangle 10"/>
          <p:cNvSpPr/>
          <p:nvPr/>
        </p:nvSpPr>
        <p:spPr>
          <a:xfrm>
            <a:off x="9704717" y="5003150"/>
            <a:ext cx="957532" cy="819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9696091" y="5155924"/>
            <a:ext cx="1017916" cy="338554"/>
          </a:xfrm>
          <a:prstGeom prst="rect">
            <a:avLst/>
          </a:prstGeom>
          <a:noFill/>
        </p:spPr>
        <p:txBody>
          <a:bodyPr wrap="square" rtlCol="0">
            <a:spAutoFit/>
          </a:bodyPr>
          <a:lstStyle/>
          <a:p>
            <a:r>
              <a:rPr lang="en-IN" sz="1600" dirty="0" smtClean="0"/>
              <a:t>Content1</a:t>
            </a:r>
            <a:endParaRPr lang="en-IN" sz="1600" dirty="0"/>
          </a:p>
        </p:txBody>
      </p:sp>
      <p:sp>
        <p:nvSpPr>
          <p:cNvPr id="15" name="TextBox 14"/>
          <p:cNvSpPr txBox="1"/>
          <p:nvPr/>
        </p:nvSpPr>
        <p:spPr>
          <a:xfrm>
            <a:off x="9713343" y="6080153"/>
            <a:ext cx="1017916" cy="338554"/>
          </a:xfrm>
          <a:prstGeom prst="rect">
            <a:avLst/>
          </a:prstGeom>
          <a:solidFill>
            <a:srgbClr val="92D050"/>
          </a:solidFill>
        </p:spPr>
        <p:txBody>
          <a:bodyPr wrap="square" rtlCol="0">
            <a:spAutoFit/>
          </a:bodyPr>
          <a:lstStyle/>
          <a:p>
            <a:pPr algn="ctr"/>
            <a:r>
              <a:rPr lang="en-IN" sz="1600" b="1" dirty="0" smtClean="0">
                <a:solidFill>
                  <a:schemeClr val="bg1"/>
                </a:solidFill>
              </a:rPr>
              <a:t>Button</a:t>
            </a:r>
            <a:endParaRPr lang="en-IN" sz="1600" b="1" dirty="0">
              <a:solidFill>
                <a:schemeClr val="bg1"/>
              </a:solidFill>
            </a:endParaRPr>
          </a:p>
        </p:txBody>
      </p:sp>
      <p:sp>
        <p:nvSpPr>
          <p:cNvPr id="16" name="TextBox 15"/>
          <p:cNvSpPr txBox="1"/>
          <p:nvPr/>
        </p:nvSpPr>
        <p:spPr>
          <a:xfrm>
            <a:off x="9683151" y="5405340"/>
            <a:ext cx="1017916" cy="338554"/>
          </a:xfrm>
          <a:prstGeom prst="rect">
            <a:avLst/>
          </a:prstGeom>
          <a:noFill/>
        </p:spPr>
        <p:txBody>
          <a:bodyPr wrap="square" rtlCol="0">
            <a:spAutoFit/>
          </a:bodyPr>
          <a:lstStyle/>
          <a:p>
            <a:r>
              <a:rPr lang="en-IN" sz="1600" dirty="0" smtClean="0"/>
              <a:t>Content2</a:t>
            </a:r>
            <a:endParaRPr lang="en-IN" sz="1600" dirty="0"/>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500"/>
                                        <p:tgtEl>
                                          <p:spTgt spid="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Effect transition="in" filter="fade">
                                      <p:cBhvr>
                                        <p:cTn id="57" dur="500"/>
                                        <p:tgtEl>
                                          <p:spTgt spid="7">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xEl>
                                              <p:pRg st="0" end="0"/>
                                            </p:txEl>
                                          </p:spTgt>
                                        </p:tgtEl>
                                        <p:attrNameLst>
                                          <p:attrName>style.visibility</p:attrName>
                                        </p:attrNameLst>
                                      </p:cBhvr>
                                      <p:to>
                                        <p:strVal val="visible"/>
                                      </p:to>
                                    </p:set>
                                    <p:animEffect transition="in" filter="fade">
                                      <p:cBhvr>
                                        <p:cTn id="62" dur="500"/>
                                        <p:tgtEl>
                                          <p:spTgt spid="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p:bldP spid="11" grpId="0" animBg="1"/>
      <p:bldP spid="12" grpId="0"/>
      <p:bldP spid="1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lumOff val="5000"/>
                  </a:schemeClr>
                </a:solidFill>
              </a:rPr>
              <a:t>JavaScript and Java</a:t>
            </a:r>
            <a:endParaRPr lang="en-US" dirty="0">
              <a:solidFill>
                <a:schemeClr val="tx1">
                  <a:lumMod val="95000"/>
                  <a:lumOff val="5000"/>
                </a:schemeClr>
              </a:solidFill>
            </a:endParaRPr>
          </a:p>
        </p:txBody>
      </p:sp>
      <p:sp>
        <p:nvSpPr>
          <p:cNvPr id="3" name="Content Placeholder 2"/>
          <p:cNvSpPr>
            <a:spLocks noGrp="1"/>
          </p:cNvSpPr>
          <p:nvPr>
            <p:ph idx="1"/>
          </p:nvPr>
        </p:nvSpPr>
        <p:spPr>
          <a:xfrm>
            <a:off x="838199" y="1825625"/>
            <a:ext cx="11109385" cy="4433752"/>
          </a:xfrm>
        </p:spPr>
        <p:txBody>
          <a:bodyPr>
            <a:normAutofit/>
          </a:bodyPr>
          <a:lstStyle/>
          <a:p>
            <a:r>
              <a:rPr lang="en-US" dirty="0"/>
              <a:t>Java and JavaScript are like two different sides of a coin but have little similarities. Both are immensely used but they are way more than different. Moreover, Java is a very old language used for software development and was written in 1995. Earlier, Java was the most popular language and that’s why a Front End Development language ECMA-Script was named Java Script to increase its popularity and now it’s the backbone of every website</a:t>
            </a:r>
            <a:r>
              <a:rPr lang="en-US" dirty="0" smtClean="0"/>
              <a:t>.</a:t>
            </a:r>
          </a:p>
          <a:p>
            <a:r>
              <a:rPr lang="en-IN" dirty="0"/>
              <a:t>JavaScript is responsible for dynamic behaviour of a webpage. Mainly, JavaScript handles events, cookies, ajax (Asynchronous JavaScript and XML), etc. in a website. JavaScript is the heart of a Dynamic User Interface of a Web Page while Java is the best programming language for software engineers and can be used with JSP (Java Server pages) for handling back end</a:t>
            </a:r>
            <a:r>
              <a:rPr lang="en-IN" dirty="0" smtClean="0"/>
              <a:t>.</a:t>
            </a:r>
          </a:p>
          <a:p>
            <a:r>
              <a:rPr lang="en-US" dirty="0" smtClean="0"/>
              <a:t>.Both </a:t>
            </a:r>
            <a:r>
              <a:rPr lang="en-US" dirty="0"/>
              <a:t>languages are Object Oriented but </a:t>
            </a:r>
            <a:r>
              <a:rPr lang="en-US" b="1" dirty="0"/>
              <a:t>JavaScript is a Partial Object Oriented</a:t>
            </a:r>
            <a:r>
              <a:rPr lang="en-US" dirty="0"/>
              <a:t> </a:t>
            </a:r>
            <a:r>
              <a:rPr lang="en-US" b="1" dirty="0"/>
              <a:t>Language</a:t>
            </a:r>
            <a:r>
              <a:rPr lang="en-US" dirty="0"/>
              <a:t> while </a:t>
            </a:r>
            <a:r>
              <a:rPr lang="en-US" b="1" dirty="0"/>
              <a:t>Java is a fully Object Oriented </a:t>
            </a:r>
            <a:r>
              <a:rPr lang="en-US" b="1" dirty="0" err="1"/>
              <a:t>Langauge</a:t>
            </a:r>
            <a:r>
              <a:rPr lang="en-US" dirty="0"/>
              <a:t>. JavaScript can be used with or without using objects but Java cannot be used without using classes.</a:t>
            </a:r>
            <a:endParaRPr lang="en-IN"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lumOff val="5000"/>
                  </a:schemeClr>
                </a:solidFill>
              </a:rPr>
              <a:t>How Webpage Works?</a:t>
            </a:r>
            <a:endParaRPr lang="en-US" dirty="0">
              <a:solidFill>
                <a:schemeClr val="tx1">
                  <a:lumMod val="95000"/>
                  <a:lumOff val="5000"/>
                </a:schemeClr>
              </a:solidFill>
            </a:endParaRPr>
          </a:p>
        </p:txBody>
      </p:sp>
      <p:sp>
        <p:nvSpPr>
          <p:cNvPr id="6" name="TextBox 5"/>
          <p:cNvSpPr txBox="1"/>
          <p:nvPr/>
        </p:nvSpPr>
        <p:spPr>
          <a:xfrm>
            <a:off x="526212" y="3562709"/>
            <a:ext cx="2199736" cy="923330"/>
          </a:xfrm>
          <a:prstGeom prst="rect">
            <a:avLst/>
          </a:prstGeom>
          <a:solidFill>
            <a:srgbClr val="00B050"/>
          </a:solidFill>
        </p:spPr>
        <p:txBody>
          <a:bodyPr wrap="square" rtlCol="0">
            <a:spAutoFit/>
          </a:bodyPr>
          <a:lstStyle/>
          <a:p>
            <a:pPr algn="ctr"/>
            <a:endParaRPr lang="en-IN" dirty="0" smtClean="0">
              <a:solidFill>
                <a:schemeClr val="bg1"/>
              </a:solidFill>
            </a:endParaRPr>
          </a:p>
          <a:p>
            <a:pPr algn="ctr"/>
            <a:r>
              <a:rPr lang="en-IN" b="1" dirty="0" smtClean="0">
                <a:solidFill>
                  <a:schemeClr val="bg1"/>
                </a:solidFill>
              </a:rPr>
              <a:t>User</a:t>
            </a:r>
          </a:p>
          <a:p>
            <a:pPr algn="ctr"/>
            <a:endParaRPr lang="en-IN" dirty="0">
              <a:solidFill>
                <a:schemeClr val="bg1"/>
              </a:solidFill>
            </a:endParaRPr>
          </a:p>
        </p:txBody>
      </p:sp>
      <p:sp>
        <p:nvSpPr>
          <p:cNvPr id="7" name="TextBox 6"/>
          <p:cNvSpPr txBox="1"/>
          <p:nvPr/>
        </p:nvSpPr>
        <p:spPr>
          <a:xfrm>
            <a:off x="4638137" y="3562709"/>
            <a:ext cx="2199736" cy="923330"/>
          </a:xfrm>
          <a:prstGeom prst="rect">
            <a:avLst/>
          </a:prstGeom>
          <a:solidFill>
            <a:srgbClr val="0070C0"/>
          </a:solidFill>
        </p:spPr>
        <p:txBody>
          <a:bodyPr wrap="square" rtlCol="0">
            <a:spAutoFit/>
          </a:bodyPr>
          <a:lstStyle/>
          <a:p>
            <a:pPr algn="ctr"/>
            <a:endParaRPr lang="en-IN" dirty="0" smtClean="0">
              <a:solidFill>
                <a:schemeClr val="bg1"/>
              </a:solidFill>
            </a:endParaRPr>
          </a:p>
          <a:p>
            <a:pPr algn="ctr"/>
            <a:r>
              <a:rPr lang="en-IN" b="1" dirty="0" smtClean="0">
                <a:solidFill>
                  <a:schemeClr val="bg1"/>
                </a:solidFill>
              </a:rPr>
              <a:t>Browser</a:t>
            </a:r>
          </a:p>
          <a:p>
            <a:pPr algn="ctr"/>
            <a:endParaRPr lang="en-IN" dirty="0">
              <a:solidFill>
                <a:schemeClr val="bg1"/>
              </a:solidFill>
            </a:endParaRPr>
          </a:p>
        </p:txBody>
      </p:sp>
      <p:sp>
        <p:nvSpPr>
          <p:cNvPr id="8" name="TextBox 7"/>
          <p:cNvSpPr txBox="1"/>
          <p:nvPr/>
        </p:nvSpPr>
        <p:spPr>
          <a:xfrm>
            <a:off x="8890959" y="3562709"/>
            <a:ext cx="2199736" cy="923330"/>
          </a:xfrm>
          <a:prstGeom prst="rect">
            <a:avLst/>
          </a:prstGeom>
          <a:solidFill>
            <a:srgbClr val="002060"/>
          </a:solidFill>
        </p:spPr>
        <p:txBody>
          <a:bodyPr wrap="square" rtlCol="0">
            <a:spAutoFit/>
          </a:bodyPr>
          <a:lstStyle/>
          <a:p>
            <a:pPr algn="ctr"/>
            <a:endParaRPr lang="en-IN" dirty="0" smtClean="0">
              <a:solidFill>
                <a:schemeClr val="bg1"/>
              </a:solidFill>
            </a:endParaRPr>
          </a:p>
          <a:p>
            <a:pPr algn="ctr"/>
            <a:r>
              <a:rPr lang="en-IN" b="1" dirty="0" smtClean="0">
                <a:solidFill>
                  <a:schemeClr val="bg1"/>
                </a:solidFill>
              </a:rPr>
              <a:t>SERVER</a:t>
            </a:r>
          </a:p>
          <a:p>
            <a:pPr algn="ctr"/>
            <a:endParaRPr lang="en-IN" dirty="0">
              <a:solidFill>
                <a:schemeClr val="bg1"/>
              </a:solidFill>
            </a:endParaRPr>
          </a:p>
        </p:txBody>
      </p:sp>
      <p:sp>
        <p:nvSpPr>
          <p:cNvPr id="9" name="TextBox 8"/>
          <p:cNvSpPr txBox="1"/>
          <p:nvPr/>
        </p:nvSpPr>
        <p:spPr>
          <a:xfrm>
            <a:off x="4638137" y="5293743"/>
            <a:ext cx="2199736" cy="1200329"/>
          </a:xfrm>
          <a:prstGeom prst="rect">
            <a:avLst/>
          </a:prstGeom>
          <a:solidFill>
            <a:schemeClr val="accent4">
              <a:lumMod val="75000"/>
            </a:schemeClr>
          </a:solidFill>
        </p:spPr>
        <p:txBody>
          <a:bodyPr wrap="square" rtlCol="0">
            <a:spAutoFit/>
          </a:bodyPr>
          <a:lstStyle/>
          <a:p>
            <a:pPr algn="ctr"/>
            <a:r>
              <a:rPr lang="en-IN" b="1" dirty="0" smtClean="0">
                <a:solidFill>
                  <a:schemeClr val="bg1"/>
                </a:solidFill>
              </a:rPr>
              <a:t>HERE</a:t>
            </a:r>
          </a:p>
          <a:p>
            <a:pPr algn="ctr"/>
            <a:r>
              <a:rPr lang="en-IN" b="1" dirty="0" smtClean="0">
                <a:solidFill>
                  <a:schemeClr val="bg1"/>
                </a:solidFill>
              </a:rPr>
              <a:t>JavaScript</a:t>
            </a:r>
          </a:p>
          <a:p>
            <a:pPr algn="ctr"/>
            <a:r>
              <a:rPr lang="en-IN" b="1" dirty="0" smtClean="0">
                <a:solidFill>
                  <a:schemeClr val="bg1"/>
                </a:solidFill>
              </a:rPr>
              <a:t>Works</a:t>
            </a:r>
          </a:p>
          <a:p>
            <a:pPr algn="ctr"/>
            <a:endParaRPr lang="en-IN" dirty="0">
              <a:solidFill>
                <a:schemeClr val="bg1"/>
              </a:solidFill>
            </a:endParaRPr>
          </a:p>
        </p:txBody>
      </p:sp>
      <p:sp>
        <p:nvSpPr>
          <p:cNvPr id="10" name="TextBox 9"/>
          <p:cNvSpPr txBox="1"/>
          <p:nvPr/>
        </p:nvSpPr>
        <p:spPr>
          <a:xfrm>
            <a:off x="526212" y="5293743"/>
            <a:ext cx="2199736" cy="923330"/>
          </a:xfrm>
          <a:prstGeom prst="rect">
            <a:avLst/>
          </a:prstGeom>
          <a:solidFill>
            <a:schemeClr val="accent2">
              <a:lumMod val="75000"/>
            </a:schemeClr>
          </a:solidFill>
        </p:spPr>
        <p:txBody>
          <a:bodyPr wrap="square" rtlCol="0">
            <a:spAutoFit/>
          </a:bodyPr>
          <a:lstStyle/>
          <a:p>
            <a:pPr algn="ctr"/>
            <a:endParaRPr lang="en-IN" dirty="0" smtClean="0">
              <a:solidFill>
                <a:schemeClr val="bg1"/>
              </a:solidFill>
            </a:endParaRPr>
          </a:p>
          <a:p>
            <a:pPr algn="ctr"/>
            <a:r>
              <a:rPr lang="en-IN" b="1" dirty="0" smtClean="0">
                <a:solidFill>
                  <a:schemeClr val="bg1"/>
                </a:solidFill>
              </a:rPr>
              <a:t>User Click Event</a:t>
            </a:r>
          </a:p>
          <a:p>
            <a:pPr algn="ctr"/>
            <a:endParaRPr lang="en-IN" dirty="0">
              <a:solidFill>
                <a:schemeClr val="bg1"/>
              </a:solidFill>
            </a:endParaRPr>
          </a:p>
        </p:txBody>
      </p:sp>
      <p:cxnSp>
        <p:nvCxnSpPr>
          <p:cNvPr id="12" name="Straight Arrow Connector 11"/>
          <p:cNvCxnSpPr/>
          <p:nvPr/>
        </p:nvCxnSpPr>
        <p:spPr>
          <a:xfrm>
            <a:off x="2784895" y="3830128"/>
            <a:ext cx="1743973" cy="8627"/>
          </a:xfrm>
          <a:prstGeom prst="straightConnector1">
            <a:avLst/>
          </a:prstGeom>
          <a:ln w="76200">
            <a:solidFill>
              <a:srgbClr val="3B302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06089" y="3749615"/>
            <a:ext cx="1743973" cy="8627"/>
          </a:xfrm>
          <a:prstGeom prst="straightConnector1">
            <a:avLst/>
          </a:prstGeom>
          <a:ln w="76200">
            <a:solidFill>
              <a:srgbClr val="3B302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918768" y="4178973"/>
            <a:ext cx="1742536" cy="2876"/>
          </a:xfrm>
          <a:prstGeom prst="straightConnector1">
            <a:avLst/>
          </a:prstGeom>
          <a:ln w="76200">
            <a:solidFill>
              <a:srgbClr val="3B302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840967" y="4247071"/>
            <a:ext cx="1742536" cy="2876"/>
          </a:xfrm>
          <a:prstGeom prst="straightConnector1">
            <a:avLst/>
          </a:prstGeom>
          <a:ln w="76200">
            <a:solidFill>
              <a:srgbClr val="3B30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993148" y="4597503"/>
            <a:ext cx="2849592" cy="1713939"/>
          </a:xfrm>
          <a:prstGeom prst="straightConnector1">
            <a:avLst/>
          </a:prstGeom>
          <a:ln w="76200">
            <a:solidFill>
              <a:srgbClr val="3B302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840967" y="5574253"/>
            <a:ext cx="1687901" cy="0"/>
          </a:xfrm>
          <a:prstGeom prst="straightConnector1">
            <a:avLst/>
          </a:prstGeom>
          <a:ln w="76200">
            <a:solidFill>
              <a:srgbClr val="3B302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947142" y="4539696"/>
            <a:ext cx="2481530" cy="1401823"/>
          </a:xfrm>
          <a:prstGeom prst="straightConnector1">
            <a:avLst/>
          </a:prstGeom>
          <a:ln w="76200">
            <a:solidFill>
              <a:srgbClr val="3B302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295178" y="4539696"/>
            <a:ext cx="0" cy="686892"/>
          </a:xfrm>
          <a:prstGeom prst="straightConnector1">
            <a:avLst/>
          </a:prstGeom>
          <a:ln w="76200">
            <a:solidFill>
              <a:srgbClr val="3B302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6052153" y="4543846"/>
            <a:ext cx="21566" cy="636603"/>
          </a:xfrm>
          <a:prstGeom prst="straightConnector1">
            <a:avLst/>
          </a:prstGeom>
          <a:ln w="76200">
            <a:solidFill>
              <a:srgbClr val="3B302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2978989" y="4484550"/>
            <a:ext cx="1814424" cy="1387247"/>
          </a:xfrm>
          <a:prstGeom prst="straightConnector1">
            <a:avLst/>
          </a:prstGeom>
          <a:ln w="76200">
            <a:solidFill>
              <a:srgbClr val="3B3026"/>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88376" y="4539696"/>
            <a:ext cx="1414732" cy="646331"/>
          </a:xfrm>
          <a:prstGeom prst="rect">
            <a:avLst/>
          </a:prstGeom>
          <a:noFill/>
        </p:spPr>
        <p:txBody>
          <a:bodyPr wrap="square" rtlCol="0">
            <a:spAutoFit/>
          </a:bodyPr>
          <a:lstStyle/>
          <a:p>
            <a:r>
              <a:rPr lang="en-IN" sz="1200" b="1" dirty="0" smtClean="0">
                <a:solidFill>
                  <a:srgbClr val="7030A0"/>
                </a:solidFill>
              </a:rPr>
              <a:t>PROCESS and SHOW RESPONSE</a:t>
            </a:r>
            <a:endParaRPr lang="en-IN" sz="1200" b="1" dirty="0">
              <a:solidFill>
                <a:srgbClr val="7030A0"/>
              </a:solidFill>
            </a:endParaRPr>
          </a:p>
        </p:txBody>
      </p:sp>
      <p:sp>
        <p:nvSpPr>
          <p:cNvPr id="41" name="TextBox 40"/>
          <p:cNvSpPr txBox="1"/>
          <p:nvPr/>
        </p:nvSpPr>
        <p:spPr>
          <a:xfrm>
            <a:off x="7177179" y="3299608"/>
            <a:ext cx="1414732" cy="369332"/>
          </a:xfrm>
          <a:prstGeom prst="rect">
            <a:avLst/>
          </a:prstGeom>
          <a:noFill/>
        </p:spPr>
        <p:txBody>
          <a:bodyPr wrap="square" rtlCol="0">
            <a:spAutoFit/>
          </a:bodyPr>
          <a:lstStyle/>
          <a:p>
            <a:r>
              <a:rPr lang="en-IN" b="1" dirty="0" smtClean="0">
                <a:solidFill>
                  <a:srgbClr val="7030A0"/>
                </a:solidFill>
              </a:rPr>
              <a:t>REQUEST</a:t>
            </a:r>
            <a:endParaRPr lang="en-IN" b="1" dirty="0">
              <a:solidFill>
                <a:srgbClr val="7030A0"/>
              </a:solidFill>
            </a:endParaRPr>
          </a:p>
        </p:txBody>
      </p:sp>
      <p:sp>
        <p:nvSpPr>
          <p:cNvPr id="42" name="TextBox 41"/>
          <p:cNvSpPr txBox="1"/>
          <p:nvPr/>
        </p:nvSpPr>
        <p:spPr>
          <a:xfrm>
            <a:off x="7177179" y="4227580"/>
            <a:ext cx="1414732" cy="369332"/>
          </a:xfrm>
          <a:prstGeom prst="rect">
            <a:avLst/>
          </a:prstGeom>
          <a:noFill/>
        </p:spPr>
        <p:txBody>
          <a:bodyPr wrap="square" rtlCol="0">
            <a:spAutoFit/>
          </a:bodyPr>
          <a:lstStyle/>
          <a:p>
            <a:r>
              <a:rPr lang="en-IN" b="1" dirty="0" smtClean="0">
                <a:solidFill>
                  <a:srgbClr val="7030A0"/>
                </a:solidFill>
              </a:rPr>
              <a:t>RESPONSE</a:t>
            </a:r>
            <a:endParaRPr lang="en-IN" b="1" dirty="0">
              <a:solidFill>
                <a:srgbClr val="7030A0"/>
              </a:solidFill>
            </a:endParaRPr>
          </a:p>
        </p:txBody>
      </p:sp>
      <p:sp>
        <p:nvSpPr>
          <p:cNvPr id="43" name="TextBox 42"/>
          <p:cNvSpPr txBox="1"/>
          <p:nvPr/>
        </p:nvSpPr>
        <p:spPr>
          <a:xfrm>
            <a:off x="2858558" y="4227580"/>
            <a:ext cx="1695810" cy="584775"/>
          </a:xfrm>
          <a:prstGeom prst="rect">
            <a:avLst/>
          </a:prstGeom>
          <a:noFill/>
        </p:spPr>
        <p:txBody>
          <a:bodyPr wrap="square" rtlCol="0">
            <a:spAutoFit/>
          </a:bodyPr>
          <a:lstStyle/>
          <a:p>
            <a:pPr algn="ctr"/>
            <a:r>
              <a:rPr lang="en-IN" sz="1600" b="1" dirty="0" smtClean="0">
                <a:solidFill>
                  <a:srgbClr val="7030A0"/>
                </a:solidFill>
              </a:rPr>
              <a:t>USER VIEW</a:t>
            </a:r>
          </a:p>
          <a:p>
            <a:pPr algn="ctr"/>
            <a:r>
              <a:rPr lang="en-IN" sz="1600" b="1" dirty="0" smtClean="0">
                <a:solidFill>
                  <a:srgbClr val="7030A0"/>
                </a:solidFill>
              </a:rPr>
              <a:t>RENDER PAGE</a:t>
            </a:r>
            <a:endParaRPr lang="en-IN" sz="1600" b="1" dirty="0">
              <a:solidFill>
                <a:srgbClr val="7030A0"/>
              </a:solidFill>
            </a:endParaRPr>
          </a:p>
        </p:txBody>
      </p:sp>
      <p:sp>
        <p:nvSpPr>
          <p:cNvPr id="44" name="TextBox 43"/>
          <p:cNvSpPr txBox="1"/>
          <p:nvPr/>
        </p:nvSpPr>
        <p:spPr>
          <a:xfrm>
            <a:off x="2970364" y="5067693"/>
            <a:ext cx="1414732" cy="338554"/>
          </a:xfrm>
          <a:prstGeom prst="rect">
            <a:avLst/>
          </a:prstGeom>
          <a:noFill/>
        </p:spPr>
        <p:txBody>
          <a:bodyPr wrap="square" rtlCol="0">
            <a:spAutoFit/>
          </a:bodyPr>
          <a:lstStyle/>
          <a:p>
            <a:r>
              <a:rPr lang="en-IN" sz="1600" b="1" dirty="0" smtClean="0">
                <a:solidFill>
                  <a:srgbClr val="7030A0"/>
                </a:solidFill>
              </a:rPr>
              <a:t>Show MORE</a:t>
            </a:r>
            <a:endParaRPr lang="en-IN" sz="1600" b="1" dirty="0">
              <a:solidFill>
                <a:srgbClr val="7030A0"/>
              </a:solidFill>
            </a:endParaRPr>
          </a:p>
        </p:txBody>
      </p:sp>
      <p:sp>
        <p:nvSpPr>
          <p:cNvPr id="45" name="TextBox 44"/>
          <p:cNvSpPr txBox="1"/>
          <p:nvPr/>
        </p:nvSpPr>
        <p:spPr>
          <a:xfrm rot="19910904">
            <a:off x="7229158" y="4969140"/>
            <a:ext cx="1414732" cy="338554"/>
          </a:xfrm>
          <a:prstGeom prst="rect">
            <a:avLst/>
          </a:prstGeom>
          <a:noFill/>
        </p:spPr>
        <p:txBody>
          <a:bodyPr wrap="square" rtlCol="0">
            <a:spAutoFit/>
          </a:bodyPr>
          <a:lstStyle/>
          <a:p>
            <a:r>
              <a:rPr lang="en-IN" sz="1600" b="1" dirty="0" smtClean="0">
                <a:solidFill>
                  <a:srgbClr val="7030A0"/>
                </a:solidFill>
              </a:rPr>
              <a:t>REQUEST</a:t>
            </a:r>
            <a:endParaRPr lang="en-IN" sz="1600" b="1" dirty="0">
              <a:solidFill>
                <a:srgbClr val="7030A0"/>
              </a:solidFill>
            </a:endParaRPr>
          </a:p>
        </p:txBody>
      </p:sp>
      <p:sp>
        <p:nvSpPr>
          <p:cNvPr id="46" name="TextBox 45"/>
          <p:cNvSpPr txBox="1"/>
          <p:nvPr/>
        </p:nvSpPr>
        <p:spPr>
          <a:xfrm>
            <a:off x="3094008" y="3456317"/>
            <a:ext cx="1414732" cy="369332"/>
          </a:xfrm>
          <a:prstGeom prst="rect">
            <a:avLst/>
          </a:prstGeom>
          <a:noFill/>
        </p:spPr>
        <p:txBody>
          <a:bodyPr wrap="square" rtlCol="0">
            <a:spAutoFit/>
          </a:bodyPr>
          <a:lstStyle/>
          <a:p>
            <a:r>
              <a:rPr lang="en-IN" b="1" dirty="0" smtClean="0">
                <a:solidFill>
                  <a:srgbClr val="7030A0"/>
                </a:solidFill>
              </a:rPr>
              <a:t>OPEN URL</a:t>
            </a:r>
            <a:endParaRPr lang="en-IN" b="1" dirty="0">
              <a:solidFill>
                <a:srgbClr val="7030A0"/>
              </a:solidFill>
            </a:endParaRPr>
          </a:p>
        </p:txBody>
      </p:sp>
      <p:sp>
        <p:nvSpPr>
          <p:cNvPr id="47" name="TextBox 46"/>
          <p:cNvSpPr txBox="1"/>
          <p:nvPr/>
        </p:nvSpPr>
        <p:spPr>
          <a:xfrm rot="19712704">
            <a:off x="7837425" y="5520161"/>
            <a:ext cx="1414732" cy="369332"/>
          </a:xfrm>
          <a:prstGeom prst="rect">
            <a:avLst/>
          </a:prstGeom>
          <a:noFill/>
        </p:spPr>
        <p:txBody>
          <a:bodyPr wrap="square" rtlCol="0">
            <a:spAutoFit/>
          </a:bodyPr>
          <a:lstStyle/>
          <a:p>
            <a:r>
              <a:rPr lang="en-IN" b="1" dirty="0" smtClean="0">
                <a:solidFill>
                  <a:srgbClr val="7030A0"/>
                </a:solidFill>
              </a:rPr>
              <a:t>RESPONSE</a:t>
            </a:r>
            <a:endParaRPr lang="en-IN" b="1" dirty="0">
              <a:solidFill>
                <a:srgbClr val="7030A0"/>
              </a:solidFill>
            </a:endParaRPr>
          </a:p>
        </p:txBody>
      </p:sp>
      <p:sp>
        <p:nvSpPr>
          <p:cNvPr id="56" name="TextBox 55"/>
          <p:cNvSpPr txBox="1"/>
          <p:nvPr/>
        </p:nvSpPr>
        <p:spPr>
          <a:xfrm>
            <a:off x="2803587" y="5921734"/>
            <a:ext cx="1414732" cy="646331"/>
          </a:xfrm>
          <a:prstGeom prst="rect">
            <a:avLst/>
          </a:prstGeom>
          <a:noFill/>
        </p:spPr>
        <p:txBody>
          <a:bodyPr wrap="square" rtlCol="0">
            <a:spAutoFit/>
          </a:bodyPr>
          <a:lstStyle/>
          <a:p>
            <a:r>
              <a:rPr lang="en-IN" b="1" dirty="0" smtClean="0">
                <a:solidFill>
                  <a:srgbClr val="7030A0"/>
                </a:solidFill>
              </a:rPr>
              <a:t>USER VIEW NEW DATA</a:t>
            </a:r>
            <a:endParaRPr lang="en-IN" b="1" dirty="0">
              <a:solidFill>
                <a:srgbClr val="7030A0"/>
              </a:solidFill>
            </a:endParaRPr>
          </a:p>
        </p:txBody>
      </p:sp>
      <p:sp>
        <p:nvSpPr>
          <p:cNvPr id="57" name="TextBox 56"/>
          <p:cNvSpPr txBox="1"/>
          <p:nvPr/>
        </p:nvSpPr>
        <p:spPr>
          <a:xfrm>
            <a:off x="1465414" y="1579116"/>
            <a:ext cx="9445924" cy="1077218"/>
          </a:xfrm>
          <a:prstGeom prst="rect">
            <a:avLst/>
          </a:prstGeom>
          <a:noFill/>
        </p:spPr>
        <p:txBody>
          <a:bodyPr wrap="square" rtlCol="0">
            <a:spAutoFit/>
          </a:bodyPr>
          <a:lstStyle/>
          <a:p>
            <a:pPr algn="ctr"/>
            <a:r>
              <a:rPr lang="en-IN" sz="3200" b="1" dirty="0" smtClean="0"/>
              <a:t>SIMPLE EXAMPLE OF WEBPAGE OPEN REQUEST and Read More DATA USING AJAX</a:t>
            </a:r>
            <a:endParaRPr lang="en-IN" sz="3200" b="1" dirty="0"/>
          </a:p>
        </p:txBody>
      </p:sp>
    </p:spTree>
    <p:extLst>
      <p:ext uri="{BB962C8B-B14F-4D97-AF65-F5344CB8AC3E}">
        <p14:creationId xmlns:p14="http://schemas.microsoft.com/office/powerpoint/2010/main" val="671640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xEl>
                                              <p:pRg st="0" end="0"/>
                                            </p:txEl>
                                          </p:spTgt>
                                        </p:tgtEl>
                                        <p:attrNameLst>
                                          <p:attrName>style.visibility</p:attrName>
                                        </p:attrNameLst>
                                      </p:cBhvr>
                                      <p:to>
                                        <p:strVal val="visible"/>
                                      </p:to>
                                    </p:set>
                                    <p:animEffect transition="in" filter="fade">
                                      <p:cBhvr>
                                        <p:cTn id="12" dur="500"/>
                                        <p:tgtEl>
                                          <p:spTgt spid="5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500"/>
                                        <p:tgtEl>
                                          <p:spTgt spid="5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fade">
                                      <p:cBhvr>
                                        <p:cTn id="97" dur="500"/>
                                        <p:tgtEl>
                                          <p:spTgt spid="3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fade">
                                      <p:cBhvr>
                                        <p:cTn id="102" dur="500"/>
                                        <p:tgtEl>
                                          <p:spTgt spid="4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500"/>
                                        <p:tgtEl>
                                          <p:spTgt spid="3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fade">
                                      <p:cBhvr>
                                        <p:cTn id="122" dur="500"/>
                                        <p:tgtEl>
                                          <p:spTgt spid="4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37"/>
                                        </p:tgtEl>
                                        <p:attrNameLst>
                                          <p:attrName>style.visibility</p:attrName>
                                        </p:attrNameLst>
                                      </p:cBhvr>
                                      <p:to>
                                        <p:strVal val="visible"/>
                                      </p:to>
                                    </p:set>
                                    <p:animEffect transition="in" filter="fade">
                                      <p:cBhvr>
                                        <p:cTn id="127" dur="500"/>
                                        <p:tgtEl>
                                          <p:spTgt spid="37"/>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fade">
                                      <p:cBhvr>
                                        <p:cTn id="1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40" grpId="0"/>
      <p:bldP spid="41" grpId="0"/>
      <p:bldP spid="42" grpId="0"/>
      <p:bldP spid="43" grpId="0"/>
      <p:bldP spid="44" grpId="0"/>
      <p:bldP spid="45" grpId="0"/>
      <p:bldP spid="46" grpId="0"/>
      <p:bldP spid="47"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lumOff val="5000"/>
                  </a:schemeClr>
                </a:solidFill>
              </a:rPr>
              <a:t>How JavaScript Works?</a:t>
            </a:r>
            <a:endParaRPr lang="en-US" dirty="0">
              <a:solidFill>
                <a:schemeClr val="tx1">
                  <a:lumMod val="95000"/>
                  <a:lumOff val="5000"/>
                </a:schemeClr>
              </a:solidFill>
            </a:endParaRPr>
          </a:p>
        </p:txBody>
      </p:sp>
      <p:sp>
        <p:nvSpPr>
          <p:cNvPr id="5" name="TextBox 4"/>
          <p:cNvSpPr txBox="1"/>
          <p:nvPr/>
        </p:nvSpPr>
        <p:spPr>
          <a:xfrm>
            <a:off x="1017917" y="1846052"/>
            <a:ext cx="1777042" cy="923330"/>
          </a:xfrm>
          <a:prstGeom prst="rect">
            <a:avLst/>
          </a:prstGeom>
          <a:solidFill>
            <a:srgbClr val="002060"/>
          </a:solidFill>
        </p:spPr>
        <p:txBody>
          <a:bodyPr wrap="square" rtlCol="0">
            <a:spAutoFit/>
          </a:bodyPr>
          <a:lstStyle/>
          <a:p>
            <a:pPr algn="ctr"/>
            <a:endParaRPr lang="en-IN" dirty="0" smtClean="0">
              <a:solidFill>
                <a:schemeClr val="bg1"/>
              </a:solidFill>
            </a:endParaRPr>
          </a:p>
          <a:p>
            <a:pPr algn="ctr"/>
            <a:r>
              <a:rPr lang="en-IN" dirty="0" smtClean="0">
                <a:solidFill>
                  <a:schemeClr val="bg1"/>
                </a:solidFill>
              </a:rPr>
              <a:t>&lt;Code&gt;</a:t>
            </a:r>
          </a:p>
          <a:p>
            <a:pPr algn="ctr"/>
            <a:r>
              <a:rPr lang="en-IN" dirty="0" smtClean="0">
                <a:solidFill>
                  <a:schemeClr val="bg1"/>
                </a:solidFill>
              </a:rPr>
              <a:t> </a:t>
            </a:r>
            <a:endParaRPr lang="en-IN" dirty="0">
              <a:solidFill>
                <a:schemeClr val="bg1"/>
              </a:solidFill>
            </a:endParaRPr>
          </a:p>
        </p:txBody>
      </p:sp>
      <p:sp>
        <p:nvSpPr>
          <p:cNvPr id="6" name="TextBox 5"/>
          <p:cNvSpPr txBox="1"/>
          <p:nvPr/>
        </p:nvSpPr>
        <p:spPr>
          <a:xfrm>
            <a:off x="1017917" y="4888301"/>
            <a:ext cx="1777042" cy="1477328"/>
          </a:xfrm>
          <a:prstGeom prst="rect">
            <a:avLst/>
          </a:prstGeom>
          <a:solidFill>
            <a:srgbClr val="002060"/>
          </a:solidFill>
        </p:spPr>
        <p:txBody>
          <a:bodyPr wrap="square" rtlCol="0">
            <a:spAutoFit/>
          </a:bodyPr>
          <a:lstStyle/>
          <a:p>
            <a:pPr algn="ctr"/>
            <a:endParaRPr lang="en-IN" dirty="0" smtClean="0">
              <a:solidFill>
                <a:schemeClr val="bg1"/>
              </a:solidFill>
            </a:endParaRPr>
          </a:p>
          <a:p>
            <a:pPr algn="ctr"/>
            <a:r>
              <a:rPr lang="en-IN" dirty="0" smtClean="0">
                <a:solidFill>
                  <a:schemeClr val="bg1"/>
                </a:solidFill>
              </a:rPr>
              <a:t>Interaction</a:t>
            </a:r>
          </a:p>
          <a:p>
            <a:pPr algn="ctr"/>
            <a:r>
              <a:rPr lang="en-IN" dirty="0" smtClean="0">
                <a:solidFill>
                  <a:schemeClr val="bg1"/>
                </a:solidFill>
              </a:rPr>
              <a:t> and Changes on Webpages</a:t>
            </a:r>
          </a:p>
          <a:p>
            <a:pPr algn="ctr"/>
            <a:r>
              <a:rPr lang="en-IN" dirty="0" smtClean="0">
                <a:solidFill>
                  <a:schemeClr val="bg1"/>
                </a:solidFill>
              </a:rPr>
              <a:t> </a:t>
            </a:r>
            <a:endParaRPr lang="en-IN" dirty="0">
              <a:solidFill>
                <a:schemeClr val="bg1"/>
              </a:solidFill>
            </a:endParaRPr>
          </a:p>
        </p:txBody>
      </p:sp>
      <p:cxnSp>
        <p:nvCxnSpPr>
          <p:cNvPr id="8" name="Straight Arrow Connector 7"/>
          <p:cNvCxnSpPr/>
          <p:nvPr/>
        </p:nvCxnSpPr>
        <p:spPr>
          <a:xfrm flipH="1">
            <a:off x="1794294" y="2838091"/>
            <a:ext cx="8627" cy="194956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05842" y="1846052"/>
            <a:ext cx="5960852" cy="369332"/>
          </a:xfrm>
          <a:prstGeom prst="rect">
            <a:avLst/>
          </a:prstGeom>
          <a:solidFill>
            <a:srgbClr val="FFFF00"/>
          </a:solidFill>
        </p:spPr>
        <p:txBody>
          <a:bodyPr wrap="square" rtlCol="0">
            <a:spAutoFit/>
          </a:bodyPr>
          <a:lstStyle/>
          <a:p>
            <a:r>
              <a:rPr lang="en-IN" dirty="0" smtClean="0"/>
              <a:t>Now How It Works?</a:t>
            </a:r>
            <a:endParaRPr lang="en-IN" dirty="0"/>
          </a:p>
        </p:txBody>
      </p:sp>
      <p:cxnSp>
        <p:nvCxnSpPr>
          <p:cNvPr id="11" name="Straight Arrow Connector 10"/>
          <p:cNvCxnSpPr/>
          <p:nvPr/>
        </p:nvCxnSpPr>
        <p:spPr>
          <a:xfrm flipV="1">
            <a:off x="2048256" y="2290949"/>
            <a:ext cx="1721589" cy="1295068"/>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63638" y="196682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301041" y="2769382"/>
            <a:ext cx="2418271" cy="1938992"/>
          </a:xfrm>
          <a:prstGeom prst="rect">
            <a:avLst/>
          </a:prstGeom>
          <a:solidFill>
            <a:srgbClr val="E8CE10"/>
          </a:solidFill>
        </p:spPr>
        <p:txBody>
          <a:bodyPr wrap="square" rtlCol="0">
            <a:spAutoFit/>
          </a:bodyPr>
          <a:lstStyle/>
          <a:p>
            <a:pPr algn="ctr"/>
            <a:endParaRPr lang="en-IN" sz="2800" b="1" dirty="0">
              <a:solidFill>
                <a:schemeClr val="bg1"/>
              </a:solidFill>
            </a:endParaRPr>
          </a:p>
          <a:p>
            <a:pPr algn="ctr"/>
            <a:r>
              <a:rPr lang="en-IN" sz="3200" b="1" dirty="0" smtClean="0">
                <a:solidFill>
                  <a:schemeClr val="tx1">
                    <a:lumMod val="95000"/>
                    <a:lumOff val="5000"/>
                  </a:schemeClr>
                </a:solidFill>
              </a:rPr>
              <a:t>JS </a:t>
            </a:r>
          </a:p>
          <a:p>
            <a:pPr algn="ctr"/>
            <a:r>
              <a:rPr lang="en-IN" sz="3200" b="1" dirty="0" smtClean="0">
                <a:solidFill>
                  <a:schemeClr val="tx1">
                    <a:lumMod val="95000"/>
                    <a:lumOff val="5000"/>
                  </a:schemeClr>
                </a:solidFill>
              </a:rPr>
              <a:t>ENGINE</a:t>
            </a:r>
          </a:p>
          <a:p>
            <a:pPr algn="ctr"/>
            <a:r>
              <a:rPr lang="en-IN" sz="2800" b="1" dirty="0" smtClean="0">
                <a:solidFill>
                  <a:schemeClr val="bg1"/>
                </a:solidFill>
              </a:rPr>
              <a:t> </a:t>
            </a:r>
            <a:endParaRPr lang="en-IN" sz="2800" b="1" dirty="0">
              <a:solidFill>
                <a:schemeClr val="bg1"/>
              </a:solidFill>
            </a:endParaRPr>
          </a:p>
        </p:txBody>
      </p:sp>
      <p:cxnSp>
        <p:nvCxnSpPr>
          <p:cNvPr id="15" name="Straight Arrow Connector 14"/>
          <p:cNvCxnSpPr/>
          <p:nvPr/>
        </p:nvCxnSpPr>
        <p:spPr>
          <a:xfrm flipV="1">
            <a:off x="1802921" y="3985404"/>
            <a:ext cx="1394603" cy="34505"/>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50015" y="2296113"/>
            <a:ext cx="1777042" cy="769441"/>
          </a:xfrm>
          <a:prstGeom prst="rect">
            <a:avLst/>
          </a:prstGeom>
          <a:solidFill>
            <a:srgbClr val="00B0F0"/>
          </a:solidFill>
        </p:spPr>
        <p:txBody>
          <a:bodyPr wrap="square" rtlCol="0">
            <a:spAutoFit/>
          </a:bodyPr>
          <a:lstStyle/>
          <a:p>
            <a:pPr algn="ctr"/>
            <a:endParaRPr lang="en-IN" sz="1400" dirty="0" smtClean="0">
              <a:solidFill>
                <a:schemeClr val="bg1"/>
              </a:solidFill>
            </a:endParaRPr>
          </a:p>
          <a:p>
            <a:pPr algn="ctr"/>
            <a:r>
              <a:rPr lang="en-IN" dirty="0" smtClean="0">
                <a:solidFill>
                  <a:schemeClr val="bg1"/>
                </a:solidFill>
              </a:rPr>
              <a:t>&lt;Chrome V8&gt;</a:t>
            </a:r>
          </a:p>
          <a:p>
            <a:pPr algn="ctr"/>
            <a:r>
              <a:rPr lang="en-IN" sz="1200" dirty="0" smtClean="0">
                <a:solidFill>
                  <a:schemeClr val="bg1"/>
                </a:solidFill>
              </a:rPr>
              <a:t> </a:t>
            </a:r>
            <a:endParaRPr lang="en-IN" dirty="0">
              <a:solidFill>
                <a:schemeClr val="bg1"/>
              </a:solidFill>
            </a:endParaRPr>
          </a:p>
        </p:txBody>
      </p:sp>
      <p:sp>
        <p:nvSpPr>
          <p:cNvPr id="22" name="TextBox 21"/>
          <p:cNvSpPr txBox="1"/>
          <p:nvPr/>
        </p:nvSpPr>
        <p:spPr>
          <a:xfrm>
            <a:off x="6950015" y="3200269"/>
            <a:ext cx="1777042" cy="1015663"/>
          </a:xfrm>
          <a:prstGeom prst="rect">
            <a:avLst/>
          </a:prstGeom>
          <a:solidFill>
            <a:schemeClr val="accent2">
              <a:lumMod val="75000"/>
            </a:schemeClr>
          </a:solidFill>
        </p:spPr>
        <p:txBody>
          <a:bodyPr wrap="square" rtlCol="0">
            <a:spAutoFit/>
          </a:bodyPr>
          <a:lstStyle/>
          <a:p>
            <a:pPr algn="ctr"/>
            <a:endParaRPr lang="en-IN" sz="1200" dirty="0" smtClean="0">
              <a:solidFill>
                <a:schemeClr val="bg1"/>
              </a:solidFill>
            </a:endParaRPr>
          </a:p>
          <a:p>
            <a:pPr algn="ctr"/>
            <a:r>
              <a:rPr lang="en-IN" sz="1600" dirty="0" smtClean="0">
                <a:solidFill>
                  <a:schemeClr val="bg1"/>
                </a:solidFill>
              </a:rPr>
              <a:t>&lt;Spider Monkey Firefox&gt; </a:t>
            </a:r>
          </a:p>
          <a:p>
            <a:pPr algn="ctr"/>
            <a:endParaRPr lang="en-IN" sz="1600" dirty="0">
              <a:solidFill>
                <a:schemeClr val="bg1"/>
              </a:solidFill>
            </a:endParaRPr>
          </a:p>
        </p:txBody>
      </p:sp>
      <p:sp>
        <p:nvSpPr>
          <p:cNvPr id="23" name="TextBox 22"/>
          <p:cNvSpPr txBox="1"/>
          <p:nvPr/>
        </p:nvSpPr>
        <p:spPr>
          <a:xfrm>
            <a:off x="9957761" y="2662686"/>
            <a:ext cx="1777042" cy="923330"/>
          </a:xfrm>
          <a:prstGeom prst="rect">
            <a:avLst/>
          </a:prstGeom>
          <a:solidFill>
            <a:srgbClr val="C00000"/>
          </a:solidFill>
        </p:spPr>
        <p:txBody>
          <a:bodyPr wrap="square" rtlCol="0">
            <a:spAutoFit/>
          </a:bodyPr>
          <a:lstStyle/>
          <a:p>
            <a:pPr algn="ctr"/>
            <a:endParaRPr lang="en-IN" dirty="0" smtClean="0">
              <a:solidFill>
                <a:schemeClr val="bg1"/>
              </a:solidFill>
            </a:endParaRPr>
          </a:p>
          <a:p>
            <a:pPr algn="ctr"/>
            <a:r>
              <a:rPr lang="en-IN" dirty="0" smtClean="0">
                <a:solidFill>
                  <a:schemeClr val="bg1"/>
                </a:solidFill>
              </a:rPr>
              <a:t>PARSE</a:t>
            </a:r>
          </a:p>
          <a:p>
            <a:pPr algn="ctr"/>
            <a:r>
              <a:rPr lang="en-IN" dirty="0" smtClean="0">
                <a:solidFill>
                  <a:schemeClr val="bg1"/>
                </a:solidFill>
              </a:rPr>
              <a:t> </a:t>
            </a:r>
            <a:endParaRPr lang="en-IN" dirty="0">
              <a:solidFill>
                <a:schemeClr val="bg1"/>
              </a:solidFill>
            </a:endParaRPr>
          </a:p>
        </p:txBody>
      </p:sp>
      <p:sp>
        <p:nvSpPr>
          <p:cNvPr id="24" name="TextBox 23"/>
          <p:cNvSpPr txBox="1"/>
          <p:nvPr/>
        </p:nvSpPr>
        <p:spPr>
          <a:xfrm>
            <a:off x="9957760" y="3738878"/>
            <a:ext cx="1777042" cy="923330"/>
          </a:xfrm>
          <a:prstGeom prst="rect">
            <a:avLst/>
          </a:prstGeom>
          <a:solidFill>
            <a:srgbClr val="D24726"/>
          </a:solidFill>
        </p:spPr>
        <p:txBody>
          <a:bodyPr wrap="square" rtlCol="0">
            <a:spAutoFit/>
          </a:bodyPr>
          <a:lstStyle/>
          <a:p>
            <a:pPr algn="ctr"/>
            <a:endParaRPr lang="en-IN" dirty="0" smtClean="0">
              <a:solidFill>
                <a:schemeClr val="bg1"/>
              </a:solidFill>
            </a:endParaRPr>
          </a:p>
          <a:p>
            <a:pPr algn="ctr"/>
            <a:r>
              <a:rPr lang="en-IN" dirty="0" smtClean="0">
                <a:solidFill>
                  <a:schemeClr val="bg1"/>
                </a:solidFill>
              </a:rPr>
              <a:t>COMPILE</a:t>
            </a:r>
          </a:p>
          <a:p>
            <a:pPr algn="ctr"/>
            <a:r>
              <a:rPr lang="en-IN" dirty="0" smtClean="0">
                <a:solidFill>
                  <a:schemeClr val="bg1"/>
                </a:solidFill>
              </a:rPr>
              <a:t> </a:t>
            </a:r>
            <a:endParaRPr lang="en-IN" dirty="0">
              <a:solidFill>
                <a:schemeClr val="bg1"/>
              </a:solidFill>
            </a:endParaRPr>
          </a:p>
        </p:txBody>
      </p:sp>
      <p:sp>
        <p:nvSpPr>
          <p:cNvPr id="25" name="TextBox 24"/>
          <p:cNvSpPr txBox="1"/>
          <p:nvPr/>
        </p:nvSpPr>
        <p:spPr>
          <a:xfrm>
            <a:off x="9957760" y="4787660"/>
            <a:ext cx="1777042" cy="923330"/>
          </a:xfrm>
          <a:prstGeom prst="rect">
            <a:avLst/>
          </a:prstGeom>
          <a:solidFill>
            <a:srgbClr val="00B050"/>
          </a:solidFill>
        </p:spPr>
        <p:txBody>
          <a:bodyPr wrap="square" rtlCol="0">
            <a:spAutoFit/>
          </a:bodyPr>
          <a:lstStyle/>
          <a:p>
            <a:pPr algn="ctr"/>
            <a:endParaRPr lang="en-IN" dirty="0" smtClean="0">
              <a:solidFill>
                <a:schemeClr val="bg1"/>
              </a:solidFill>
            </a:endParaRPr>
          </a:p>
          <a:p>
            <a:pPr algn="ctr"/>
            <a:r>
              <a:rPr lang="en-IN" dirty="0" smtClean="0">
                <a:solidFill>
                  <a:schemeClr val="bg1"/>
                </a:solidFill>
              </a:rPr>
              <a:t>EXECUTE</a:t>
            </a:r>
          </a:p>
          <a:p>
            <a:pPr algn="ctr"/>
            <a:r>
              <a:rPr lang="en-IN" dirty="0" smtClean="0">
                <a:solidFill>
                  <a:schemeClr val="bg1"/>
                </a:solidFill>
              </a:rPr>
              <a:t> </a:t>
            </a:r>
            <a:endParaRPr lang="en-IN" dirty="0">
              <a:solidFill>
                <a:schemeClr val="bg1"/>
              </a:solidFill>
            </a:endParaRPr>
          </a:p>
        </p:txBody>
      </p:sp>
      <p:cxnSp>
        <p:nvCxnSpPr>
          <p:cNvPr id="26" name="Straight Arrow Connector 25"/>
          <p:cNvCxnSpPr/>
          <p:nvPr/>
        </p:nvCxnSpPr>
        <p:spPr>
          <a:xfrm flipH="1">
            <a:off x="2895601" y="5299435"/>
            <a:ext cx="6961516" cy="40544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50015" y="4295217"/>
            <a:ext cx="1777042" cy="984885"/>
          </a:xfrm>
          <a:prstGeom prst="rect">
            <a:avLst/>
          </a:prstGeom>
          <a:solidFill>
            <a:srgbClr val="7030A0"/>
          </a:solidFill>
        </p:spPr>
        <p:txBody>
          <a:bodyPr wrap="square" rtlCol="0">
            <a:spAutoFit/>
          </a:bodyPr>
          <a:lstStyle/>
          <a:p>
            <a:pPr algn="ctr"/>
            <a:endParaRPr lang="en-IN" sz="1400" dirty="0" smtClean="0">
              <a:solidFill>
                <a:schemeClr val="bg1"/>
              </a:solidFill>
            </a:endParaRPr>
          </a:p>
          <a:p>
            <a:pPr algn="ctr"/>
            <a:r>
              <a:rPr lang="en-IN" sz="1400" dirty="0" smtClean="0">
                <a:solidFill>
                  <a:schemeClr val="bg1"/>
                </a:solidFill>
              </a:rPr>
              <a:t>&lt;</a:t>
            </a:r>
            <a:r>
              <a:rPr lang="en-IN" sz="1400" dirty="0" err="1" smtClean="0">
                <a:solidFill>
                  <a:schemeClr val="bg1"/>
                </a:solidFill>
              </a:rPr>
              <a:t>JavaScriptCore</a:t>
            </a:r>
            <a:r>
              <a:rPr lang="en-IN" sz="1400" dirty="0" smtClean="0">
                <a:solidFill>
                  <a:schemeClr val="bg1"/>
                </a:solidFill>
              </a:rPr>
              <a:t> Safari&gt; </a:t>
            </a:r>
          </a:p>
          <a:p>
            <a:pPr algn="ctr"/>
            <a:endParaRPr lang="en-IN" sz="1600" dirty="0">
              <a:solidFill>
                <a:schemeClr val="bg1"/>
              </a:solidFill>
            </a:endParaRPr>
          </a:p>
        </p:txBody>
      </p:sp>
      <p:cxnSp>
        <p:nvCxnSpPr>
          <p:cNvPr id="30" name="Straight Arrow Connector 29"/>
          <p:cNvCxnSpPr/>
          <p:nvPr/>
        </p:nvCxnSpPr>
        <p:spPr>
          <a:xfrm flipV="1">
            <a:off x="5796950" y="2806445"/>
            <a:ext cx="1043797" cy="408997"/>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851584" y="3806503"/>
            <a:ext cx="989163" cy="6373"/>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9" idx="1"/>
          </p:cNvCxnSpPr>
          <p:nvPr/>
        </p:nvCxnSpPr>
        <p:spPr>
          <a:xfrm>
            <a:off x="5824266" y="4553055"/>
            <a:ext cx="1125749" cy="234605"/>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957760" y="3124351"/>
            <a:ext cx="0" cy="1933186"/>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775218" y="2679944"/>
            <a:ext cx="1182542" cy="762805"/>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732086" y="3709541"/>
            <a:ext cx="1177513" cy="166495"/>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24" idx="1"/>
          </p:cNvCxnSpPr>
          <p:nvPr/>
        </p:nvCxnSpPr>
        <p:spPr>
          <a:xfrm flipV="1">
            <a:off x="8751137" y="4200543"/>
            <a:ext cx="1206623" cy="399248"/>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1516264" y="3442749"/>
            <a:ext cx="17253" cy="2024163"/>
          </a:xfrm>
          <a:prstGeom prst="straightConnector1">
            <a:avLst/>
          </a:prstGeom>
          <a:ln w="571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671978" y="5841727"/>
            <a:ext cx="5960852" cy="369332"/>
          </a:xfrm>
          <a:prstGeom prst="rect">
            <a:avLst/>
          </a:prstGeom>
          <a:solidFill>
            <a:srgbClr val="00B050"/>
          </a:solidFill>
        </p:spPr>
        <p:txBody>
          <a:bodyPr wrap="square" rtlCol="0">
            <a:spAutoFit/>
          </a:bodyPr>
          <a:lstStyle/>
          <a:p>
            <a:r>
              <a:rPr lang="en-IN" dirty="0" smtClean="0"/>
              <a:t>SEE RESULT On Web Page</a:t>
            </a:r>
            <a:endParaRPr lang="en-IN" dirty="0"/>
          </a:p>
        </p:txBody>
      </p:sp>
    </p:spTree>
    <p:extLst>
      <p:ext uri="{BB962C8B-B14F-4D97-AF65-F5344CB8AC3E}">
        <p14:creationId xmlns:p14="http://schemas.microsoft.com/office/powerpoint/2010/main" val="674130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5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fade">
                                      <p:cBhvr>
                                        <p:cTn id="92" dur="500"/>
                                        <p:tgtEl>
                                          <p:spTgt spid="3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500"/>
                                        <p:tgtEl>
                                          <p:spTgt spid="4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54"/>
                                        </p:tgtEl>
                                        <p:attrNameLst>
                                          <p:attrName>style.visibility</p:attrName>
                                        </p:attrNameLst>
                                      </p:cBhvr>
                                      <p:to>
                                        <p:strVal val="visible"/>
                                      </p:to>
                                    </p:set>
                                    <p:animEffect transition="in" filter="fade">
                                      <p:cBhvr>
                                        <p:cTn id="1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9" grpId="0" animBg="1"/>
      <p:bldP spid="14" grpId="0" animBg="1"/>
      <p:bldP spid="21" grpId="0" animBg="1"/>
      <p:bldP spid="22" grpId="0" animBg="1"/>
      <p:bldP spid="23" grpId="0" animBg="1"/>
      <p:bldP spid="24" grpId="0" animBg="1"/>
      <p:bldP spid="25" grpId="0" animBg="1"/>
      <p:bldP spid="29" grpId="0" animBg="1"/>
      <p:bldP spid="5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lumOff val="5000"/>
                  </a:schemeClr>
                </a:solidFill>
              </a:rPr>
              <a:t>JavaScript Usage</a:t>
            </a:r>
            <a:endParaRPr lang="en-US" dirty="0">
              <a:solidFill>
                <a:schemeClr val="tx1">
                  <a:lumMod val="95000"/>
                  <a:lumOff val="5000"/>
                </a:schemeClr>
              </a:solidFill>
            </a:endParaRPr>
          </a:p>
        </p:txBody>
      </p:sp>
      <p:sp>
        <p:nvSpPr>
          <p:cNvPr id="6" name="TextBox 5"/>
          <p:cNvSpPr txBox="1"/>
          <p:nvPr/>
        </p:nvSpPr>
        <p:spPr>
          <a:xfrm>
            <a:off x="767751" y="1544128"/>
            <a:ext cx="4899804" cy="369332"/>
          </a:xfrm>
          <a:prstGeom prst="rect">
            <a:avLst/>
          </a:prstGeom>
          <a:solidFill>
            <a:srgbClr val="FFC000"/>
          </a:solidFill>
        </p:spPr>
        <p:txBody>
          <a:bodyPr wrap="square" rtlCol="0">
            <a:spAutoFit/>
          </a:bodyPr>
          <a:lstStyle/>
          <a:p>
            <a:pPr algn="ctr"/>
            <a:r>
              <a:rPr lang="en-IN" dirty="0" smtClean="0">
                <a:solidFill>
                  <a:schemeClr val="bg1"/>
                </a:solidFill>
              </a:rPr>
              <a:t>CLIENT SIDE</a:t>
            </a:r>
            <a:endParaRPr lang="en-IN" dirty="0">
              <a:solidFill>
                <a:schemeClr val="bg1"/>
              </a:solidFill>
            </a:endParaRPr>
          </a:p>
        </p:txBody>
      </p:sp>
      <p:sp>
        <p:nvSpPr>
          <p:cNvPr id="7" name="TextBox 6"/>
          <p:cNvSpPr txBox="1"/>
          <p:nvPr/>
        </p:nvSpPr>
        <p:spPr>
          <a:xfrm>
            <a:off x="6673969" y="1544128"/>
            <a:ext cx="4899804" cy="369332"/>
          </a:xfrm>
          <a:prstGeom prst="rect">
            <a:avLst/>
          </a:prstGeom>
          <a:solidFill>
            <a:srgbClr val="FF0000"/>
          </a:solidFill>
        </p:spPr>
        <p:txBody>
          <a:bodyPr wrap="square" rtlCol="0">
            <a:spAutoFit/>
          </a:bodyPr>
          <a:lstStyle/>
          <a:p>
            <a:pPr algn="ctr"/>
            <a:r>
              <a:rPr lang="en-IN" dirty="0" smtClean="0">
                <a:solidFill>
                  <a:schemeClr val="bg1"/>
                </a:solidFill>
              </a:rPr>
              <a:t>SERVER SIDE</a:t>
            </a:r>
            <a:endParaRPr lang="en-IN" dirty="0">
              <a:solidFill>
                <a:schemeClr val="bg1"/>
              </a:solidFill>
            </a:endParaRPr>
          </a:p>
        </p:txBody>
      </p:sp>
      <p:sp>
        <p:nvSpPr>
          <p:cNvPr id="8" name="TextBox 7"/>
          <p:cNvSpPr txBox="1"/>
          <p:nvPr/>
        </p:nvSpPr>
        <p:spPr>
          <a:xfrm>
            <a:off x="767751" y="2225615"/>
            <a:ext cx="4822166" cy="313932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Make Web Pages Dynamic</a:t>
            </a:r>
          </a:p>
          <a:p>
            <a:pPr marL="285750" indent="-285750">
              <a:buFont typeface="Arial" panose="020B0604020202020204" pitchFamily="34" charset="0"/>
              <a:buChar char="•"/>
            </a:pPr>
            <a:r>
              <a:rPr lang="en-IN" dirty="0" smtClean="0"/>
              <a:t>Change CSS Styles</a:t>
            </a:r>
          </a:p>
          <a:p>
            <a:pPr marL="285750" indent="-285750">
              <a:buFont typeface="Arial" panose="020B0604020202020204" pitchFamily="34" charset="0"/>
              <a:buChar char="•"/>
            </a:pPr>
            <a:r>
              <a:rPr lang="en-IN" dirty="0" smtClean="0"/>
              <a:t>Add HTML Elements</a:t>
            </a:r>
          </a:p>
          <a:p>
            <a:pPr marL="285750" indent="-285750">
              <a:buFont typeface="Arial" panose="020B0604020202020204" pitchFamily="34" charset="0"/>
              <a:buChar char="•"/>
            </a:pPr>
            <a:r>
              <a:rPr lang="en-IN" dirty="0" smtClean="0"/>
              <a:t>Make HTTP AJAX Request</a:t>
            </a:r>
          </a:p>
          <a:p>
            <a:pPr marL="285750" indent="-285750">
              <a:buFont typeface="Arial" panose="020B0604020202020204" pitchFamily="34" charset="0"/>
              <a:buChar char="•"/>
            </a:pPr>
            <a:r>
              <a:rPr lang="en-IN" dirty="0" smtClean="0"/>
              <a:t>Add Events on Button Click</a:t>
            </a:r>
          </a:p>
          <a:p>
            <a:pPr marL="285750" indent="-285750">
              <a:buFont typeface="Arial" panose="020B0604020202020204" pitchFamily="34" charset="0"/>
              <a:buChar char="•"/>
            </a:pPr>
            <a:r>
              <a:rPr lang="en-IN" dirty="0" smtClean="0"/>
              <a:t>Animate Our Page</a:t>
            </a:r>
          </a:p>
          <a:p>
            <a:pPr marL="285750" indent="-285750">
              <a:buFont typeface="Arial" panose="020B0604020202020204" pitchFamily="34" charset="0"/>
              <a:buChar char="•"/>
            </a:pPr>
            <a:r>
              <a:rPr lang="en-IN" dirty="0" smtClean="0"/>
              <a:t>Run on Browser</a:t>
            </a:r>
          </a:p>
          <a:p>
            <a:pPr marL="285750" indent="-285750">
              <a:buFont typeface="Arial" panose="020B0604020202020204" pitchFamily="34" charset="0"/>
              <a:buChar char="•"/>
            </a:pPr>
            <a:r>
              <a:rPr lang="en-IN" dirty="0" smtClean="0"/>
              <a:t>Code is Visible to User</a:t>
            </a:r>
          </a:p>
          <a:p>
            <a:pPr marL="285750" indent="-285750">
              <a:buFont typeface="Arial" panose="020B0604020202020204" pitchFamily="34" charset="0"/>
              <a:buChar char="•"/>
            </a:pPr>
            <a:r>
              <a:rPr lang="en-IN" dirty="0" smtClean="0"/>
              <a:t>Run on Browser</a:t>
            </a:r>
          </a:p>
          <a:p>
            <a:pPr marL="285750" indent="-285750">
              <a:buFont typeface="Arial" panose="020B0604020202020204" pitchFamily="34" charset="0"/>
              <a:buChar char="•"/>
            </a:pPr>
            <a:r>
              <a:rPr lang="en-IN" dirty="0" smtClean="0"/>
              <a:t>Form Validation</a:t>
            </a:r>
          </a:p>
          <a:p>
            <a:pPr marL="285750" indent="-285750">
              <a:buFont typeface="Arial" panose="020B0604020202020204" pitchFamily="34" charset="0"/>
              <a:buChar char="•"/>
            </a:pPr>
            <a:r>
              <a:rPr lang="en-IN" dirty="0" smtClean="0"/>
              <a:t>Cannot Access File</a:t>
            </a:r>
            <a:endParaRPr lang="en-IN" dirty="0"/>
          </a:p>
        </p:txBody>
      </p:sp>
      <p:sp>
        <p:nvSpPr>
          <p:cNvPr id="9" name="TextBox 8"/>
          <p:cNvSpPr txBox="1"/>
          <p:nvPr/>
        </p:nvSpPr>
        <p:spPr>
          <a:xfrm>
            <a:off x="6673969" y="2145102"/>
            <a:ext cx="4822166" cy="2585323"/>
          </a:xfrm>
          <a:prstGeom prst="rect">
            <a:avLst/>
          </a:prstGeom>
          <a:noFill/>
        </p:spPr>
        <p:txBody>
          <a:bodyPr wrap="square" rtlCol="0">
            <a:spAutoFit/>
          </a:bodyPr>
          <a:lstStyle/>
          <a:p>
            <a:pPr marL="285750" indent="-285750">
              <a:buFont typeface="Arial" panose="020B0604020202020204" pitchFamily="34" charset="0"/>
              <a:buChar char="•"/>
            </a:pPr>
            <a:r>
              <a:rPr lang="en-IN" dirty="0" smtClean="0"/>
              <a:t>Use As Server Side </a:t>
            </a:r>
            <a:r>
              <a:rPr lang="en-IN" dirty="0" err="1" smtClean="0"/>
              <a:t>E.g</a:t>
            </a:r>
            <a:r>
              <a:rPr lang="en-IN" dirty="0" smtClean="0"/>
              <a:t> </a:t>
            </a:r>
            <a:r>
              <a:rPr lang="en-IN" dirty="0" err="1" smtClean="0"/>
              <a:t>NodeJS</a:t>
            </a:r>
            <a:endParaRPr lang="en-IN" dirty="0" smtClean="0"/>
          </a:p>
          <a:p>
            <a:pPr marL="285750" indent="-285750">
              <a:buFont typeface="Arial" panose="020B0604020202020204" pitchFamily="34" charset="0"/>
              <a:buChar char="•"/>
            </a:pPr>
            <a:r>
              <a:rPr lang="en-IN" dirty="0" smtClean="0"/>
              <a:t>Run on Chrome V8 Engine</a:t>
            </a:r>
          </a:p>
          <a:p>
            <a:pPr marL="285750" indent="-285750">
              <a:buFont typeface="Arial" panose="020B0604020202020204" pitchFamily="34" charset="0"/>
              <a:buChar char="•"/>
            </a:pPr>
            <a:r>
              <a:rPr lang="en-IN" dirty="0" smtClean="0"/>
              <a:t>Can Access Files on Server</a:t>
            </a:r>
          </a:p>
          <a:p>
            <a:pPr marL="285750" indent="-285750">
              <a:buFont typeface="Arial" panose="020B0604020202020204" pitchFamily="34" charset="0"/>
              <a:buChar char="•"/>
            </a:pPr>
            <a:r>
              <a:rPr lang="en-IN" dirty="0" smtClean="0"/>
              <a:t>Source Code is Not Visible to User</a:t>
            </a:r>
          </a:p>
          <a:p>
            <a:pPr marL="285750" indent="-285750">
              <a:buFont typeface="Arial" panose="020B0604020202020204" pitchFamily="34" charset="0"/>
              <a:buChar char="•"/>
            </a:pPr>
            <a:r>
              <a:rPr lang="en-IN" dirty="0" smtClean="0"/>
              <a:t>Generate Dynamic Web Pages from Server and Access Database</a:t>
            </a:r>
          </a:p>
          <a:p>
            <a:pPr marL="285750" indent="-285750">
              <a:buFont typeface="Arial" panose="020B0604020202020204" pitchFamily="34" charset="0"/>
              <a:buChar char="•"/>
            </a:pPr>
            <a:r>
              <a:rPr lang="en-IN" dirty="0" smtClean="0"/>
              <a:t>Run On Web Server</a:t>
            </a:r>
          </a:p>
          <a:p>
            <a:pPr marL="285750" indent="-285750">
              <a:buFont typeface="Arial" panose="020B0604020202020204" pitchFamily="34" charset="0"/>
              <a:buChar char="•"/>
            </a:pPr>
            <a:r>
              <a:rPr lang="en-IN" dirty="0" smtClean="0"/>
              <a:t>Not Dependent On Client Side Browser</a:t>
            </a:r>
          </a:p>
          <a:p>
            <a:pPr marL="285750" indent="-285750">
              <a:buFont typeface="Arial" panose="020B0604020202020204" pitchFamily="34" charset="0"/>
              <a:buChar char="•"/>
            </a:pPr>
            <a:r>
              <a:rPr lang="en-IN" dirty="0" smtClean="0"/>
              <a:t>Form Process and Save Data in Database</a:t>
            </a:r>
            <a:endParaRPr lang="en-IN" dirty="0"/>
          </a:p>
        </p:txBody>
      </p:sp>
    </p:spTree>
    <p:extLst>
      <p:ext uri="{BB962C8B-B14F-4D97-AF65-F5344CB8AC3E}">
        <p14:creationId xmlns:p14="http://schemas.microsoft.com/office/powerpoint/2010/main" val="3392757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500"/>
                                        <p:tgtEl>
                                          <p:spTgt spid="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fade">
                                      <p:cBhvr>
                                        <p:cTn id="37" dur="500"/>
                                        <p:tgtEl>
                                          <p:spTgt spid="8">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500"/>
                                        <p:tgtEl>
                                          <p:spTgt spid="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animEffect transition="in" filter="fade">
                                      <p:cBhvr>
                                        <p:cTn id="47" dur="500"/>
                                        <p:tgtEl>
                                          <p:spTgt spid="8">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6" end="6"/>
                                            </p:txEl>
                                          </p:spTgt>
                                        </p:tgtEl>
                                        <p:attrNameLst>
                                          <p:attrName>style.visibility</p:attrName>
                                        </p:attrNameLst>
                                      </p:cBhvr>
                                      <p:to>
                                        <p:strVal val="visible"/>
                                      </p:to>
                                    </p:set>
                                    <p:animEffect transition="in" filter="fade">
                                      <p:cBhvr>
                                        <p:cTn id="52" dur="500"/>
                                        <p:tgtEl>
                                          <p:spTgt spid="8">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animEffect transition="in" filter="fade">
                                      <p:cBhvr>
                                        <p:cTn id="57" dur="500"/>
                                        <p:tgtEl>
                                          <p:spTgt spid="8">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xEl>
                                              <p:pRg st="8" end="8"/>
                                            </p:txEl>
                                          </p:spTgt>
                                        </p:tgtEl>
                                        <p:attrNameLst>
                                          <p:attrName>style.visibility</p:attrName>
                                        </p:attrNameLst>
                                      </p:cBhvr>
                                      <p:to>
                                        <p:strVal val="visible"/>
                                      </p:to>
                                    </p:set>
                                    <p:animEffect transition="in" filter="fade">
                                      <p:cBhvr>
                                        <p:cTn id="62" dur="500"/>
                                        <p:tgtEl>
                                          <p:spTgt spid="8">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animEffect transition="in" filter="fade">
                                      <p:cBhvr>
                                        <p:cTn id="67" dur="500"/>
                                        <p:tgtEl>
                                          <p:spTgt spid="8">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
                                            <p:txEl>
                                              <p:pRg st="10" end="10"/>
                                            </p:txEl>
                                          </p:spTgt>
                                        </p:tgtEl>
                                        <p:attrNameLst>
                                          <p:attrName>style.visibility</p:attrName>
                                        </p:attrNameLst>
                                      </p:cBhvr>
                                      <p:to>
                                        <p:strVal val="visible"/>
                                      </p:to>
                                    </p:set>
                                    <p:animEffect transition="in" filter="fade">
                                      <p:cBhvr>
                                        <p:cTn id="72" dur="500"/>
                                        <p:tgtEl>
                                          <p:spTgt spid="8">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9">
                                            <p:txEl>
                                              <p:pRg st="0" end="0"/>
                                            </p:txEl>
                                          </p:spTgt>
                                        </p:tgtEl>
                                        <p:attrNameLst>
                                          <p:attrName>style.visibility</p:attrName>
                                        </p:attrNameLst>
                                      </p:cBhvr>
                                      <p:to>
                                        <p:strVal val="visible"/>
                                      </p:to>
                                    </p:set>
                                    <p:animEffect transition="in" filter="fade">
                                      <p:cBhvr>
                                        <p:cTn id="77" dur="500"/>
                                        <p:tgtEl>
                                          <p:spTgt spid="9">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
                                            <p:txEl>
                                              <p:pRg st="1" end="1"/>
                                            </p:txEl>
                                          </p:spTgt>
                                        </p:tgtEl>
                                        <p:attrNameLst>
                                          <p:attrName>style.visibility</p:attrName>
                                        </p:attrNameLst>
                                      </p:cBhvr>
                                      <p:to>
                                        <p:strVal val="visible"/>
                                      </p:to>
                                    </p:set>
                                    <p:animEffect transition="in" filter="fade">
                                      <p:cBhvr>
                                        <p:cTn id="82" dur="500"/>
                                        <p:tgtEl>
                                          <p:spTgt spid="9">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
                                            <p:txEl>
                                              <p:pRg st="2" end="2"/>
                                            </p:txEl>
                                          </p:spTgt>
                                        </p:tgtEl>
                                        <p:attrNameLst>
                                          <p:attrName>style.visibility</p:attrName>
                                        </p:attrNameLst>
                                      </p:cBhvr>
                                      <p:to>
                                        <p:strVal val="visible"/>
                                      </p:to>
                                    </p:set>
                                    <p:animEffect transition="in" filter="fade">
                                      <p:cBhvr>
                                        <p:cTn id="87" dur="500"/>
                                        <p:tgtEl>
                                          <p:spTgt spid="9">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9">
                                            <p:txEl>
                                              <p:pRg st="3" end="3"/>
                                            </p:txEl>
                                          </p:spTgt>
                                        </p:tgtEl>
                                        <p:attrNameLst>
                                          <p:attrName>style.visibility</p:attrName>
                                        </p:attrNameLst>
                                      </p:cBhvr>
                                      <p:to>
                                        <p:strVal val="visible"/>
                                      </p:to>
                                    </p:set>
                                    <p:animEffect transition="in" filter="fade">
                                      <p:cBhvr>
                                        <p:cTn id="92" dur="500"/>
                                        <p:tgtEl>
                                          <p:spTgt spid="9">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9">
                                            <p:txEl>
                                              <p:pRg st="4" end="4"/>
                                            </p:txEl>
                                          </p:spTgt>
                                        </p:tgtEl>
                                        <p:attrNameLst>
                                          <p:attrName>style.visibility</p:attrName>
                                        </p:attrNameLst>
                                      </p:cBhvr>
                                      <p:to>
                                        <p:strVal val="visible"/>
                                      </p:to>
                                    </p:set>
                                    <p:animEffect transition="in" filter="fade">
                                      <p:cBhvr>
                                        <p:cTn id="97" dur="500"/>
                                        <p:tgtEl>
                                          <p:spTgt spid="9">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9">
                                            <p:txEl>
                                              <p:pRg st="5" end="5"/>
                                            </p:txEl>
                                          </p:spTgt>
                                        </p:tgtEl>
                                        <p:attrNameLst>
                                          <p:attrName>style.visibility</p:attrName>
                                        </p:attrNameLst>
                                      </p:cBhvr>
                                      <p:to>
                                        <p:strVal val="visible"/>
                                      </p:to>
                                    </p:set>
                                    <p:animEffect transition="in" filter="fade">
                                      <p:cBhvr>
                                        <p:cTn id="102" dur="500"/>
                                        <p:tgtEl>
                                          <p:spTgt spid="9">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9">
                                            <p:txEl>
                                              <p:pRg st="6" end="6"/>
                                            </p:txEl>
                                          </p:spTgt>
                                        </p:tgtEl>
                                        <p:attrNameLst>
                                          <p:attrName>style.visibility</p:attrName>
                                        </p:attrNameLst>
                                      </p:cBhvr>
                                      <p:to>
                                        <p:strVal val="visible"/>
                                      </p:to>
                                    </p:set>
                                    <p:animEffect transition="in" filter="fade">
                                      <p:cBhvr>
                                        <p:cTn id="107" dur="500"/>
                                        <p:tgtEl>
                                          <p:spTgt spid="9">
                                            <p:txEl>
                                              <p:pRg st="6" end="6"/>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9">
                                            <p:txEl>
                                              <p:pRg st="7" end="7"/>
                                            </p:txEl>
                                          </p:spTgt>
                                        </p:tgtEl>
                                        <p:attrNameLst>
                                          <p:attrName>style.visibility</p:attrName>
                                        </p:attrNameLst>
                                      </p:cBhvr>
                                      <p:to>
                                        <p:strVal val="visible"/>
                                      </p:to>
                                    </p:set>
                                    <p:animEffect transition="in" filter="fade">
                                      <p:cBhvr>
                                        <p:cTn id="11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lumOff val="5000"/>
                  </a:schemeClr>
                </a:solidFill>
              </a:rPr>
              <a:t>JavaScript</a:t>
            </a:r>
            <a:endParaRPr lang="en-US" dirty="0">
              <a:solidFill>
                <a:schemeClr val="tx1">
                  <a:lumMod val="95000"/>
                  <a:lumOff val="5000"/>
                </a:schemeClr>
              </a:solidFill>
            </a:endParaRPr>
          </a:p>
        </p:txBody>
      </p:sp>
      <p:sp>
        <p:nvSpPr>
          <p:cNvPr id="3" name="Content Placeholder 2"/>
          <p:cNvSpPr>
            <a:spLocks noGrp="1"/>
          </p:cNvSpPr>
          <p:nvPr>
            <p:ph idx="1"/>
          </p:nvPr>
        </p:nvSpPr>
        <p:spPr>
          <a:xfrm>
            <a:off x="838199" y="1825625"/>
            <a:ext cx="11109385" cy="4433752"/>
          </a:xfrm>
        </p:spPr>
        <p:txBody>
          <a:bodyPr>
            <a:normAutofit/>
          </a:bodyPr>
          <a:lstStyle/>
          <a:p>
            <a:r>
              <a:rPr lang="en-IN" sz="4000" dirty="0" smtClean="0">
                <a:solidFill>
                  <a:schemeClr val="tx1"/>
                </a:solidFill>
              </a:rPr>
              <a:t>There is No Alternate of JavaScript You Must Need to Learn JavaScript to Work on Browser for Form Validation , AJAX Request</a:t>
            </a:r>
            <a:endParaRPr lang="en-IN" sz="4000" dirty="0">
              <a:solidFill>
                <a:schemeClr val="tx1"/>
              </a:solidFill>
            </a:endParaRPr>
          </a:p>
        </p:txBody>
      </p:sp>
    </p:spTree>
    <p:extLst>
      <p:ext uri="{BB962C8B-B14F-4D97-AF65-F5344CB8AC3E}">
        <p14:creationId xmlns:p14="http://schemas.microsoft.com/office/powerpoint/2010/main" val="931165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270</TotalTime>
  <Words>551</Words>
  <Application>Microsoft Office PowerPoint</Application>
  <PresentationFormat>Widescreen</PresentationFormat>
  <Paragraphs>101</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WelcomeDoc</vt:lpstr>
      <vt:lpstr>JavaScript Introduction</vt:lpstr>
      <vt:lpstr>What is JavaScript?</vt:lpstr>
      <vt:lpstr>JavaScript and Java</vt:lpstr>
      <vt:lpstr>How Webpage Works?</vt:lpstr>
      <vt:lpstr>How JavaScript Works?</vt:lpstr>
      <vt:lpstr>JavaScript Usage</vt:lpstr>
      <vt:lpstr>JavaScript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sanjeev</dc:creator>
  <cp:keywords/>
  <cp:lastModifiedBy>sanjeev</cp:lastModifiedBy>
  <cp:revision>78</cp:revision>
  <dcterms:created xsi:type="dcterms:W3CDTF">2020-07-08T07:16:05Z</dcterms:created>
  <dcterms:modified xsi:type="dcterms:W3CDTF">2020-07-08T13:31:11Z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