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82" r:id="rId7"/>
    <p:sldId id="284" r:id="rId8"/>
    <p:sldId id="281" r:id="rId9"/>
    <p:sldId id="272" r:id="rId10"/>
    <p:sldId id="285" r:id="rId11"/>
    <p:sldId id="275" r:id="rId12"/>
    <p:sldId id="277" r:id="rId13"/>
    <p:sldId id="297" r:id="rId14"/>
    <p:sldId id="296" r:id="rId15"/>
    <p:sldId id="286" r:id="rId16"/>
    <p:sldId id="298" r:id="rId17"/>
    <p:sldId id="299" r:id="rId18"/>
    <p:sldId id="293" r:id="rId19"/>
    <p:sldId id="294" r:id="rId20"/>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4020" autoAdjust="0"/>
  </p:normalViewPr>
  <p:slideViewPr>
    <p:cSldViewPr snapToGrid="0" snapToObjects="1" showGuides="1">
      <p:cViewPr varScale="1">
        <p:scale>
          <a:sx n="51" d="100"/>
          <a:sy n="51" d="100"/>
        </p:scale>
        <p:origin x="-102" y="-5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06.10.2014</a:t>
            </a:fld>
            <a:endParaRPr lang="de-CH" dirty="0"/>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a:t>
            </a:fld>
            <a:endParaRPr lang="de-CH" dirty="0"/>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06.10.2014</a:t>
            </a:fld>
            <a:endParaRPr lang="de-CH" dirty="0"/>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dirty="0"/>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a:t>
            </a:fld>
            <a:endParaRPr lang="de-CH" dirty="0"/>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Junge Erwachsene sind heute</a:t>
            </a:r>
            <a:r>
              <a:rPr lang="de-CH" baseline="0" dirty="0" smtClean="0"/>
              <a:t> länger in Ausbildung &gt; verdienen weniger, Einkommen sind heterogener</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http://www.bfs.admin.ch/bfs/portal/de/index/regionen/kantone/bs/key.html</a:t>
            </a:r>
          </a:p>
          <a:p>
            <a:endParaRPr lang="de-CH" dirty="0" smtClean="0"/>
          </a:p>
          <a:p>
            <a:pPr lvl="1"/>
            <a:endParaRPr lang="de-CH" dirty="0" smtClean="0"/>
          </a:p>
          <a:p>
            <a:pPr lvl="0"/>
            <a:r>
              <a:rPr lang="de-CH" dirty="0" smtClean="0"/>
              <a:t>Bei</a:t>
            </a:r>
            <a:r>
              <a:rPr lang="de-CH" baseline="0" dirty="0" smtClean="0"/>
              <a:t> der Auswahl der Kantone haben wir zum Ziel möglichst  lange Entwicklungsperioden abzudecken.</a:t>
            </a:r>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then</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0413" y="36925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7143" y="462158"/>
            <a:ext cx="910481" cy="68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package" Target="../embeddings/Microsoft_Excel_Worksheet3.xlsx"/><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package" Target="../embeddings/Microsoft_Excel_Worksheet4.xlsx"/><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70754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a:t>
            </a:r>
            <a:r>
              <a:rPr lang="en-US" dirty="0" smtClean="0"/>
              <a:t>Data</a:t>
            </a:r>
          </a:p>
          <a:p>
            <a:endParaRPr lang="en-US" dirty="0"/>
          </a:p>
          <a:p>
            <a:r>
              <a:rPr lang="en-US" b="1" dirty="0"/>
              <a:t>The Evolution of Economic and Social Inequalities in Switzerland (and Beyond</a:t>
            </a:r>
            <a:r>
              <a:rPr lang="en-US" b="1" dirty="0" smtClean="0"/>
              <a:t>): International Conference, Switzerland</a:t>
            </a:r>
            <a:endParaRPr lang="en-US" dirty="0" smtClean="0"/>
          </a:p>
          <a:p>
            <a:endParaRPr lang="en-US" dirty="0">
              <a:latin typeface="Lucida Sans" pitchFamily="34" charset="0"/>
              <a:cs typeface="Lucida Sans Unicode" pitchFamily="34" charset="0"/>
            </a:endParaRPr>
          </a:p>
          <a:p>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Between and within group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On average young adults lost, while retired gained and workforce were “stable”</a:t>
            </a:r>
          </a:p>
          <a:p>
            <a:r>
              <a:rPr lang="en-US" i="1" dirty="0" smtClean="0"/>
              <a:t>But: Inequality within workforce and especially among young adults increased strong</a:t>
            </a:r>
            <a:endParaRPr lang="en-US" dirty="0" smtClean="0"/>
          </a:p>
          <a:p>
            <a:pPr lvl="2"/>
            <a:endParaRPr lang="de-CH" dirty="0"/>
          </a:p>
          <a:p>
            <a:pPr marL="0" indent="0">
              <a:buNone/>
            </a:pPr>
            <a:endParaRPr lang="de-CH" b="1" i="1" dirty="0" smtClean="0"/>
          </a:p>
          <a:p>
            <a:endParaRPr lang="de-CH" dirty="0" smtClean="0"/>
          </a:p>
        </p:txBody>
      </p:sp>
      <p:sp>
        <p:nvSpPr>
          <p:cNvPr id="4" name="AutoShape 19"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1" descr="plot of chunk unnamed-chunk-1"/>
          <p:cNvSpPr>
            <a:spLocks noChangeAspect="1" noChangeArrowheads="1"/>
          </p:cNvSpPr>
          <p:nvPr/>
        </p:nvSpPr>
        <p:spPr bwMode="auto">
          <a:xfrm>
            <a:off x="307975" y="-51133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3" descr="plot of chunk unnamed-chunk-1"/>
          <p:cNvSpPr>
            <a:spLocks noChangeAspect="1" noChangeArrowheads="1"/>
          </p:cNvSpPr>
          <p:nvPr/>
        </p:nvSpPr>
        <p:spPr bwMode="auto">
          <a:xfrm>
            <a:off x="460375" y="-49609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6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189" y="2329138"/>
            <a:ext cx="5251853" cy="328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Contribution of each within inequality component and between inequality  to overall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young adults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1742309770"/>
              </p:ext>
            </p:extLst>
          </p:nvPr>
        </p:nvGraphicFramePr>
        <p:xfrm>
          <a:off x="793220" y="2869131"/>
          <a:ext cx="4391025" cy="2009775"/>
        </p:xfrm>
        <a:graphic>
          <a:graphicData uri="http://schemas.openxmlformats.org/presentationml/2006/ole">
            <mc:AlternateContent xmlns:mc="http://schemas.openxmlformats.org/markup-compatibility/2006">
              <mc:Choice xmlns:v="urn:schemas-microsoft-com:vml" Requires="v">
                <p:oleObj spid="_x0000_s4121" name="Worksheet" r:id="rId5" imgW="4391011" imgH="2009843" progId="Excel.Sheet.12">
                  <p:embed/>
                </p:oleObj>
              </mc:Choice>
              <mc:Fallback>
                <p:oleObj name="Worksheet" r:id="rId5" imgW="4391011" imgH="2009843" progId="Excel.Sheet.12">
                  <p:embed/>
                  <p:pic>
                    <p:nvPicPr>
                      <p:cNvPr id="0" name=""/>
                      <p:cNvPicPr/>
                      <p:nvPr/>
                    </p:nvPicPr>
                    <p:blipFill>
                      <a:blip r:embed="rId6"/>
                      <a:stretch>
                        <a:fillRect/>
                      </a:stretch>
                    </p:blipFill>
                    <p:spPr>
                      <a:xfrm>
                        <a:off x="793220" y="2869131"/>
                        <a:ext cx="4391025" cy="2009775"/>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114" name="Worksheet" r:id="rId5" imgW="3952855" imgH="3429000" progId="Excel.Sheet.12">
                  <p:embed/>
                </p:oleObj>
              </mc:Choice>
              <mc:Fallback>
                <p:oleObj name="Worksheet" r:id="rId5" imgW="3952855" imgH="3429000" progId="Excel.Sheet.12">
                  <p:embed/>
                  <p:pic>
                    <p:nvPicPr>
                      <p:cNvPr id="0" name=""/>
                      <p:cNvPicPr/>
                      <p:nvPr/>
                    </p:nvPicPr>
                    <p:blipFill>
                      <a:blip r:embed="rId6"/>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is reflected in cantonal data: 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Between and within inequality</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Between group differences are high between married and single </a:t>
            </a:r>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 </a:t>
            </a:r>
            <a:r>
              <a:rPr lang="en-US" i="1" dirty="0" smtClean="0"/>
              <a:t>Within-inequality rose</a:t>
            </a:r>
            <a:r>
              <a:rPr lang="de-CH" i="1" dirty="0" smtClean="0"/>
              <a:t> </a:t>
            </a:r>
            <a:r>
              <a:rPr lang="en-US" i="1" dirty="0" smtClean="0"/>
              <a:t>especially among married with kids</a:t>
            </a:r>
          </a:p>
          <a:p>
            <a:endParaRPr lang="de-CH" dirty="0"/>
          </a:p>
          <a:p>
            <a:pPr marL="0" indent="0">
              <a:buNone/>
            </a:pPr>
            <a:endParaRPr lang="de-CH" b="1" i="1" dirty="0" smtClean="0"/>
          </a:p>
          <a:p>
            <a:endParaRPr lang="de-CH" dirty="0" smtClean="0"/>
          </a:p>
        </p:txBody>
      </p:sp>
      <p:sp>
        <p:nvSpPr>
          <p:cNvPr id="4" name="AutoShape 12"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45" y="2415540"/>
            <a:ext cx="5095475" cy="318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inequality- age groups</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du to inequality among married w. Kinds and  within singles</a:t>
            </a:r>
          </a:p>
          <a:p>
            <a:r>
              <a:rPr lang="en-US" i="1" dirty="0" smtClean="0"/>
              <a:t>Between group differences contribute also to overall inequality </a:t>
            </a:r>
          </a:p>
          <a:p>
            <a:endParaRPr lang="de-CH" dirty="0"/>
          </a:p>
          <a:p>
            <a:pPr marL="0" indent="0">
              <a:buNone/>
            </a:pPr>
            <a:endParaRPr lang="de-CH" b="1" i="1" dirty="0" smtClean="0"/>
          </a:p>
          <a:p>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3912052695"/>
              </p:ext>
            </p:extLst>
          </p:nvPr>
        </p:nvGraphicFramePr>
        <p:xfrm>
          <a:off x="3924055" y="2308469"/>
          <a:ext cx="4391025" cy="2952750"/>
        </p:xfrm>
        <a:graphic>
          <a:graphicData uri="http://schemas.openxmlformats.org/presentationml/2006/ole">
            <mc:AlternateContent xmlns:mc="http://schemas.openxmlformats.org/markup-compatibility/2006">
              <mc:Choice xmlns:v="urn:schemas-microsoft-com:vml" Requires="v">
                <p:oleObj spid="_x0000_s8211" name="Worksheet" r:id="rId5" imgW="4391011" imgH="2952885" progId="Excel.Sheet.12">
                  <p:embed/>
                </p:oleObj>
              </mc:Choice>
              <mc:Fallback>
                <p:oleObj name="Worksheet" r:id="rId5" imgW="4391011" imgH="2952885" progId="Excel.Sheet.12">
                  <p:embed/>
                  <p:pic>
                    <p:nvPicPr>
                      <p:cNvPr id="0" name=""/>
                      <p:cNvPicPr/>
                      <p:nvPr/>
                    </p:nvPicPr>
                    <p:blipFill>
                      <a:blip r:embed="rId6"/>
                      <a:stretch>
                        <a:fillRect/>
                      </a:stretch>
                    </p:blipFill>
                    <p:spPr>
                      <a:xfrm>
                        <a:off x="3924055" y="2308469"/>
                        <a:ext cx="4391025" cy="2952750"/>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en-US" sz="2200" dirty="0" smtClean="0">
                <a:solidFill>
                  <a:srgbClr val="697D91"/>
                </a:solidFill>
                <a:latin typeface="Lucida Sans"/>
                <a:ea typeface="MS PGothic"/>
              </a:rPr>
              <a:t>Counterfactual Distribution – How would inequality look </a:t>
            </a:r>
            <a:r>
              <a:rPr lang="en-US" sz="2200" dirty="0" smtClean="0">
                <a:solidFill>
                  <a:srgbClr val="697D91"/>
                </a:solidFill>
                <a:latin typeface="Lucida Sans"/>
                <a:ea typeface="MS PGothic"/>
              </a:rPr>
              <a:t>like, </a:t>
            </a:r>
            <a:r>
              <a:rPr lang="en-US" sz="2200" dirty="0" smtClean="0">
                <a:solidFill>
                  <a:srgbClr val="697D91"/>
                </a:solidFill>
                <a:latin typeface="Lucida Sans"/>
                <a:ea typeface="MS PGothic"/>
              </a:rPr>
              <a:t>if demographic structure wouldn't have changed?</a:t>
            </a:r>
            <a:endParaRPr lang="en-US" sz="2200"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481" y="1752418"/>
            <a:ext cx="4382359" cy="350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Inhaltsplatzhalter 3"/>
          <p:cNvSpPr txBox="1">
            <a:spLocks/>
          </p:cNvSpPr>
          <p:nvPr/>
        </p:nvSpPr>
        <p:spPr>
          <a:xfrm>
            <a:off x="5435600" y="1639873"/>
            <a:ext cx="3132040" cy="380842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i="1" dirty="0" smtClean="0"/>
              <a:t>Method</a:t>
            </a:r>
          </a:p>
          <a:p>
            <a:r>
              <a:rPr lang="en-US" i="1" dirty="0" smtClean="0"/>
              <a:t>Weighting of 2011 distribution with 1991 weights </a:t>
            </a:r>
          </a:p>
          <a:p>
            <a:r>
              <a:rPr lang="en-US" i="1" dirty="0" smtClean="0"/>
              <a:t>Weights were calculated with inverse probability matching</a:t>
            </a:r>
          </a:p>
          <a:p>
            <a:pPr marL="0" indent="0">
              <a:buNone/>
            </a:pPr>
            <a:r>
              <a:rPr lang="en-US" b="1" i="1" dirty="0" smtClean="0"/>
              <a:t>Result</a:t>
            </a:r>
          </a:p>
          <a:p>
            <a:r>
              <a:rPr lang="en-US" i="1" dirty="0" smtClean="0"/>
              <a:t>Inequality would be </a:t>
            </a:r>
            <a:r>
              <a:rPr lang="en-US" i="1" dirty="0" smtClean="0"/>
              <a:t>smaller</a:t>
            </a:r>
            <a:endParaRPr lang="en-US" b="1" i="1" dirty="0" smtClean="0"/>
          </a:p>
          <a:p>
            <a:r>
              <a:rPr lang="en-US" i="1" dirty="0" smtClean="0"/>
              <a:t>19% of rise of inequality is due to change in demographic variables (age, household)</a:t>
            </a:r>
          </a:p>
          <a:p>
            <a:pPr marL="0" indent="0">
              <a:buNone/>
            </a:pPr>
            <a:endParaRPr lang="de-CH" b="1" i="1" dirty="0" smtClean="0"/>
          </a:p>
          <a:p>
            <a:endParaRPr lang="de-CH" i="1" dirty="0" smtClean="0"/>
          </a:p>
        </p:txBody>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en-US" sz="2800" dirty="0"/>
              <a:t>Conclusion</a:t>
            </a:r>
            <a:endParaRPr dirty="0"/>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en-US" sz="1700" b="1" dirty="0" smtClean="0">
                <a:solidFill>
                  <a:srgbClr val="000000"/>
                </a:solidFill>
                <a:latin typeface="Lucida Sans"/>
                <a:ea typeface="MS PGothic"/>
              </a:rPr>
              <a:t>Ageing of the population leads to a conflict between generations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Indeed, inequality rose for working people and decreased for retired while</a:t>
            </a:r>
            <a:endParaRPr lang="en-US" dirty="0" smtClean="0"/>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median incomes rose for retired people only</a:t>
            </a:r>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affected </a:t>
            </a:r>
            <a:r>
              <a:rPr lang="en-US" sz="1700" dirty="0" smtClean="0">
                <a:solidFill>
                  <a:srgbClr val="000000"/>
                </a:solidFill>
                <a:latin typeface="Lucida Sans"/>
                <a:ea typeface="MS PGothic"/>
              </a:rPr>
              <a:t>(61</a:t>
            </a:r>
            <a:r>
              <a:rPr lang="en-US" sz="1700" dirty="0">
                <a:solidFill>
                  <a:srgbClr val="000000"/>
                </a:solidFill>
                <a:latin typeface="Lucida Sans"/>
                <a:ea typeface="MS PGothic"/>
              </a:rPr>
              <a:t>%) by inequality within workforce (25-65). 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en-US" sz="1700" b="1" dirty="0" smtClean="0">
                <a:solidFill>
                  <a:srgbClr val="000000"/>
                </a:solidFill>
                <a:latin typeface="Lucida Sans"/>
                <a:ea typeface="MS PGothic"/>
              </a:rPr>
              <a:t>Rise in inequality in the US due to more people living alone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r>
              <a:rPr lang="de-DE" sz="1700" dirty="0" smtClean="0">
                <a:solidFill>
                  <a:srgbClr val="000000"/>
                </a:solidFill>
                <a:latin typeface="Lucida Sans"/>
                <a:ea typeface="MS PGothic"/>
              </a:rPr>
              <a:t>→</a:t>
            </a:r>
            <a:r>
              <a:rPr lang="de-DE" sz="1700" dirty="0">
                <a:solidFill>
                  <a:srgbClr val="000000"/>
                </a:solidFill>
                <a:latin typeface="Lucida Sans"/>
                <a:ea typeface="MS PGothic"/>
              </a:rPr>
              <a:t> </a:t>
            </a:r>
            <a:r>
              <a:rPr lang="en-US" sz="1700" dirty="0" smtClean="0">
                <a:solidFill>
                  <a:srgbClr val="000000"/>
                </a:solidFill>
                <a:latin typeface="Lucida Sans"/>
                <a:ea typeface="MS PGothic"/>
              </a:rPr>
              <a:t>More </a:t>
            </a:r>
            <a:r>
              <a:rPr lang="en-US" sz="1700" dirty="0">
                <a:solidFill>
                  <a:srgbClr val="000000"/>
                </a:solidFill>
                <a:latin typeface="Lucida Sans"/>
                <a:ea typeface="MS PGothic"/>
              </a:rPr>
              <a:t>inequality with more single households?</a:t>
            </a:r>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grew by 1.8 Mio</a:t>
            </a:r>
            <a:r>
              <a:rPr lang="de-CH" dirty="0" smtClean="0"/>
              <a:t> </a:t>
            </a:r>
            <a:r>
              <a:rPr lang="de-CH" sz="1200" dirty="0" smtClean="0"/>
              <a:t>(Source: STATPOP)</a:t>
            </a:r>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(or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r>
              <a:rPr lang="en-US" sz="1700" dirty="0" smtClean="0"/>
              <a:t>When linking </a:t>
            </a:r>
            <a:r>
              <a:rPr lang="en-US" sz="1700" dirty="0"/>
              <a:t>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endParaRPr lang="de-CH" dirty="0"/>
          </a:p>
        </p:txBody>
      </p:sp>
      <p:sp>
        <p:nvSpPr>
          <p:cNvPr id="4" name="Inhaltsplatzhalter 3"/>
          <p:cNvSpPr>
            <a:spLocks noGrp="1"/>
          </p:cNvSpPr>
          <p:nvPr>
            <p:ph sz="half" idx="13"/>
          </p:nvPr>
        </p:nvSpPr>
        <p:spPr>
          <a:xfrm>
            <a:off x="5341620" y="2348323"/>
            <a:ext cx="3451860" cy="3282857"/>
          </a:xfrm>
        </p:spPr>
        <p:txBody>
          <a:bodyPr/>
          <a:lstStyle/>
          <a:p>
            <a:pPr lvl="1"/>
            <a:r>
              <a:rPr lang="en-US" dirty="0" smtClean="0"/>
              <a:t>Tax </a:t>
            </a:r>
            <a:r>
              <a:rPr lang="en-US" dirty="0"/>
              <a:t>data is administrative data, which means it’s a process generated, non-reactive data source (</a:t>
            </a:r>
            <a:r>
              <a:rPr lang="en-US" dirty="0" err="1"/>
              <a:t>Diekman</a:t>
            </a:r>
            <a:r>
              <a:rPr lang="en-US" dirty="0"/>
              <a:t> 2009:653)</a:t>
            </a:r>
          </a:p>
          <a:p>
            <a:pPr marL="1171575" lvl="2" indent="-257175"/>
            <a:r>
              <a:rPr lang="en-US" sz="1600" dirty="0"/>
              <a:t>Nice, because data coverage is good (no sample bias)</a:t>
            </a:r>
          </a:p>
          <a:p>
            <a:pPr marL="1171575" lvl="2" indent="-257175"/>
            <a:r>
              <a:rPr lang="en-US" sz="1600" dirty="0"/>
              <a:t>Bad, because data doesn’t always meet theoretical interesting constructs</a:t>
            </a:r>
            <a:r>
              <a:rPr lang="de-CH" sz="1600" dirty="0"/>
              <a:t>. </a:t>
            </a:r>
          </a:p>
          <a:p>
            <a:pPr lvl="1"/>
            <a:endParaRPr lang="en-US" dirty="0" smtClean="0"/>
          </a:p>
        </p:txBody>
      </p:sp>
      <p:sp>
        <p:nvSpPr>
          <p:cNvPr id="6" name="Inhaltsplatzhalter 3"/>
          <p:cNvSpPr txBox="1">
            <a:spLocks/>
          </p:cNvSpPr>
          <p:nvPr/>
        </p:nvSpPr>
        <p:spPr>
          <a:xfrm>
            <a:off x="4741333" y="2509895"/>
            <a:ext cx="3074771" cy="3789305"/>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
        <p:nvSpPr>
          <p:cNvPr id="5" name="Rectangle 4"/>
          <p:cNvSpPr/>
          <p:nvPr/>
        </p:nvSpPr>
        <p:spPr>
          <a:xfrm>
            <a:off x="373380" y="2437697"/>
            <a:ext cx="4815840" cy="3194721"/>
          </a:xfrm>
          <a:prstGeom prst="rect">
            <a:avLst/>
          </a:prstGeom>
        </p:spPr>
        <p:txBody>
          <a:bodyPr wrap="square">
            <a:spAutoFit/>
          </a:bodyPr>
          <a:lstStyle/>
          <a:p>
            <a:pPr marL="257175" indent="-257175">
              <a:spcBef>
                <a:spcPct val="20000"/>
              </a:spcBef>
              <a:buClr>
                <a:srgbClr val="FAA500"/>
              </a:buClr>
              <a:buSzPct val="80000"/>
              <a:buFont typeface="Lucida Grande"/>
              <a:buChar char="▶"/>
            </a:pPr>
            <a:r>
              <a:rPr lang="en-US" sz="1800" dirty="0" smtClean="0">
                <a:latin typeface="Lucida Sans"/>
                <a:cs typeface="Lucida Sans"/>
              </a:rPr>
              <a:t>Individual cantonal Tax Data which are collected as part of the </a:t>
            </a:r>
            <a:r>
              <a:rPr lang="de-CH" sz="1800" dirty="0" smtClean="0">
                <a:latin typeface="Lucida Sans"/>
                <a:cs typeface="Lucida Sans"/>
              </a:rPr>
              <a:t>SNF-Project </a:t>
            </a:r>
            <a:r>
              <a:rPr lang="de-CH" sz="1800" dirty="0">
                <a:latin typeface="Lucida Sans"/>
                <a:cs typeface="Lucida Sans"/>
              </a:rPr>
              <a:t>(</a:t>
            </a:r>
            <a:r>
              <a:rPr lang="de-CH" sz="1800" dirty="0">
                <a:latin typeface="Lucida Sans"/>
                <a:cs typeface="Lucida Sans"/>
                <a:hlinkClick r:id="rId3"/>
              </a:rPr>
              <a:t>http://inequalities.ch</a:t>
            </a:r>
            <a:r>
              <a:rPr lang="de-CH" sz="1800" dirty="0" smtClean="0">
                <a:latin typeface="Lucida Sans"/>
                <a:cs typeface="Lucida Sans"/>
                <a:hlinkClick r:id="rId3"/>
              </a:rPr>
              <a:t>/</a:t>
            </a:r>
            <a:r>
              <a:rPr lang="de-CH" sz="1800" dirty="0" smtClean="0">
                <a:latin typeface="Lucida Sans"/>
                <a:cs typeface="Lucida Sans"/>
              </a:rPr>
              <a:t>)</a:t>
            </a:r>
          </a:p>
          <a:p>
            <a:pPr marL="271463" lvl="1" indent="-271463">
              <a:spcBef>
                <a:spcPct val="20000"/>
              </a:spcBef>
              <a:buClr>
                <a:srgbClr val="FAA500"/>
              </a:buClr>
              <a:buSzPct val="80000"/>
              <a:buFont typeface="Lucida Grande"/>
              <a:buChar char="▶"/>
            </a:pPr>
            <a:r>
              <a:rPr lang="en-US" sz="1800" dirty="0">
                <a:solidFill>
                  <a:prstClr val="black"/>
                </a:solidFill>
                <a:latin typeface="Lucida Sans"/>
              </a:rPr>
              <a:t>Data from six Cantons (ZH, BS, JU, AG, OW). More to come</a:t>
            </a:r>
            <a:r>
              <a:rPr lang="en-US" sz="1800" dirty="0" smtClean="0">
                <a:solidFill>
                  <a:prstClr val="black"/>
                </a:solidFill>
                <a:latin typeface="Lucida Sans"/>
              </a:rPr>
              <a:t>…</a:t>
            </a:r>
            <a:endParaRPr lang="de-CH" sz="1800" i="1" dirty="0">
              <a:solidFill>
                <a:prstClr val="black"/>
              </a:solidFill>
              <a:latin typeface="Lucida Sans"/>
            </a:endParaRPr>
          </a:p>
          <a:p>
            <a:pPr marL="271463" lvl="0" indent="-271463">
              <a:spcBef>
                <a:spcPct val="20000"/>
              </a:spcBef>
              <a:buClr>
                <a:srgbClr val="FAA500"/>
              </a:buClr>
              <a:buSzPct val="80000"/>
              <a:buFont typeface="Lucida Grande"/>
              <a:buChar char="▶"/>
            </a:pPr>
            <a:r>
              <a:rPr lang="de-CH" sz="1800" i="1" dirty="0">
                <a:solidFill>
                  <a:prstClr val="black"/>
                </a:solidFill>
                <a:latin typeface="Lucida Sans"/>
              </a:rPr>
              <a:t>Basel-City</a:t>
            </a:r>
          </a:p>
          <a:p>
            <a:pPr marL="714375" lvl="1" indent="-257175">
              <a:spcBef>
                <a:spcPct val="20000"/>
              </a:spcBef>
              <a:buClr>
                <a:srgbClr val="FAA500"/>
              </a:buClr>
              <a:buSzPct val="80000"/>
              <a:buFont typeface="Lucida Grande"/>
              <a:buChar char="▶"/>
            </a:pPr>
            <a:r>
              <a:rPr lang="en-US" sz="1800" dirty="0">
                <a:solidFill>
                  <a:prstClr val="black"/>
                </a:solidFill>
                <a:latin typeface="Lucida Sans"/>
              </a:rPr>
              <a:t>Urban canton</a:t>
            </a:r>
          </a:p>
          <a:p>
            <a:pPr marL="714375" lvl="1" indent="-257175">
              <a:spcBef>
                <a:spcPct val="20000"/>
              </a:spcBef>
              <a:buClr>
                <a:srgbClr val="FAA500"/>
              </a:buClr>
              <a:buSzPct val="80000"/>
              <a:buFont typeface="Lucida Grande"/>
              <a:buChar char="▶"/>
            </a:pPr>
            <a:r>
              <a:rPr lang="en-US" sz="1800" dirty="0">
                <a:solidFill>
                  <a:prstClr val="black"/>
                </a:solidFill>
                <a:latin typeface="Lucida Sans"/>
              </a:rPr>
              <a:t>German speaking</a:t>
            </a:r>
          </a:p>
          <a:p>
            <a:pPr marL="714375" lvl="1" indent="-257175">
              <a:spcBef>
                <a:spcPct val="20000"/>
              </a:spcBef>
              <a:buClr>
                <a:srgbClr val="FAA500"/>
              </a:buClr>
              <a:buSzPct val="80000"/>
              <a:buFont typeface="Lucida Grande"/>
              <a:buChar char="▶"/>
            </a:pPr>
            <a:r>
              <a:rPr lang="en-US" sz="1800" dirty="0">
                <a:solidFill>
                  <a:prstClr val="black"/>
                </a:solidFill>
                <a:latin typeface="Lucida Sans"/>
              </a:rPr>
              <a:t>Time period: 1991-2011</a:t>
            </a:r>
          </a:p>
          <a:p>
            <a:pPr marL="714375" lvl="1" indent="-257175">
              <a:spcBef>
                <a:spcPct val="20000"/>
              </a:spcBef>
              <a:buClr>
                <a:srgbClr val="FAA500"/>
              </a:buClr>
              <a:buSzPct val="80000"/>
              <a:buFont typeface="Lucida Grande"/>
              <a:buChar char="▶"/>
            </a:pPr>
            <a:endParaRPr lang="de-CH" sz="1800" dirty="0">
              <a:latin typeface="Lucida Sans"/>
              <a:cs typeface="Lucida Sans"/>
            </a:endParaRPr>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Net income, Household types and age groups</a:t>
            </a:r>
          </a:p>
          <a:p>
            <a:endParaRPr lang="de-CH" dirty="0"/>
          </a:p>
        </p:txBody>
      </p:sp>
      <p:sp>
        <p:nvSpPr>
          <p:cNvPr id="4" name="Inhaltsplatzhalter 3"/>
          <p:cNvSpPr>
            <a:spLocks noGrp="1"/>
          </p:cNvSpPr>
          <p:nvPr>
            <p:ph sz="half" idx="13"/>
          </p:nvPr>
        </p:nvSpPr>
        <p:spPr>
          <a:xfrm>
            <a:off x="3195961" y="2070193"/>
            <a:ext cx="2237100"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5829300" y="2138774"/>
            <a:ext cx="2286001" cy="311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en-US" i="1" dirty="0" smtClean="0"/>
              <a:t>-25: </a:t>
            </a:r>
            <a:r>
              <a:rPr lang="en-US" dirty="0" smtClean="0"/>
              <a:t>young adults (education is important)</a:t>
            </a:r>
          </a:p>
          <a:p>
            <a:pPr lvl="1"/>
            <a:r>
              <a:rPr lang="en-US" i="1" dirty="0" smtClean="0"/>
              <a:t>26 – 65: </a:t>
            </a:r>
            <a:r>
              <a:rPr lang="en-US" dirty="0" smtClean="0"/>
              <a:t>working population (wages)</a:t>
            </a:r>
          </a:p>
          <a:p>
            <a:pPr lvl="1"/>
            <a:r>
              <a:rPr lang="en-US" i="1" dirty="0" smtClean="0"/>
              <a:t>65&gt;: </a:t>
            </a:r>
            <a:r>
              <a:rPr lang="en-US" dirty="0" smtClean="0"/>
              <a:t>Retired (pensions)</a:t>
            </a:r>
          </a:p>
          <a:p>
            <a:pPr lvl="2"/>
            <a:endParaRPr lang="de-CH" dirty="0"/>
          </a:p>
          <a:p>
            <a:pPr marL="0" indent="0">
              <a:buNone/>
            </a:pPr>
            <a:endParaRPr lang="de-CH" b="1" i="1" dirty="0" smtClean="0"/>
          </a:p>
          <a:p>
            <a:endParaRPr lang="de-CH" dirty="0" smtClean="0"/>
          </a:p>
        </p:txBody>
      </p:sp>
      <p:sp>
        <p:nvSpPr>
          <p:cNvPr id="6" name="Inhaltsplatzhalter 3"/>
          <p:cNvSpPr txBox="1">
            <a:spLocks/>
          </p:cNvSpPr>
          <p:nvPr/>
        </p:nvSpPr>
        <p:spPr>
          <a:xfrm>
            <a:off x="468000" y="2070193"/>
            <a:ext cx="2450461" cy="367147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Net income </a:t>
            </a:r>
            <a:r>
              <a:rPr lang="en-US" sz="1300" i="1" dirty="0" smtClean="0"/>
              <a:t>(</a:t>
            </a:r>
            <a:r>
              <a:rPr lang="en-US" sz="1300" i="1" dirty="0" err="1" smtClean="0"/>
              <a:t>Reineinkommen</a:t>
            </a:r>
            <a:r>
              <a:rPr lang="en-US" sz="1300" i="1" dirty="0" smtClean="0"/>
              <a:t>)</a:t>
            </a:r>
          </a:p>
          <a:p>
            <a:r>
              <a:rPr lang="en-US" sz="1600" dirty="0" smtClean="0"/>
              <a:t>Taxable measure that includes</a:t>
            </a:r>
          </a:p>
          <a:p>
            <a:pPr lvl="1"/>
            <a:r>
              <a:rPr lang="en-US" sz="1600" dirty="0" smtClean="0"/>
              <a:t>+ Income from labor</a:t>
            </a:r>
          </a:p>
          <a:p>
            <a:pPr lvl="1"/>
            <a:r>
              <a:rPr lang="en-US" sz="1600" dirty="0" smtClean="0"/>
              <a:t>+ Income from property</a:t>
            </a:r>
          </a:p>
          <a:p>
            <a:pPr lvl="1"/>
            <a:r>
              <a:rPr lang="en-US" sz="1600" dirty="0" smtClean="0"/>
              <a:t>+ Direct social transfers</a:t>
            </a:r>
          </a:p>
          <a:p>
            <a:pPr lvl="1"/>
            <a:r>
              <a:rPr lang="en-US" sz="1600" dirty="0" smtClean="0"/>
              <a:t>- Deductions, </a:t>
            </a:r>
            <a:r>
              <a:rPr lang="en-US" sz="1400" dirty="0" smtClean="0"/>
              <a:t>but no social deductions</a:t>
            </a:r>
          </a:p>
          <a:p>
            <a:pPr lvl="1"/>
            <a:endParaRPr lang="en-US" dirty="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an inequality measure developed from information theory, is additively decomposable (Gini is not). Theil can be expressed as the between-group inequality plus the weighted sum of the inequality within each group </a:t>
                </a:r>
              </a:p>
              <a:p>
                <a:pPr lvl="2"/>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marL="457200" lvl="1" indent="0">
                  <a:buNone/>
                </a:pPr>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61685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Demographic change and change of Inequality Composition</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017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(1) No big changes concerning shares of age groups</a:t>
            </a:r>
          </a:p>
          <a:p>
            <a:r>
              <a:rPr lang="en-US" i="1" dirty="0" smtClean="0"/>
              <a:t>(2) Inequality did rise</a:t>
            </a:r>
          </a:p>
          <a:p>
            <a:r>
              <a:rPr lang="en-US" i="1" dirty="0" smtClean="0"/>
              <a:t>(3) Within group inequality «drives» overall inequality… </a:t>
            </a:r>
          </a:p>
          <a:p>
            <a:r>
              <a:rPr lang="en-US" i="1" dirty="0" smtClean="0"/>
              <a:t>…but importance of between group differences grew.</a:t>
            </a:r>
          </a:p>
          <a:p>
            <a:pPr lvl="2"/>
            <a:endParaRPr lang="de-CH" dirty="0"/>
          </a:p>
          <a:p>
            <a:pPr marL="0" indent="0">
              <a:buNone/>
            </a:pPr>
            <a:endParaRPr lang="de-CH" b="1" i="1" dirty="0" smtClean="0"/>
          </a:p>
          <a:p>
            <a:endParaRPr lang="de-CH" dirty="0" smtClean="0"/>
          </a:p>
        </p:txBody>
      </p:sp>
      <p:graphicFrame>
        <p:nvGraphicFramePr>
          <p:cNvPr id="19" name="Object 18"/>
          <p:cNvGraphicFramePr>
            <a:graphicFrameLocks noChangeAspect="1"/>
          </p:cNvGraphicFramePr>
          <p:nvPr>
            <p:extLst>
              <p:ext uri="{D42A27DB-BD31-4B8C-83A1-F6EECF244321}">
                <p14:modId xmlns:p14="http://schemas.microsoft.com/office/powerpoint/2010/main" val="4062690528"/>
              </p:ext>
            </p:extLst>
          </p:nvPr>
        </p:nvGraphicFramePr>
        <p:xfrm>
          <a:off x="676275" y="2502958"/>
          <a:ext cx="4057650" cy="3152775"/>
        </p:xfrm>
        <a:graphic>
          <a:graphicData uri="http://schemas.openxmlformats.org/presentationml/2006/ole">
            <mc:AlternateContent xmlns:mc="http://schemas.openxmlformats.org/markup-compatibility/2006">
              <mc:Choice xmlns:v="urn:schemas-microsoft-com:vml" Requires="v">
                <p:oleObj spid="_x0000_s2093" name="Worksheet" r:id="rId5" imgW="4057667" imgH="3152843" progId="Excel.Sheet.12">
                  <p:embed/>
                </p:oleObj>
              </mc:Choice>
              <mc:Fallback>
                <p:oleObj name="Worksheet" r:id="rId5" imgW="4057667" imgH="3152843" progId="Excel.Sheet.12">
                  <p:embed/>
                  <p:pic>
                    <p:nvPicPr>
                      <p:cNvPr id="0" name=""/>
                      <p:cNvPicPr/>
                      <p:nvPr/>
                    </p:nvPicPr>
                    <p:blipFill>
                      <a:blip r:embed="rId6"/>
                      <a:stretch>
                        <a:fillRect/>
                      </a:stretch>
                    </p:blipFill>
                    <p:spPr>
                      <a:xfrm>
                        <a:off x="676275" y="2502958"/>
                        <a:ext cx="4057650" cy="3152775"/>
                      </a:xfrm>
                      <a:prstGeom prst="rect">
                        <a:avLst/>
                      </a:prstGeom>
                    </p:spPr>
                  </p:pic>
                </p:oleObj>
              </mc:Fallback>
            </mc:AlternateContent>
          </a:graphicData>
        </a:graphic>
      </p:graphicFrame>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3.xml><?xml version="1.0" encoding="utf-8"?>
<ds:datastoreItem xmlns:ds="http://schemas.openxmlformats.org/officeDocument/2006/customXml" ds:itemID="{B470C3CE-871E-471D-827D-756DC4BA1786}">
  <ds:schemaRefs>
    <ds:schemaRef ds:uri="http://purl.org/dc/terms/"/>
    <ds:schemaRef ds:uri="http://purl.org/dc/dcmityp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1377</Words>
  <Application>Microsoft Office PowerPoint</Application>
  <PresentationFormat>On-screen Show (4:3)</PresentationFormat>
  <Paragraphs>177</Paragraphs>
  <Slides>16</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FBS_FB_de_Powerpoint</vt:lpstr>
      <vt:lpstr>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vt:lpstr>
      <vt:lpstr>Results</vt:lpstr>
      <vt:lpstr>Results</vt:lpstr>
      <vt:lpstr>Results</vt:lpstr>
      <vt:lpstr>Results</vt:lpstr>
      <vt:lpstr>Results</vt:lpstr>
      <vt:lpstr>PowerPoint Presentation</vt:lpstr>
      <vt:lpstr>PowerPoint Presentation</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98</cp:revision>
  <cp:lastPrinted>2014-10-03T10:10:22Z</cp:lastPrinted>
  <dcterms:created xsi:type="dcterms:W3CDTF">2014-09-16T15:17:28Z</dcterms:created>
  <dcterms:modified xsi:type="dcterms:W3CDTF">2014-10-06T10:08:31Z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