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0"/>
  </p:notesMasterIdLst>
  <p:handoutMasterIdLst>
    <p:handoutMasterId r:id="rId21"/>
  </p:handoutMasterIdLst>
  <p:sldIdLst>
    <p:sldId id="256" r:id="rId5"/>
    <p:sldId id="263" r:id="rId6"/>
    <p:sldId id="282" r:id="rId7"/>
    <p:sldId id="284" r:id="rId8"/>
    <p:sldId id="281" r:id="rId9"/>
    <p:sldId id="272" r:id="rId10"/>
    <p:sldId id="285" r:id="rId11"/>
    <p:sldId id="275" r:id="rId12"/>
    <p:sldId id="289" r:id="rId13"/>
    <p:sldId id="277" r:id="rId14"/>
    <p:sldId id="286" r:id="rId15"/>
    <p:sldId id="279" r:id="rId16"/>
    <p:sldId id="287" r:id="rId17"/>
    <p:sldId id="288" r:id="rId18"/>
    <p:sldId id="280" r:id="rId19"/>
  </p:sldIdLst>
  <p:sldSz cx="9144000" cy="6858000" type="screen4x3"/>
  <p:notesSz cx="6811963" cy="99425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ümbelin Oliver" initials="HO"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4020" autoAdjust="0"/>
  </p:normalViewPr>
  <p:slideViewPr>
    <p:cSldViewPr snapToGrid="0" snapToObjects="1" showGuides="1">
      <p:cViewPr varScale="1">
        <p:scale>
          <a:sx n="112" d="100"/>
          <a:sy n="112" d="100"/>
        </p:scale>
        <p:origin x="-158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a:p>
        </p:txBody>
      </p:sp>
      <p:sp>
        <p:nvSpPr>
          <p:cNvPr id="3" name="Datumsplatzhalter 2"/>
          <p:cNvSpPr>
            <a:spLocks noGrp="1"/>
          </p:cNvSpPr>
          <p:nvPr>
            <p:ph type="dt" sz="quarter" idx="1"/>
          </p:nvPr>
        </p:nvSpPr>
        <p:spPr>
          <a:xfrm>
            <a:off x="3858537" y="1"/>
            <a:ext cx="2951850" cy="497125"/>
          </a:xfrm>
          <a:prstGeom prst="rect">
            <a:avLst/>
          </a:prstGeom>
        </p:spPr>
        <p:txBody>
          <a:bodyPr vert="horz" lIns="91897" tIns="45949" rIns="91897" bIns="45949" rtlCol="0"/>
          <a:lstStyle>
            <a:lvl1pPr algn="r">
              <a:defRPr sz="1200"/>
            </a:lvl1pPr>
          </a:lstStyle>
          <a:p>
            <a:fld id="{EFA0D184-D464-48E9-9CA0-A94E873F6C2C}" type="datetimeFigureOut">
              <a:rPr lang="de-CH" smtClean="0"/>
              <a:t>26.09.2014</a:t>
            </a:fld>
            <a:endParaRPr lang="de-CH"/>
          </a:p>
        </p:txBody>
      </p:sp>
      <p:sp>
        <p:nvSpPr>
          <p:cNvPr id="4" name="Fußzeilenplatzhalter 3"/>
          <p:cNvSpPr>
            <a:spLocks noGrp="1"/>
          </p:cNvSpPr>
          <p:nvPr>
            <p:ph type="ftr" sz="quarter" idx="2"/>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a:p>
        </p:txBody>
      </p:sp>
      <p:sp>
        <p:nvSpPr>
          <p:cNvPr id="5" name="Foliennummernplatzhalter 4"/>
          <p:cNvSpPr>
            <a:spLocks noGrp="1"/>
          </p:cNvSpPr>
          <p:nvPr>
            <p:ph type="sldNum" sz="quarter" idx="3"/>
          </p:nvPr>
        </p:nvSpPr>
        <p:spPr>
          <a:xfrm>
            <a:off x="3858537" y="9443662"/>
            <a:ext cx="2951850" cy="497125"/>
          </a:xfrm>
          <a:prstGeom prst="rect">
            <a:avLst/>
          </a:prstGeom>
        </p:spPr>
        <p:txBody>
          <a:bodyPr vert="horz" lIns="91897" tIns="45949" rIns="91897" bIns="45949"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a:p>
        </p:txBody>
      </p:sp>
      <p:sp>
        <p:nvSpPr>
          <p:cNvPr id="3" name="Datumsplatzhalter 2"/>
          <p:cNvSpPr>
            <a:spLocks noGrp="1"/>
          </p:cNvSpPr>
          <p:nvPr>
            <p:ph type="dt" idx="1"/>
          </p:nvPr>
        </p:nvSpPr>
        <p:spPr>
          <a:xfrm>
            <a:off x="3858537" y="1"/>
            <a:ext cx="2951850" cy="497125"/>
          </a:xfrm>
          <a:prstGeom prst="rect">
            <a:avLst/>
          </a:prstGeom>
        </p:spPr>
        <p:txBody>
          <a:bodyPr vert="horz" lIns="91897" tIns="45949" rIns="91897" bIns="45949" rtlCol="0"/>
          <a:lstStyle>
            <a:lvl1pPr algn="r">
              <a:defRPr sz="1200"/>
            </a:lvl1pPr>
          </a:lstStyle>
          <a:p>
            <a:fld id="{5AF2B663-2BA9-4D7E-8201-5DE4109E1EDD}" type="datetimeFigureOut">
              <a:rPr lang="de-CH" smtClean="0"/>
              <a:t>26.09.2014</a:t>
            </a:fld>
            <a:endParaRPr lang="de-CH"/>
          </a:p>
        </p:txBody>
      </p:sp>
      <p:sp>
        <p:nvSpPr>
          <p:cNvPr id="4" name="Folienbildplatzhalter 3"/>
          <p:cNvSpPr>
            <a:spLocks noGrp="1" noRot="1" noChangeAspect="1"/>
          </p:cNvSpPr>
          <p:nvPr>
            <p:ph type="sldImg" idx="2"/>
          </p:nvPr>
        </p:nvSpPr>
        <p:spPr>
          <a:xfrm>
            <a:off x="919163" y="744538"/>
            <a:ext cx="4973637" cy="3730625"/>
          </a:xfrm>
          <a:prstGeom prst="rect">
            <a:avLst/>
          </a:prstGeom>
          <a:noFill/>
          <a:ln w="12700">
            <a:solidFill>
              <a:prstClr val="black"/>
            </a:solidFill>
          </a:ln>
        </p:spPr>
        <p:txBody>
          <a:bodyPr vert="horz" lIns="91897" tIns="45949" rIns="91897" bIns="45949" rtlCol="0" anchor="ctr"/>
          <a:lstStyle/>
          <a:p>
            <a:endParaRPr lang="de-CH"/>
          </a:p>
        </p:txBody>
      </p:sp>
      <p:sp>
        <p:nvSpPr>
          <p:cNvPr id="5" name="Notizenplatzhalter 4"/>
          <p:cNvSpPr>
            <a:spLocks noGrp="1"/>
          </p:cNvSpPr>
          <p:nvPr>
            <p:ph type="body" sz="quarter" idx="3"/>
          </p:nvPr>
        </p:nvSpPr>
        <p:spPr>
          <a:xfrm>
            <a:off x="681197" y="4722694"/>
            <a:ext cx="5449570" cy="4474130"/>
          </a:xfrm>
          <a:prstGeom prst="rect">
            <a:avLst/>
          </a:prstGeom>
        </p:spPr>
        <p:txBody>
          <a:bodyPr vert="horz" lIns="91897" tIns="45949" rIns="91897" bIns="4594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a:p>
        </p:txBody>
      </p:sp>
      <p:sp>
        <p:nvSpPr>
          <p:cNvPr id="7" name="Foliennummernplatzhalter 6"/>
          <p:cNvSpPr>
            <a:spLocks noGrp="1"/>
          </p:cNvSpPr>
          <p:nvPr>
            <p:ph type="sldNum" sz="quarter" idx="5"/>
          </p:nvPr>
        </p:nvSpPr>
        <p:spPr>
          <a:xfrm>
            <a:off x="3858537" y="9443662"/>
            <a:ext cx="2951850" cy="497125"/>
          </a:xfrm>
          <a:prstGeom prst="rect">
            <a:avLst/>
          </a:prstGeom>
        </p:spPr>
        <p:txBody>
          <a:bodyPr vert="horz" lIns="91897" tIns="45949" rIns="91897" bIns="45949"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a:t>
            </a:r>
            <a:r>
              <a:rPr lang="de-CH" baseline="0" smtClean="0"/>
              <a:t>solll</a:t>
            </a:r>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a:t>
            </a:r>
            <a:r>
              <a:rPr lang="de-CH" baseline="0" smtClean="0"/>
              <a:t>solll</a:t>
            </a:r>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a:t>
            </a:r>
            <a:r>
              <a:rPr lang="de-CH" baseline="0" smtClean="0"/>
              <a:t>solll</a:t>
            </a:r>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a:t>
            </a:r>
            <a:r>
              <a:rPr lang="de-CH" baseline="0" smtClean="0"/>
              <a:t>solll</a:t>
            </a:r>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15</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effectLst/>
              </a:rPr>
              <a:t>Bevölkerung nach Alter</a:t>
            </a:r>
            <a:endParaRPr lang="de-CH" dirty="0" smtClean="0"/>
          </a:p>
          <a:p>
            <a:r>
              <a:rPr lang="de-CH" dirty="0" smtClean="0"/>
              <a:t>http://www.bfs.admin.ch/bfs/portal/de/index/themen/01/02/blank/key/alter/gesamt.html</a:t>
            </a:r>
          </a:p>
          <a:p>
            <a:endParaRPr lang="de-CH" dirty="0" smtClean="0"/>
          </a:p>
          <a:p>
            <a:r>
              <a:rPr lang="de-CH" b="1" dirty="0" smtClean="0"/>
              <a:t>Migration</a:t>
            </a:r>
            <a:r>
              <a:rPr lang="de-CH" b="1" baseline="0" dirty="0" smtClean="0"/>
              <a:t> und Integration</a:t>
            </a:r>
            <a:endParaRPr lang="de-CH" b="1" dirty="0" smtClean="0"/>
          </a:p>
          <a:p>
            <a:r>
              <a:rPr lang="de-CH" dirty="0" smtClean="0"/>
              <a:t>http://www.bfs.admin.ch/bfs/portal/de/index/themen/01/07/blank/data/01.html</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16559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Schellenbauer</a:t>
            </a:r>
            <a:r>
              <a:rPr lang="de-CH" baseline="0" dirty="0" smtClean="0"/>
              <a:t>-These: Unterstellt einen linearen Zusammenhang zwischen Altersgruppen und der Höhe des Einkommens</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Es Unterschiede zwischen verschiedenen Haushaltsformen&gt; Unterschiede zwischen Haushalten mit und ohne Kinder. Aber auch bezüglich allgemeinen Verteilung</a:t>
            </a:r>
          </a:p>
          <a:p>
            <a:pPr marL="171450" indent="-171450">
              <a:buFontTx/>
              <a:buChar char="-"/>
            </a:pPr>
            <a:endParaRPr lang="de-CH" baseline="0" dirty="0" smtClean="0"/>
          </a:p>
          <a:p>
            <a:pPr marL="171450" indent="-171450">
              <a:buFontTx/>
              <a:buChar char="-"/>
            </a:pPr>
            <a:r>
              <a:rPr lang="de-CH" baseline="0" dirty="0" smtClean="0"/>
              <a:t>Üblicherweise wird Einkommensungleichheit primär als Ausdruck von Lohnunterschieden verstanden.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Es Unterschiede zwischen verschiedenen Haushaltsformen&gt; Unterschiede zwischen Haushalten mit und ohne Kinder.</a:t>
            </a:r>
          </a:p>
          <a:p>
            <a:pPr marL="171450" indent="-171450">
              <a:buFontTx/>
              <a:buChar char="-"/>
            </a:pPr>
            <a:endParaRPr lang="de-CH" baseline="0" dirty="0" smtClean="0"/>
          </a:p>
          <a:p>
            <a:pPr marL="171450" indent="-171450">
              <a:buFontTx/>
              <a:buChar char="-"/>
            </a:pPr>
            <a:r>
              <a:rPr lang="de-CH" baseline="0" dirty="0" smtClean="0"/>
              <a:t>Üblicherweise wird Einkommensungleichheit primär als Ausdruck von Lohnunterschieden verstanden.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http://www.bfs.admin.ch/bfs/portal/de/index/regionen/kantone/ju/key.html</a:t>
            </a:r>
          </a:p>
          <a:p>
            <a:r>
              <a:rPr lang="de-CH" dirty="0" smtClean="0"/>
              <a:t>http://www.bfs.admin.ch/bfs/portal/de/index/regionen/kantone/bs/key.html</a:t>
            </a:r>
          </a:p>
          <a:p>
            <a:endParaRPr lang="de-CH" dirty="0" smtClean="0"/>
          </a:p>
          <a:p>
            <a:r>
              <a:rPr lang="de-CH" dirty="0" err="1" smtClean="0"/>
              <a:t>Tax</a:t>
            </a:r>
            <a:r>
              <a:rPr lang="de-CH" dirty="0" smtClean="0"/>
              <a:t> </a:t>
            </a:r>
            <a:r>
              <a:rPr lang="de-CH" dirty="0" err="1" smtClean="0"/>
              <a:t>data</a:t>
            </a:r>
            <a:r>
              <a:rPr lang="de-CH" dirty="0" smtClean="0"/>
              <a:t> </a:t>
            </a:r>
            <a:r>
              <a:rPr lang="de-CH" dirty="0" err="1" smtClean="0"/>
              <a:t>is</a:t>
            </a:r>
            <a:r>
              <a:rPr lang="de-CH" dirty="0" smtClean="0"/>
              <a:t> administrative </a:t>
            </a:r>
            <a:r>
              <a:rPr lang="de-CH" dirty="0" err="1" smtClean="0"/>
              <a:t>data</a:t>
            </a:r>
            <a:r>
              <a:rPr lang="de-CH" dirty="0" smtClean="0"/>
              <a:t>, </a:t>
            </a:r>
            <a:r>
              <a:rPr lang="de-CH" dirty="0" err="1" smtClean="0"/>
              <a:t>which</a:t>
            </a:r>
            <a:r>
              <a:rPr lang="de-CH" dirty="0" smtClean="0"/>
              <a:t> </a:t>
            </a:r>
            <a:r>
              <a:rPr lang="de-CH" dirty="0" err="1" smtClean="0"/>
              <a:t>means</a:t>
            </a:r>
            <a:r>
              <a:rPr lang="de-CH" dirty="0" smtClean="0"/>
              <a:t> </a:t>
            </a:r>
            <a:r>
              <a:rPr lang="de-CH" dirty="0" err="1" smtClean="0"/>
              <a:t>it’s</a:t>
            </a:r>
            <a:r>
              <a:rPr lang="de-CH" dirty="0" smtClean="0"/>
              <a:t> a </a:t>
            </a:r>
            <a:r>
              <a:rPr lang="de-CH" dirty="0" err="1" smtClean="0"/>
              <a:t>processgenerated</a:t>
            </a:r>
            <a:r>
              <a:rPr lang="de-CH" dirty="0" smtClean="0"/>
              <a:t>, non-</a:t>
            </a:r>
            <a:r>
              <a:rPr lang="de-CH" dirty="0" err="1" smtClean="0"/>
              <a:t>reactive</a:t>
            </a:r>
            <a:r>
              <a:rPr lang="de-CH" dirty="0" smtClean="0"/>
              <a:t> </a:t>
            </a:r>
            <a:r>
              <a:rPr lang="de-CH" dirty="0" err="1" smtClean="0"/>
              <a:t>datasource</a:t>
            </a:r>
            <a:r>
              <a:rPr lang="de-CH" dirty="0" smtClean="0"/>
              <a:t> (</a:t>
            </a:r>
            <a:r>
              <a:rPr lang="de-CH" dirty="0" err="1" smtClean="0"/>
              <a:t>Diekman</a:t>
            </a:r>
            <a:r>
              <a:rPr lang="de-CH" dirty="0" smtClean="0"/>
              <a:t> 2009:653)</a:t>
            </a:r>
          </a:p>
          <a:p>
            <a:pPr lvl="1"/>
            <a:r>
              <a:rPr lang="de-CH" dirty="0" smtClean="0"/>
              <a:t>Nice, </a:t>
            </a:r>
            <a:r>
              <a:rPr lang="de-CH" dirty="0" err="1" smtClean="0"/>
              <a:t>because</a:t>
            </a:r>
            <a:r>
              <a:rPr lang="de-CH" dirty="0" smtClean="0"/>
              <a:t> </a:t>
            </a:r>
            <a:r>
              <a:rPr lang="de-CH" dirty="0" err="1" smtClean="0"/>
              <a:t>data</a:t>
            </a:r>
            <a:r>
              <a:rPr lang="de-CH" dirty="0" smtClean="0"/>
              <a:t> </a:t>
            </a:r>
            <a:r>
              <a:rPr lang="de-CH" dirty="0" err="1" smtClean="0"/>
              <a:t>coverage</a:t>
            </a:r>
            <a:r>
              <a:rPr lang="de-CH" dirty="0" smtClean="0"/>
              <a:t> </a:t>
            </a:r>
            <a:r>
              <a:rPr lang="de-CH" dirty="0" err="1" smtClean="0"/>
              <a:t>is</a:t>
            </a:r>
            <a:r>
              <a:rPr lang="de-CH" dirty="0" smtClean="0"/>
              <a:t> </a:t>
            </a:r>
            <a:r>
              <a:rPr lang="de-CH" dirty="0" err="1" smtClean="0"/>
              <a:t>good</a:t>
            </a:r>
            <a:r>
              <a:rPr lang="de-CH" dirty="0" smtClean="0"/>
              <a:t> (</a:t>
            </a:r>
            <a:r>
              <a:rPr lang="de-CH" dirty="0" err="1" smtClean="0"/>
              <a:t>no</a:t>
            </a:r>
            <a:r>
              <a:rPr lang="de-CH" dirty="0" smtClean="0"/>
              <a:t> sample </a:t>
            </a:r>
            <a:r>
              <a:rPr lang="de-CH" dirty="0" err="1" smtClean="0"/>
              <a:t>bias</a:t>
            </a:r>
            <a:r>
              <a:rPr lang="de-CH" dirty="0" smtClean="0"/>
              <a:t>)</a:t>
            </a:r>
          </a:p>
          <a:p>
            <a:pPr lvl="1"/>
            <a:r>
              <a:rPr lang="de-CH" dirty="0" smtClean="0"/>
              <a:t>Bad, </a:t>
            </a:r>
            <a:r>
              <a:rPr lang="de-CH" dirty="0" err="1" smtClean="0"/>
              <a:t>because</a:t>
            </a:r>
            <a:r>
              <a:rPr lang="de-CH" dirty="0" smtClean="0"/>
              <a:t> </a:t>
            </a:r>
            <a:r>
              <a:rPr lang="de-CH" dirty="0" err="1" smtClean="0"/>
              <a:t>data</a:t>
            </a:r>
            <a:r>
              <a:rPr lang="de-CH" dirty="0" smtClean="0"/>
              <a:t> </a:t>
            </a:r>
            <a:r>
              <a:rPr lang="de-CH" dirty="0" err="1" smtClean="0"/>
              <a:t>doesn’t</a:t>
            </a:r>
            <a:r>
              <a:rPr lang="de-CH" dirty="0" smtClean="0"/>
              <a:t> </a:t>
            </a:r>
            <a:r>
              <a:rPr lang="de-CH" dirty="0" err="1" smtClean="0"/>
              <a:t>necessairly</a:t>
            </a:r>
            <a:r>
              <a:rPr lang="de-CH" dirty="0" smtClean="0"/>
              <a:t> fit </a:t>
            </a:r>
            <a:r>
              <a:rPr lang="de-CH" dirty="0" err="1" smtClean="0"/>
              <a:t>the</a:t>
            </a:r>
            <a:r>
              <a:rPr lang="de-CH" dirty="0" smtClean="0"/>
              <a:t> </a:t>
            </a:r>
            <a:r>
              <a:rPr lang="de-CH" dirty="0" err="1" smtClean="0"/>
              <a:t>ideas</a:t>
            </a:r>
            <a:r>
              <a:rPr lang="de-CH" dirty="0" smtClean="0"/>
              <a:t> </a:t>
            </a:r>
            <a:r>
              <a:rPr lang="de-CH" dirty="0" err="1" smtClean="0"/>
              <a:t>of</a:t>
            </a:r>
            <a:r>
              <a:rPr lang="de-CH" dirty="0" smtClean="0"/>
              <a:t> </a:t>
            </a:r>
            <a:r>
              <a:rPr lang="de-CH" dirty="0" err="1" smtClean="0"/>
              <a:t>reaserach</a:t>
            </a:r>
            <a:r>
              <a:rPr lang="de-CH" dirty="0" smtClean="0"/>
              <a:t> </a:t>
            </a:r>
            <a:r>
              <a:rPr lang="de-CH" dirty="0" err="1" smtClean="0"/>
              <a:t>purpose</a:t>
            </a:r>
            <a:r>
              <a:rPr lang="de-CH" dirty="0" smtClean="0"/>
              <a:t>. </a:t>
            </a:r>
            <a:r>
              <a:rPr lang="de-CH" dirty="0" err="1" smtClean="0"/>
              <a:t>Tax</a:t>
            </a:r>
            <a:r>
              <a:rPr lang="de-CH" dirty="0" smtClean="0"/>
              <a:t> Units </a:t>
            </a:r>
            <a:r>
              <a:rPr lang="de-CH" dirty="0" err="1" smtClean="0"/>
              <a:t>are</a:t>
            </a:r>
            <a:r>
              <a:rPr lang="de-CH" dirty="0" smtClean="0"/>
              <a:t> </a:t>
            </a:r>
            <a:r>
              <a:rPr lang="de-CH" dirty="0" err="1" smtClean="0"/>
              <a:t>necessairly</a:t>
            </a:r>
            <a:r>
              <a:rPr lang="de-CH" dirty="0" smtClean="0"/>
              <a:t> </a:t>
            </a:r>
            <a:r>
              <a:rPr lang="de-CH" dirty="0" err="1" smtClean="0"/>
              <a:t>housholds</a:t>
            </a:r>
            <a:r>
              <a:rPr lang="de-CH" dirty="0" smtClean="0"/>
              <a:t> &gt; in </a:t>
            </a:r>
            <a:r>
              <a:rPr lang="de-CH" dirty="0" err="1" smtClean="0"/>
              <a:t>generall</a:t>
            </a:r>
            <a:r>
              <a:rPr lang="de-CH" dirty="0" smtClean="0"/>
              <a:t> </a:t>
            </a:r>
            <a:r>
              <a:rPr lang="de-CH" dirty="0" err="1" smtClean="0"/>
              <a:t>we</a:t>
            </a:r>
            <a:r>
              <a:rPr lang="de-CH" dirty="0" smtClean="0"/>
              <a:t> </a:t>
            </a:r>
            <a:r>
              <a:rPr lang="de-CH" dirty="0" err="1" smtClean="0"/>
              <a:t>overestimate</a:t>
            </a:r>
            <a:r>
              <a:rPr lang="de-CH" dirty="0" smtClean="0"/>
              <a:t> </a:t>
            </a:r>
            <a:r>
              <a:rPr lang="de-CH" dirty="0" err="1" smtClean="0"/>
              <a:t>people</a:t>
            </a:r>
            <a:r>
              <a:rPr lang="de-CH" dirty="0" smtClean="0"/>
              <a:t> </a:t>
            </a:r>
            <a:r>
              <a:rPr lang="de-CH" dirty="0" err="1" smtClean="0"/>
              <a:t>living</a:t>
            </a:r>
            <a:r>
              <a:rPr lang="de-CH" dirty="0" smtClean="0"/>
              <a:t> «</a:t>
            </a:r>
            <a:r>
              <a:rPr lang="de-CH" dirty="0" err="1" smtClean="0"/>
              <a:t>alone</a:t>
            </a:r>
            <a:r>
              <a:rPr lang="de-CH" dirty="0" smtClean="0"/>
              <a:t>»</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http://www.bfs.admin.ch/bfs/portal/de/index/regionen/kantone/ju/key.html</a:t>
            </a:r>
          </a:p>
          <a:p>
            <a:r>
              <a:rPr lang="de-CH" dirty="0" smtClean="0"/>
              <a:t>http://www.bfs.admin.ch/bfs/portal/de/index/regionen/kantone/bs/key.html</a:t>
            </a:r>
          </a:p>
          <a:p>
            <a:endParaRPr lang="de-CH" dirty="0" smtClean="0"/>
          </a:p>
          <a:p>
            <a:r>
              <a:rPr lang="de-CH" dirty="0" err="1" smtClean="0"/>
              <a:t>Tax</a:t>
            </a:r>
            <a:r>
              <a:rPr lang="de-CH" dirty="0" smtClean="0"/>
              <a:t> </a:t>
            </a:r>
            <a:r>
              <a:rPr lang="de-CH" dirty="0" err="1" smtClean="0"/>
              <a:t>data</a:t>
            </a:r>
            <a:r>
              <a:rPr lang="de-CH" dirty="0" smtClean="0"/>
              <a:t> </a:t>
            </a:r>
            <a:r>
              <a:rPr lang="de-CH" dirty="0" err="1" smtClean="0"/>
              <a:t>is</a:t>
            </a:r>
            <a:r>
              <a:rPr lang="de-CH" dirty="0" smtClean="0"/>
              <a:t> administrative </a:t>
            </a:r>
            <a:r>
              <a:rPr lang="de-CH" dirty="0" err="1" smtClean="0"/>
              <a:t>data</a:t>
            </a:r>
            <a:r>
              <a:rPr lang="de-CH" dirty="0" smtClean="0"/>
              <a:t>, </a:t>
            </a:r>
            <a:r>
              <a:rPr lang="de-CH" dirty="0" err="1" smtClean="0"/>
              <a:t>which</a:t>
            </a:r>
            <a:r>
              <a:rPr lang="de-CH" dirty="0" smtClean="0"/>
              <a:t> </a:t>
            </a:r>
            <a:r>
              <a:rPr lang="de-CH" dirty="0" err="1" smtClean="0"/>
              <a:t>means</a:t>
            </a:r>
            <a:r>
              <a:rPr lang="de-CH" dirty="0" smtClean="0"/>
              <a:t> </a:t>
            </a:r>
            <a:r>
              <a:rPr lang="de-CH" dirty="0" err="1" smtClean="0"/>
              <a:t>it’s</a:t>
            </a:r>
            <a:r>
              <a:rPr lang="de-CH" dirty="0" smtClean="0"/>
              <a:t> a </a:t>
            </a:r>
            <a:r>
              <a:rPr lang="de-CH" dirty="0" err="1" smtClean="0"/>
              <a:t>processgenerated</a:t>
            </a:r>
            <a:r>
              <a:rPr lang="de-CH" dirty="0" smtClean="0"/>
              <a:t>, non-</a:t>
            </a:r>
            <a:r>
              <a:rPr lang="de-CH" dirty="0" err="1" smtClean="0"/>
              <a:t>reactive</a:t>
            </a:r>
            <a:r>
              <a:rPr lang="de-CH" dirty="0" smtClean="0"/>
              <a:t> </a:t>
            </a:r>
            <a:r>
              <a:rPr lang="de-CH" dirty="0" err="1" smtClean="0"/>
              <a:t>datasource</a:t>
            </a:r>
            <a:r>
              <a:rPr lang="de-CH" dirty="0" smtClean="0"/>
              <a:t> (</a:t>
            </a:r>
            <a:r>
              <a:rPr lang="de-CH" dirty="0" err="1" smtClean="0"/>
              <a:t>Diekman</a:t>
            </a:r>
            <a:r>
              <a:rPr lang="de-CH" dirty="0" smtClean="0"/>
              <a:t> 2009:653)</a:t>
            </a:r>
          </a:p>
          <a:p>
            <a:pPr lvl="1"/>
            <a:r>
              <a:rPr lang="de-CH" dirty="0" smtClean="0"/>
              <a:t>Nice, </a:t>
            </a:r>
            <a:r>
              <a:rPr lang="de-CH" dirty="0" err="1" smtClean="0"/>
              <a:t>because</a:t>
            </a:r>
            <a:r>
              <a:rPr lang="de-CH" dirty="0" smtClean="0"/>
              <a:t> </a:t>
            </a:r>
            <a:r>
              <a:rPr lang="de-CH" dirty="0" err="1" smtClean="0"/>
              <a:t>data</a:t>
            </a:r>
            <a:r>
              <a:rPr lang="de-CH" dirty="0" smtClean="0"/>
              <a:t> </a:t>
            </a:r>
            <a:r>
              <a:rPr lang="de-CH" dirty="0" err="1" smtClean="0"/>
              <a:t>coverage</a:t>
            </a:r>
            <a:r>
              <a:rPr lang="de-CH" dirty="0" smtClean="0"/>
              <a:t> </a:t>
            </a:r>
            <a:r>
              <a:rPr lang="de-CH" dirty="0" err="1" smtClean="0"/>
              <a:t>is</a:t>
            </a:r>
            <a:r>
              <a:rPr lang="de-CH" dirty="0" smtClean="0"/>
              <a:t> </a:t>
            </a:r>
            <a:r>
              <a:rPr lang="de-CH" dirty="0" err="1" smtClean="0"/>
              <a:t>good</a:t>
            </a:r>
            <a:r>
              <a:rPr lang="de-CH" dirty="0" smtClean="0"/>
              <a:t> (</a:t>
            </a:r>
            <a:r>
              <a:rPr lang="de-CH" dirty="0" err="1" smtClean="0"/>
              <a:t>no</a:t>
            </a:r>
            <a:r>
              <a:rPr lang="de-CH" dirty="0" smtClean="0"/>
              <a:t> sample </a:t>
            </a:r>
            <a:r>
              <a:rPr lang="de-CH" dirty="0" err="1" smtClean="0"/>
              <a:t>bias</a:t>
            </a:r>
            <a:r>
              <a:rPr lang="de-CH" dirty="0" smtClean="0"/>
              <a:t>)</a:t>
            </a:r>
          </a:p>
          <a:p>
            <a:pPr lvl="1"/>
            <a:r>
              <a:rPr lang="de-CH" dirty="0" smtClean="0"/>
              <a:t>Bad, </a:t>
            </a:r>
            <a:r>
              <a:rPr lang="de-CH" dirty="0" err="1" smtClean="0"/>
              <a:t>because</a:t>
            </a:r>
            <a:r>
              <a:rPr lang="de-CH" dirty="0" smtClean="0"/>
              <a:t> </a:t>
            </a:r>
            <a:r>
              <a:rPr lang="de-CH" dirty="0" err="1" smtClean="0"/>
              <a:t>data</a:t>
            </a:r>
            <a:r>
              <a:rPr lang="de-CH" dirty="0" smtClean="0"/>
              <a:t> </a:t>
            </a:r>
            <a:r>
              <a:rPr lang="de-CH" dirty="0" err="1" smtClean="0"/>
              <a:t>doesn’t</a:t>
            </a:r>
            <a:r>
              <a:rPr lang="de-CH" dirty="0" smtClean="0"/>
              <a:t> </a:t>
            </a:r>
            <a:r>
              <a:rPr lang="de-CH" dirty="0" err="1" smtClean="0"/>
              <a:t>necessairly</a:t>
            </a:r>
            <a:r>
              <a:rPr lang="de-CH" dirty="0" smtClean="0"/>
              <a:t> fit </a:t>
            </a:r>
            <a:r>
              <a:rPr lang="de-CH" dirty="0" err="1" smtClean="0"/>
              <a:t>the</a:t>
            </a:r>
            <a:r>
              <a:rPr lang="de-CH" dirty="0" smtClean="0"/>
              <a:t> </a:t>
            </a:r>
            <a:r>
              <a:rPr lang="de-CH" dirty="0" err="1" smtClean="0"/>
              <a:t>ideas</a:t>
            </a:r>
            <a:r>
              <a:rPr lang="de-CH" dirty="0" smtClean="0"/>
              <a:t> </a:t>
            </a:r>
            <a:r>
              <a:rPr lang="de-CH" dirty="0" err="1" smtClean="0"/>
              <a:t>of</a:t>
            </a:r>
            <a:r>
              <a:rPr lang="de-CH" dirty="0" smtClean="0"/>
              <a:t> </a:t>
            </a:r>
            <a:r>
              <a:rPr lang="de-CH" dirty="0" err="1" smtClean="0"/>
              <a:t>reaserach</a:t>
            </a:r>
            <a:r>
              <a:rPr lang="de-CH" dirty="0" smtClean="0"/>
              <a:t> </a:t>
            </a:r>
            <a:r>
              <a:rPr lang="de-CH" dirty="0" err="1" smtClean="0"/>
              <a:t>purpose</a:t>
            </a:r>
            <a:r>
              <a:rPr lang="de-CH" dirty="0" smtClean="0"/>
              <a:t>. </a:t>
            </a:r>
            <a:r>
              <a:rPr lang="de-CH" dirty="0" err="1" smtClean="0"/>
              <a:t>Tax</a:t>
            </a:r>
            <a:r>
              <a:rPr lang="de-CH" dirty="0" smtClean="0"/>
              <a:t> Units </a:t>
            </a:r>
            <a:r>
              <a:rPr lang="de-CH" dirty="0" err="1" smtClean="0"/>
              <a:t>are</a:t>
            </a:r>
            <a:r>
              <a:rPr lang="de-CH" dirty="0" smtClean="0"/>
              <a:t> </a:t>
            </a:r>
            <a:r>
              <a:rPr lang="de-CH" dirty="0" err="1" smtClean="0"/>
              <a:t>necessairly</a:t>
            </a:r>
            <a:r>
              <a:rPr lang="de-CH" dirty="0" smtClean="0"/>
              <a:t> </a:t>
            </a:r>
            <a:r>
              <a:rPr lang="de-CH" dirty="0" err="1" smtClean="0"/>
              <a:t>housholds</a:t>
            </a:r>
            <a:r>
              <a:rPr lang="de-CH" dirty="0" smtClean="0"/>
              <a:t> &gt; in </a:t>
            </a:r>
            <a:r>
              <a:rPr lang="de-CH" dirty="0" err="1" smtClean="0"/>
              <a:t>generall</a:t>
            </a:r>
            <a:r>
              <a:rPr lang="de-CH" dirty="0" smtClean="0"/>
              <a:t> </a:t>
            </a:r>
            <a:r>
              <a:rPr lang="de-CH" dirty="0" err="1" smtClean="0"/>
              <a:t>we</a:t>
            </a:r>
            <a:r>
              <a:rPr lang="de-CH" dirty="0" smtClean="0"/>
              <a:t> </a:t>
            </a:r>
            <a:r>
              <a:rPr lang="de-CH" dirty="0" err="1" smtClean="0"/>
              <a:t>overestimate</a:t>
            </a:r>
            <a:r>
              <a:rPr lang="de-CH" dirty="0" smtClean="0"/>
              <a:t> </a:t>
            </a:r>
            <a:r>
              <a:rPr lang="de-CH" dirty="0" err="1" smtClean="0"/>
              <a:t>people</a:t>
            </a:r>
            <a:r>
              <a:rPr lang="de-CH" dirty="0" smtClean="0"/>
              <a:t> </a:t>
            </a:r>
            <a:r>
              <a:rPr lang="de-CH" dirty="0" err="1" smtClean="0"/>
              <a:t>living</a:t>
            </a:r>
            <a:r>
              <a:rPr lang="de-CH" dirty="0" smtClean="0"/>
              <a:t> «</a:t>
            </a:r>
            <a:r>
              <a:rPr lang="de-CH" dirty="0" err="1" smtClean="0"/>
              <a:t>alone</a:t>
            </a:r>
            <a:r>
              <a:rPr lang="de-CH" dirty="0" smtClean="0"/>
              <a:t>»</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Remarks</a:t>
            </a:r>
            <a:r>
              <a:rPr lang="de-CH" dirty="0" smtClean="0"/>
              <a:t/>
            </a:r>
            <a:br>
              <a:rPr lang="de-CH" dirty="0" smtClean="0"/>
            </a:br>
            <a:r>
              <a:rPr lang="de-CH" dirty="0" smtClean="0"/>
              <a:t>-</a:t>
            </a:r>
            <a:r>
              <a:rPr lang="de-CH" baseline="0" dirty="0" smtClean="0"/>
              <a:t> </a:t>
            </a:r>
            <a:r>
              <a:rPr lang="de-CH" baseline="0" dirty="0" err="1" smtClean="0"/>
              <a:t>you</a:t>
            </a:r>
            <a:r>
              <a:rPr lang="de-CH" baseline="0" dirty="0" smtClean="0"/>
              <a:t> </a:t>
            </a:r>
            <a:r>
              <a:rPr lang="de-CH" baseline="0" dirty="0" err="1" smtClean="0"/>
              <a:t>get</a:t>
            </a:r>
            <a:r>
              <a:rPr lang="de-CH" baseline="0" dirty="0" smtClean="0"/>
              <a:t> </a:t>
            </a:r>
            <a:r>
              <a:rPr lang="de-CH" baseline="0" dirty="0" err="1" smtClean="0"/>
              <a:t>between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by</a:t>
            </a:r>
            <a:r>
              <a:rPr lang="de-CH" baseline="0" dirty="0" smtClean="0"/>
              <a:t> </a:t>
            </a:r>
            <a:r>
              <a:rPr lang="de-CH" baseline="0" dirty="0" err="1" smtClean="0"/>
              <a:t>assigning</a:t>
            </a:r>
            <a:r>
              <a:rPr lang="de-CH" baseline="0" dirty="0" smtClean="0"/>
              <a:t> </a:t>
            </a:r>
            <a:r>
              <a:rPr lang="de-CH" baseline="0" dirty="0" err="1" smtClean="0"/>
              <a:t>the</a:t>
            </a:r>
            <a:r>
              <a:rPr lang="de-CH" baseline="0" dirty="0" smtClean="0"/>
              <a:t> </a:t>
            </a:r>
            <a:r>
              <a:rPr lang="de-CH" baseline="0" dirty="0" err="1" smtClean="0"/>
              <a:t>group</a:t>
            </a:r>
            <a:r>
              <a:rPr lang="de-CH" baseline="0" dirty="0" smtClean="0"/>
              <a:t> </a:t>
            </a:r>
            <a:r>
              <a:rPr lang="de-CH" baseline="0" dirty="0" err="1" smtClean="0"/>
              <a:t>mean</a:t>
            </a:r>
            <a:r>
              <a:rPr lang="de-CH" baseline="0" dirty="0" smtClean="0"/>
              <a:t> </a:t>
            </a:r>
            <a:r>
              <a:rPr lang="de-CH" baseline="0" dirty="0" err="1" smtClean="0"/>
              <a:t>to</a:t>
            </a:r>
            <a:r>
              <a:rPr lang="de-CH" baseline="0" dirty="0" smtClean="0"/>
              <a:t> </a:t>
            </a:r>
            <a:r>
              <a:rPr lang="de-CH" baseline="0" dirty="0" err="1" smtClean="0"/>
              <a:t>every</a:t>
            </a:r>
            <a:r>
              <a:rPr lang="de-CH" baseline="0" dirty="0" smtClean="0"/>
              <a:t> </a:t>
            </a:r>
            <a:r>
              <a:rPr lang="de-CH" baseline="0" dirty="0" err="1" smtClean="0"/>
              <a:t>group</a:t>
            </a:r>
            <a:r>
              <a:rPr lang="de-CH" baseline="0" dirty="0" smtClean="0"/>
              <a:t> </a:t>
            </a:r>
            <a:r>
              <a:rPr lang="de-CH" baseline="0" dirty="0" err="1" smtClean="0"/>
              <a:t>member</a:t>
            </a:r>
            <a:r>
              <a:rPr lang="de-CH" baseline="0" dirty="0" smtClean="0"/>
              <a:t> </a:t>
            </a:r>
            <a:r>
              <a:rPr lang="de-CH" baseline="0" dirty="0" err="1" smtClean="0"/>
              <a:t>and</a:t>
            </a:r>
            <a:r>
              <a:rPr lang="de-CH" baseline="0" dirty="0" smtClean="0"/>
              <a:t> </a:t>
            </a:r>
            <a:r>
              <a:rPr lang="de-CH" baseline="0" dirty="0" err="1" smtClean="0"/>
              <a:t>the</a:t>
            </a:r>
            <a:r>
              <a:rPr lang="de-CH" baseline="0" dirty="0" smtClean="0"/>
              <a:t> </a:t>
            </a:r>
            <a:r>
              <a:rPr lang="de-CH" baseline="0" dirty="0" err="1" smtClean="0"/>
              <a:t>calculate</a:t>
            </a:r>
            <a:r>
              <a:rPr lang="de-CH" baseline="0" dirty="0" smtClean="0"/>
              <a:t> </a:t>
            </a:r>
            <a:r>
              <a:rPr lang="de-CH" baseline="0" dirty="0" err="1" smtClean="0"/>
              <a:t>the</a:t>
            </a:r>
            <a:r>
              <a:rPr lang="de-CH" baseline="0" dirty="0" smtClean="0"/>
              <a:t> </a:t>
            </a:r>
            <a:r>
              <a:rPr lang="de-CH" baseline="0" dirty="0" err="1" smtClean="0"/>
              <a:t>inequaltiy</a:t>
            </a:r>
            <a:r>
              <a:rPr lang="de-CH" baseline="0" dirty="0" smtClean="0"/>
              <a:t> </a:t>
            </a:r>
            <a:r>
              <a:rPr lang="de-CH" baseline="0" dirty="0" err="1" smtClean="0"/>
              <a:t>meassure</a:t>
            </a:r>
            <a:endParaRPr lang="de-CH" baseline="0" dirty="0" smtClean="0"/>
          </a:p>
          <a:p>
            <a:r>
              <a:rPr lang="de-CH" baseline="0" dirty="0" smtClean="0"/>
              <a:t>- The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indices</a:t>
            </a:r>
            <a:r>
              <a:rPr lang="de-CH" baseline="0" dirty="0" smtClean="0"/>
              <a:t> </a:t>
            </a:r>
            <a:r>
              <a:rPr lang="de-CH" baseline="0" dirty="0" err="1" smtClean="0"/>
              <a:t>are</a:t>
            </a:r>
            <a:r>
              <a:rPr lang="de-CH" baseline="0" dirty="0" smtClean="0"/>
              <a:t> </a:t>
            </a:r>
            <a:r>
              <a:rPr lang="de-CH" baseline="0" dirty="0" err="1" smtClean="0"/>
              <a:t>weighted</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adjusted</a:t>
            </a:r>
            <a:r>
              <a:rPr lang="de-CH" baseline="0" dirty="0" smtClean="0"/>
              <a:t> </a:t>
            </a:r>
            <a:r>
              <a:rPr lang="de-CH" baseline="0" dirty="0" err="1" smtClean="0"/>
              <a:t>group</a:t>
            </a:r>
            <a:r>
              <a:rPr lang="de-CH" baseline="0" dirty="0" smtClean="0"/>
              <a:t> </a:t>
            </a:r>
            <a:r>
              <a:rPr lang="de-CH" baseline="0" dirty="0" err="1" smtClean="0"/>
              <a:t>proportion</a:t>
            </a:r>
            <a:r>
              <a:rPr lang="de-CH" baseline="0" dirty="0" smtClean="0"/>
              <a:t> &gt; </a:t>
            </a:r>
            <a:r>
              <a:rPr lang="de-CH" baseline="0" dirty="0" err="1" smtClean="0"/>
              <a:t>with</a:t>
            </a:r>
            <a:r>
              <a:rPr lang="de-CH" baseline="0" dirty="0" smtClean="0"/>
              <a:t> large </a:t>
            </a:r>
            <a:r>
              <a:rPr lang="de-CH" baseline="0" dirty="0" err="1" smtClean="0"/>
              <a:t>groups</a:t>
            </a:r>
            <a:r>
              <a:rPr lang="de-CH" baseline="0" dirty="0" smtClean="0"/>
              <a:t> </a:t>
            </a:r>
            <a:r>
              <a:rPr lang="de-CH" baseline="0" dirty="0" err="1" smtClean="0"/>
              <a:t>the</a:t>
            </a:r>
            <a:r>
              <a:rPr lang="de-CH" baseline="0" dirty="0" smtClean="0"/>
              <a:t> </a:t>
            </a:r>
            <a:r>
              <a:rPr lang="de-CH" baseline="0" dirty="0" err="1" smtClean="0"/>
              <a:t>weights</a:t>
            </a:r>
            <a:r>
              <a:rPr lang="de-CH" baseline="0" dirty="0" smtClean="0"/>
              <a:t> </a:t>
            </a:r>
            <a:r>
              <a:rPr lang="de-CH" baseline="0" dirty="0" err="1" smtClean="0"/>
              <a:t>seem</a:t>
            </a:r>
            <a:r>
              <a:rPr lang="de-CH" baseline="0" dirty="0" smtClean="0"/>
              <a:t> </a:t>
            </a:r>
            <a:r>
              <a:rPr lang="de-CH" baseline="0" dirty="0" err="1" smtClean="0"/>
              <a:t>to</a:t>
            </a:r>
            <a:r>
              <a:rPr lang="de-CH" baseline="0" dirty="0" smtClean="0"/>
              <a:t> </a:t>
            </a:r>
            <a:r>
              <a:rPr lang="de-CH" baseline="0" dirty="0" err="1" smtClean="0"/>
              <a:t>sum</a:t>
            </a:r>
            <a:r>
              <a:rPr lang="de-CH" baseline="0" dirty="0" smtClean="0"/>
              <a:t> </a:t>
            </a:r>
            <a:r>
              <a:rPr lang="de-CH" baseline="0" dirty="0" err="1" smtClean="0"/>
              <a:t>to</a:t>
            </a:r>
            <a:r>
              <a:rPr lang="de-CH" baseline="0" dirty="0" smtClean="0"/>
              <a:t> 1. </a:t>
            </a:r>
            <a:r>
              <a:rPr lang="de-CH" baseline="0" dirty="0" err="1" smtClean="0"/>
              <a:t>Adjustment</a:t>
            </a:r>
            <a:r>
              <a:rPr lang="de-CH" baseline="0" dirty="0" smtClean="0"/>
              <a:t> </a:t>
            </a:r>
            <a:r>
              <a:rPr lang="de-CH" baseline="0" dirty="0" err="1" smtClean="0"/>
              <a:t>is</a:t>
            </a:r>
            <a:r>
              <a:rPr lang="de-CH" baseline="0" dirty="0" smtClean="0"/>
              <a:t> </a:t>
            </a:r>
            <a:r>
              <a:rPr lang="de-CH" baseline="0" dirty="0" err="1" smtClean="0"/>
              <a:t>important</a:t>
            </a:r>
            <a:r>
              <a:rPr lang="de-CH" baseline="0" dirty="0" smtClean="0"/>
              <a:t> </a:t>
            </a:r>
            <a:r>
              <a:rPr lang="de-CH" baseline="0" dirty="0" err="1" smtClean="0"/>
              <a:t>for</a:t>
            </a:r>
            <a:r>
              <a:rPr lang="de-CH" baseline="0" dirty="0" smtClean="0"/>
              <a:t> </a:t>
            </a:r>
            <a:r>
              <a:rPr lang="de-CH" baseline="0" dirty="0" err="1" smtClean="0"/>
              <a:t>small</a:t>
            </a:r>
            <a:r>
              <a:rPr lang="de-CH" baseline="0" dirty="0" smtClean="0"/>
              <a:t> sample </a:t>
            </a:r>
            <a:r>
              <a:rPr lang="de-CH" baseline="0" dirty="0" err="1" smtClean="0"/>
              <a:t>size</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4556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5519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Soziale Arbeit</a:t>
            </a: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0min.ch/community/quiz/?quizid=508&amp;loadquestion=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Excel_Worksheet2.xlsx"/><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inequalities.ch/"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Inequality by Demographic </a:t>
            </a:r>
            <a:r>
              <a:rPr lang="en-US" dirty="0" smtClean="0"/>
              <a:t>Factors </a:t>
            </a:r>
            <a:endParaRPr lang="de-CH" dirty="0" smtClean="0">
              <a:latin typeface="Lucida Sans" pitchFamily="34" charset="0"/>
              <a:cs typeface="Lucida Sans Unicode" pitchFamily="34" charset="0"/>
            </a:endParaRPr>
          </a:p>
        </p:txBody>
      </p:sp>
      <p:sp>
        <p:nvSpPr>
          <p:cNvPr id="6148" name="Untertitel 3"/>
          <p:cNvSpPr>
            <a:spLocks noGrp="1"/>
          </p:cNvSpPr>
          <p:nvPr>
            <p:ph type="subTitle" idx="1"/>
          </p:nvPr>
        </p:nvSpPr>
        <p:spPr bwMode="auto">
          <a:xfrm>
            <a:off x="468313" y="5156200"/>
            <a:ext cx="67833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Findings from Individual-Level Cantonal Tax Data</a:t>
            </a:r>
            <a:endParaRPr lang="de-CH" dirty="0" smtClean="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61963" y="6299200"/>
            <a:ext cx="6789737"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r>
              <a:rPr lang="de-CH" dirty="0">
                <a:latin typeface="Lucida Sans" pitchFamily="34" charset="0"/>
              </a:rPr>
              <a:t>Oliver Hümbelin und Rudolf </a:t>
            </a:r>
            <a:r>
              <a:rPr lang="de-CH" dirty="0" smtClean="0">
                <a:latin typeface="Lucida Sans" pitchFamily="34" charset="0"/>
              </a:rPr>
              <a:t>Farys</a:t>
            </a:r>
          </a:p>
        </p:txBody>
      </p:sp>
      <p:pic>
        <p:nvPicPr>
          <p:cNvPr id="1030" name="Picture 6" descr="http://www.20min.ch/2010/img/quiz/picquiz/508.jpg">
            <a:hlinkClick r:id="rId3"/>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t="15584" b="15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Decomposing inequality by </a:t>
            </a:r>
            <a:r>
              <a:rPr lang="en-US" dirty="0" smtClean="0"/>
              <a:t>age groups</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10" name="Objekt 9"/>
          <p:cNvGraphicFramePr>
            <a:graphicFrameLocks noChangeAspect="1"/>
          </p:cNvGraphicFramePr>
          <p:nvPr>
            <p:extLst>
              <p:ext uri="{D42A27DB-BD31-4B8C-83A1-F6EECF244321}">
                <p14:modId xmlns:p14="http://schemas.microsoft.com/office/powerpoint/2010/main" val="926595159"/>
              </p:ext>
            </p:extLst>
          </p:nvPr>
        </p:nvGraphicFramePr>
        <p:xfrm>
          <a:off x="1557338" y="2162175"/>
          <a:ext cx="6029325" cy="2543175"/>
        </p:xfrm>
        <a:graphic>
          <a:graphicData uri="http://schemas.openxmlformats.org/presentationml/2006/ole">
            <mc:AlternateContent xmlns:mc="http://schemas.openxmlformats.org/markup-compatibility/2006">
              <mc:Choice xmlns:v="urn:schemas-microsoft-com:vml" Requires="v">
                <p:oleObj spid="_x0000_s2059" name="Worksheet" r:id="rId5" imgW="6029367" imgH="2543243" progId="Excel.Sheet.12">
                  <p:embed/>
                </p:oleObj>
              </mc:Choice>
              <mc:Fallback>
                <p:oleObj name="Worksheet" r:id="rId5" imgW="6029367" imgH="2543243" progId="Excel.Sheet.12">
                  <p:embed/>
                  <p:pic>
                    <p:nvPicPr>
                      <p:cNvPr id="0" name=""/>
                      <p:cNvPicPr/>
                      <p:nvPr/>
                    </p:nvPicPr>
                    <p:blipFill>
                      <a:blip r:embed="rId6"/>
                      <a:stretch>
                        <a:fillRect/>
                      </a:stretch>
                    </p:blipFill>
                    <p:spPr>
                      <a:xfrm>
                        <a:off x="1557338" y="2162175"/>
                        <a:ext cx="6029325" cy="2543175"/>
                      </a:xfrm>
                      <a:prstGeom prst="rect">
                        <a:avLst/>
                      </a:prstGeom>
                    </p:spPr>
                  </p:pic>
                </p:oleObj>
              </mc:Fallback>
            </mc:AlternateContent>
          </a:graphicData>
        </a:graphic>
      </p:graphicFrame>
    </p:spTree>
    <p:extLst>
      <p:ext uri="{BB962C8B-B14F-4D97-AF65-F5344CB8AC3E}">
        <p14:creationId xmlns:p14="http://schemas.microsoft.com/office/powerpoint/2010/main" val="3389685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Decomposing inequality by Households</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8" name="Objekt 7"/>
          <p:cNvGraphicFramePr>
            <a:graphicFrameLocks noChangeAspect="1"/>
          </p:cNvGraphicFramePr>
          <p:nvPr>
            <p:extLst>
              <p:ext uri="{D42A27DB-BD31-4B8C-83A1-F6EECF244321}">
                <p14:modId xmlns:p14="http://schemas.microsoft.com/office/powerpoint/2010/main" val="3027626473"/>
              </p:ext>
            </p:extLst>
          </p:nvPr>
        </p:nvGraphicFramePr>
        <p:xfrm>
          <a:off x="1557338" y="1928813"/>
          <a:ext cx="6029325" cy="3009900"/>
        </p:xfrm>
        <a:graphic>
          <a:graphicData uri="http://schemas.openxmlformats.org/presentationml/2006/ole">
            <mc:AlternateContent xmlns:mc="http://schemas.openxmlformats.org/markup-compatibility/2006">
              <mc:Choice xmlns:v="urn:schemas-microsoft-com:vml" Requires="v">
                <p:oleObj spid="_x0000_s3083" name="Worksheet" r:id="rId5" imgW="6029367" imgH="3009900" progId="Excel.Sheet.12">
                  <p:embed/>
                </p:oleObj>
              </mc:Choice>
              <mc:Fallback>
                <p:oleObj name="Worksheet" r:id="rId5" imgW="6029367" imgH="3009900" progId="Excel.Sheet.12">
                  <p:embed/>
                  <p:pic>
                    <p:nvPicPr>
                      <p:cNvPr id="0" name=""/>
                      <p:cNvPicPr/>
                      <p:nvPr/>
                    </p:nvPicPr>
                    <p:blipFill>
                      <a:blip r:embed="rId6"/>
                      <a:stretch>
                        <a:fillRect/>
                      </a:stretch>
                    </p:blipFill>
                    <p:spPr>
                      <a:xfrm>
                        <a:off x="1557338" y="1928813"/>
                        <a:ext cx="6029325" cy="3009900"/>
                      </a:xfrm>
                      <a:prstGeom prst="rect">
                        <a:avLst/>
                      </a:prstGeom>
                    </p:spPr>
                  </p:pic>
                </p:oleObj>
              </mc:Fallback>
            </mc:AlternateContent>
          </a:graphicData>
        </a:graphic>
      </p:graphicFrame>
    </p:spTree>
    <p:extLst>
      <p:ext uri="{BB962C8B-B14F-4D97-AF65-F5344CB8AC3E}">
        <p14:creationId xmlns:p14="http://schemas.microsoft.com/office/powerpoint/2010/main" val="886805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3" name="Textplatzhalter 2"/>
          <p:cNvSpPr>
            <a:spLocks noGrp="1"/>
          </p:cNvSpPr>
          <p:nvPr>
            <p:ph type="body" idx="1"/>
          </p:nvPr>
        </p:nvSpPr>
        <p:spPr/>
        <p:txBody>
          <a:bodyPr/>
          <a:lstStyle/>
          <a:p>
            <a:r>
              <a:rPr lang="en-US" dirty="0" smtClean="0"/>
              <a:t>In depth distributional analysis of between </a:t>
            </a:r>
            <a:r>
              <a:rPr lang="en-US" dirty="0" err="1" smtClean="0"/>
              <a:t>agegroup</a:t>
            </a:r>
            <a:r>
              <a:rPr lang="en-US" dirty="0" smtClean="0"/>
              <a:t> differences and contribution of </a:t>
            </a:r>
            <a:r>
              <a:rPr lang="en-US" dirty="0" err="1" smtClean="0"/>
              <a:t>withingroup</a:t>
            </a:r>
            <a:r>
              <a:rPr lang="en-US" dirty="0" smtClean="0"/>
              <a:t> inequality to overall inequality</a:t>
            </a:r>
            <a:endParaRPr lang="en-US" dirty="0"/>
          </a:p>
        </p:txBody>
      </p:sp>
      <p:sp>
        <p:nvSpPr>
          <p:cNvPr id="4" name="Inhaltsplatzhalter 3"/>
          <p:cNvSpPr>
            <a:spLocks noGrp="1"/>
          </p:cNvSpPr>
          <p:nvPr>
            <p:ph sz="half" idx="13"/>
          </p:nvPr>
        </p:nvSpPr>
        <p:spPr>
          <a:xfrm>
            <a:off x="468000" y="2160000"/>
            <a:ext cx="3141975" cy="3960000"/>
          </a:xfrm>
        </p:spPr>
        <p:txBody>
          <a:bodyPr/>
          <a:lstStyle/>
          <a:p>
            <a:pPr marL="457200" lvl="1" indent="0">
              <a:buNone/>
            </a:pPr>
            <a:r>
              <a:rPr lang="de-CH" dirty="0" smtClean="0"/>
              <a:t>BS</a:t>
            </a:r>
          </a:p>
          <a:p>
            <a:pPr marL="457200" lvl="1" indent="0">
              <a:buNone/>
            </a:pPr>
            <a:endParaRPr lang="de-CH" dirty="0"/>
          </a:p>
          <a:p>
            <a:pPr marL="457200" lvl="1" indent="0">
              <a:buNone/>
            </a:pPr>
            <a:endParaRPr lang="de-CH" dirty="0" smtClean="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10" name="Inhaltsplatzhalter 3"/>
          <p:cNvSpPr txBox="1">
            <a:spLocks/>
          </p:cNvSpPr>
          <p:nvPr/>
        </p:nvSpPr>
        <p:spPr>
          <a:xfrm>
            <a:off x="5163825" y="2195925"/>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r>
              <a:rPr lang="de-CH" dirty="0" smtClean="0"/>
              <a:t>Jura</a:t>
            </a:r>
          </a:p>
          <a:p>
            <a:pPr marL="457200" lvl="1" indent="0">
              <a:buFont typeface="Lucida Grande"/>
              <a:buNone/>
            </a:pPr>
            <a:endParaRPr lang="de-CH" dirty="0"/>
          </a:p>
          <a:p>
            <a:pPr marL="457200" lvl="1" indent="0">
              <a:buNone/>
            </a:pPr>
            <a:endParaRPr lang="de-CH" dirty="0"/>
          </a:p>
          <a:p>
            <a:pPr marL="457200" lvl="1" indent="0">
              <a:buFont typeface="Lucida Grande"/>
              <a:buNone/>
            </a:pPr>
            <a:endParaRPr lang="de-CH" dirty="0" smtClean="0"/>
          </a:p>
        </p:txBody>
      </p:sp>
    </p:spTree>
    <p:extLst>
      <p:ext uri="{BB962C8B-B14F-4D97-AF65-F5344CB8AC3E}">
        <p14:creationId xmlns:p14="http://schemas.microsoft.com/office/powerpoint/2010/main" val="835525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3" name="Textplatzhalter 2"/>
          <p:cNvSpPr>
            <a:spLocks noGrp="1"/>
          </p:cNvSpPr>
          <p:nvPr>
            <p:ph type="body" idx="1"/>
          </p:nvPr>
        </p:nvSpPr>
        <p:spPr/>
        <p:txBody>
          <a:bodyPr/>
          <a:lstStyle/>
          <a:p>
            <a:r>
              <a:rPr lang="de-CH" dirty="0"/>
              <a:t>In </a:t>
            </a:r>
            <a:r>
              <a:rPr lang="de-CH" dirty="0" err="1"/>
              <a:t>depth</a:t>
            </a:r>
            <a:r>
              <a:rPr lang="de-CH" dirty="0"/>
              <a:t> distributional </a:t>
            </a:r>
            <a:r>
              <a:rPr lang="de-CH" dirty="0" err="1"/>
              <a:t>analysis</a:t>
            </a:r>
            <a:r>
              <a:rPr lang="de-CH" dirty="0"/>
              <a:t> </a:t>
            </a:r>
            <a:r>
              <a:rPr lang="de-CH" dirty="0" err="1"/>
              <a:t>of</a:t>
            </a:r>
            <a:r>
              <a:rPr lang="de-CH" dirty="0"/>
              <a:t> </a:t>
            </a:r>
            <a:r>
              <a:rPr lang="de-CH" dirty="0" err="1"/>
              <a:t>between</a:t>
            </a:r>
            <a:r>
              <a:rPr lang="de-CH" dirty="0"/>
              <a:t> </a:t>
            </a:r>
            <a:r>
              <a:rPr lang="de-CH" dirty="0" err="1"/>
              <a:t>agegroup</a:t>
            </a:r>
            <a:r>
              <a:rPr lang="de-CH" dirty="0"/>
              <a:t> </a:t>
            </a:r>
            <a:r>
              <a:rPr lang="de-CH" dirty="0" err="1"/>
              <a:t>differences</a:t>
            </a:r>
            <a:r>
              <a:rPr lang="de-CH" dirty="0"/>
              <a:t> </a:t>
            </a:r>
            <a:r>
              <a:rPr lang="de-CH" dirty="0" err="1"/>
              <a:t>and</a:t>
            </a:r>
            <a:r>
              <a:rPr lang="de-CH" dirty="0"/>
              <a:t> </a:t>
            </a:r>
            <a:r>
              <a:rPr lang="de-CH" dirty="0" err="1"/>
              <a:t>contribution</a:t>
            </a:r>
            <a:r>
              <a:rPr lang="de-CH" dirty="0"/>
              <a:t> </a:t>
            </a:r>
            <a:r>
              <a:rPr lang="de-CH" dirty="0" err="1"/>
              <a:t>of</a:t>
            </a:r>
            <a:r>
              <a:rPr lang="de-CH" dirty="0"/>
              <a:t> </a:t>
            </a:r>
            <a:r>
              <a:rPr lang="de-CH" dirty="0" err="1"/>
              <a:t>withingroup</a:t>
            </a:r>
            <a:r>
              <a:rPr lang="de-CH" dirty="0"/>
              <a:t> </a:t>
            </a:r>
            <a:r>
              <a:rPr lang="de-CH" dirty="0" err="1"/>
              <a:t>inequality</a:t>
            </a:r>
            <a:r>
              <a:rPr lang="de-CH" dirty="0"/>
              <a:t> </a:t>
            </a:r>
            <a:r>
              <a:rPr lang="de-CH" dirty="0" err="1"/>
              <a:t>to</a:t>
            </a:r>
            <a:r>
              <a:rPr lang="de-CH" dirty="0"/>
              <a:t> </a:t>
            </a:r>
            <a:r>
              <a:rPr lang="de-CH" dirty="0" err="1"/>
              <a:t>overall</a:t>
            </a:r>
            <a:r>
              <a:rPr lang="de-CH" dirty="0"/>
              <a:t> </a:t>
            </a:r>
            <a:r>
              <a:rPr lang="de-CH" dirty="0" err="1"/>
              <a:t>inequality</a:t>
            </a:r>
            <a:endParaRPr lang="de-CH" dirty="0"/>
          </a:p>
        </p:txBody>
      </p:sp>
      <p:sp>
        <p:nvSpPr>
          <p:cNvPr id="4" name="Inhaltsplatzhalter 3"/>
          <p:cNvSpPr>
            <a:spLocks noGrp="1"/>
          </p:cNvSpPr>
          <p:nvPr>
            <p:ph sz="half" idx="13"/>
          </p:nvPr>
        </p:nvSpPr>
        <p:spPr>
          <a:xfrm>
            <a:off x="468000" y="2160000"/>
            <a:ext cx="3141975" cy="3960000"/>
          </a:xfrm>
        </p:spPr>
        <p:txBody>
          <a:bodyPr/>
          <a:lstStyle/>
          <a:p>
            <a:pPr marL="457200" lvl="1" indent="0">
              <a:buNone/>
            </a:pPr>
            <a:r>
              <a:rPr lang="de-CH" dirty="0" smtClean="0"/>
              <a:t>BS</a:t>
            </a:r>
          </a:p>
          <a:p>
            <a:pPr marL="457200" lvl="1" indent="0">
              <a:buNone/>
            </a:pPr>
            <a:endParaRPr lang="de-CH" dirty="0"/>
          </a:p>
          <a:p>
            <a:pPr marL="457200" lvl="1" indent="0">
              <a:buNone/>
            </a:pPr>
            <a:endParaRPr lang="de-CH" dirty="0" smtClean="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10" name="Inhaltsplatzhalter 3"/>
          <p:cNvSpPr txBox="1">
            <a:spLocks/>
          </p:cNvSpPr>
          <p:nvPr/>
        </p:nvSpPr>
        <p:spPr>
          <a:xfrm>
            <a:off x="5163825" y="2195925"/>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r>
              <a:rPr lang="de-CH" dirty="0" smtClean="0"/>
              <a:t>Jura</a:t>
            </a:r>
          </a:p>
          <a:p>
            <a:pPr marL="457200" lvl="1" indent="0">
              <a:buFont typeface="Lucida Grande"/>
              <a:buNone/>
            </a:pPr>
            <a:endParaRPr lang="de-CH" dirty="0"/>
          </a:p>
          <a:p>
            <a:pPr marL="457200" lvl="1" indent="0">
              <a:buNone/>
            </a:pPr>
            <a:endParaRPr lang="de-CH" dirty="0"/>
          </a:p>
          <a:p>
            <a:pPr marL="457200" lvl="1" indent="0">
              <a:buFont typeface="Lucida Grande"/>
              <a:buNone/>
            </a:pPr>
            <a:endParaRPr lang="de-CH" dirty="0" smtClean="0"/>
          </a:p>
        </p:txBody>
      </p:sp>
    </p:spTree>
    <p:extLst>
      <p:ext uri="{BB962C8B-B14F-4D97-AF65-F5344CB8AC3E}">
        <p14:creationId xmlns:p14="http://schemas.microsoft.com/office/powerpoint/2010/main" val="862400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3" name="Textplatzhalter 2"/>
          <p:cNvSpPr>
            <a:spLocks noGrp="1"/>
          </p:cNvSpPr>
          <p:nvPr>
            <p:ph type="body" idx="1"/>
          </p:nvPr>
        </p:nvSpPr>
        <p:spPr/>
        <p:txBody>
          <a:bodyPr/>
          <a:lstStyle/>
          <a:p>
            <a:r>
              <a:rPr lang="de-CH" dirty="0" err="1" smtClean="0"/>
              <a:t>Counterfactual</a:t>
            </a:r>
            <a:r>
              <a:rPr lang="de-CH" dirty="0" smtClean="0"/>
              <a:t> </a:t>
            </a:r>
            <a:r>
              <a:rPr lang="de-CH" dirty="0" err="1" smtClean="0"/>
              <a:t>model</a:t>
            </a:r>
            <a:r>
              <a:rPr lang="de-CH" dirty="0" smtClean="0"/>
              <a:t> &gt; </a:t>
            </a:r>
            <a:r>
              <a:rPr lang="de-CH" dirty="0" err="1" smtClean="0"/>
              <a:t>with</a:t>
            </a:r>
            <a:r>
              <a:rPr lang="de-CH" dirty="0" smtClean="0"/>
              <a:t> </a:t>
            </a:r>
            <a:r>
              <a:rPr lang="de-CH" dirty="0" err="1" smtClean="0"/>
              <a:t>counterfactual</a:t>
            </a:r>
            <a:r>
              <a:rPr lang="de-CH" dirty="0" smtClean="0"/>
              <a:t> </a:t>
            </a:r>
            <a:r>
              <a:rPr lang="de-CH" dirty="0" err="1" smtClean="0"/>
              <a:t>decomposition</a:t>
            </a:r>
            <a:r>
              <a:rPr lang="de-CH" dirty="0" smtClean="0"/>
              <a:t> </a:t>
            </a:r>
            <a:r>
              <a:rPr lang="de-CH" dirty="0" err="1" smtClean="0"/>
              <a:t>we</a:t>
            </a:r>
            <a:r>
              <a:rPr lang="de-CH" dirty="0" smtClean="0"/>
              <a:t> </a:t>
            </a:r>
            <a:r>
              <a:rPr lang="de-CH" dirty="0" err="1" smtClean="0"/>
              <a:t>can</a:t>
            </a:r>
            <a:r>
              <a:rPr lang="de-CH" dirty="0" smtClean="0"/>
              <a:t> </a:t>
            </a:r>
            <a:r>
              <a:rPr lang="de-CH" dirty="0" err="1" smtClean="0"/>
              <a:t>examine</a:t>
            </a:r>
            <a:r>
              <a:rPr lang="de-CH" dirty="0" smtClean="0"/>
              <a:t> </a:t>
            </a:r>
            <a:r>
              <a:rPr lang="de-CH" dirty="0" err="1" smtClean="0"/>
              <a:t>the</a:t>
            </a:r>
            <a:r>
              <a:rPr lang="de-CH" dirty="0" smtClean="0"/>
              <a:t> </a:t>
            </a:r>
            <a:r>
              <a:rPr lang="de-CH" dirty="0" err="1" smtClean="0"/>
              <a:t>relationship</a:t>
            </a:r>
            <a:r>
              <a:rPr lang="de-CH" dirty="0" smtClean="0"/>
              <a:t> in a </a:t>
            </a:r>
            <a:r>
              <a:rPr lang="de-CH" dirty="0" err="1" smtClean="0"/>
              <a:t>more</a:t>
            </a:r>
            <a:r>
              <a:rPr lang="de-CH" dirty="0" smtClean="0"/>
              <a:t> </a:t>
            </a:r>
            <a:r>
              <a:rPr lang="de-CH" dirty="0" err="1" smtClean="0"/>
              <a:t>causal</a:t>
            </a:r>
            <a:r>
              <a:rPr lang="de-CH" dirty="0" smtClean="0"/>
              <a:t> </a:t>
            </a:r>
            <a:r>
              <a:rPr lang="de-CH" dirty="0" err="1" smtClean="0"/>
              <a:t>way</a:t>
            </a:r>
            <a:endParaRPr lang="de-CH" dirty="0"/>
          </a:p>
        </p:txBody>
      </p:sp>
      <p:sp>
        <p:nvSpPr>
          <p:cNvPr id="4" name="Inhaltsplatzhalter 3"/>
          <p:cNvSpPr>
            <a:spLocks noGrp="1"/>
          </p:cNvSpPr>
          <p:nvPr>
            <p:ph sz="half" idx="13"/>
          </p:nvPr>
        </p:nvSpPr>
        <p:spPr>
          <a:xfrm>
            <a:off x="468000" y="2160000"/>
            <a:ext cx="3141975" cy="3960000"/>
          </a:xfrm>
        </p:spPr>
        <p:txBody>
          <a:bodyPr/>
          <a:lstStyle/>
          <a:p>
            <a:pPr marL="457200" lvl="1" indent="0">
              <a:buNone/>
            </a:pPr>
            <a:r>
              <a:rPr lang="de-CH" dirty="0" smtClean="0"/>
              <a:t>BS</a:t>
            </a:r>
          </a:p>
          <a:p>
            <a:pPr marL="457200" lvl="1" indent="0">
              <a:buNone/>
            </a:pPr>
            <a:endParaRPr lang="de-CH" dirty="0"/>
          </a:p>
          <a:p>
            <a:pPr marL="457200" lvl="1" indent="0">
              <a:buNone/>
            </a:pPr>
            <a:endParaRPr lang="de-CH" dirty="0" smtClean="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10" name="Inhaltsplatzhalter 3"/>
          <p:cNvSpPr txBox="1">
            <a:spLocks/>
          </p:cNvSpPr>
          <p:nvPr/>
        </p:nvSpPr>
        <p:spPr>
          <a:xfrm>
            <a:off x="5163825" y="2195925"/>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r>
              <a:rPr lang="de-CH" dirty="0" smtClean="0"/>
              <a:t>Jura</a:t>
            </a:r>
          </a:p>
          <a:p>
            <a:pPr marL="457200" lvl="1" indent="0">
              <a:buFont typeface="Lucida Grande"/>
              <a:buNone/>
            </a:pPr>
            <a:endParaRPr lang="de-CH" dirty="0"/>
          </a:p>
          <a:p>
            <a:pPr marL="457200" lvl="1" indent="0">
              <a:buNone/>
            </a:pPr>
            <a:endParaRPr lang="de-CH" dirty="0"/>
          </a:p>
          <a:p>
            <a:pPr marL="457200" lvl="1" indent="0">
              <a:buFont typeface="Lucida Grande"/>
              <a:buNone/>
            </a:pPr>
            <a:endParaRPr lang="de-CH" dirty="0" smtClean="0"/>
          </a:p>
        </p:txBody>
      </p:sp>
    </p:spTree>
    <p:extLst>
      <p:ext uri="{BB962C8B-B14F-4D97-AF65-F5344CB8AC3E}">
        <p14:creationId xmlns:p14="http://schemas.microsoft.com/office/powerpoint/2010/main" val="1683101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Interim Conclusion und outlook</a:t>
            </a:r>
            <a:endParaRPr lang="en-US" dirty="0"/>
          </a:p>
        </p:txBody>
      </p:sp>
      <p:sp>
        <p:nvSpPr>
          <p:cNvPr id="3" name="Textplatzhalter 2"/>
          <p:cNvSpPr>
            <a:spLocks noGrp="1"/>
          </p:cNvSpPr>
          <p:nvPr>
            <p:ph type="body" idx="1"/>
          </p:nvPr>
        </p:nvSpPr>
        <p:spPr/>
        <p:txBody>
          <a:bodyPr/>
          <a:lstStyle/>
          <a:p>
            <a:endParaRPr lang="de-CH" dirty="0"/>
          </a:p>
        </p:txBody>
      </p:sp>
      <p:sp>
        <p:nvSpPr>
          <p:cNvPr id="4" name="Inhaltsplatzhalter 3"/>
          <p:cNvSpPr>
            <a:spLocks noGrp="1"/>
          </p:cNvSpPr>
          <p:nvPr>
            <p:ph sz="half" idx="13"/>
          </p:nvPr>
        </p:nvSpPr>
        <p:spPr>
          <a:xfrm>
            <a:off x="468000" y="2160000"/>
            <a:ext cx="3141975" cy="3960000"/>
          </a:xfrm>
        </p:spPr>
        <p:txBody>
          <a:bodyPr/>
          <a:lstStyle/>
          <a:p>
            <a:pPr marL="457200" lvl="1" indent="0">
              <a:buNone/>
            </a:pPr>
            <a:r>
              <a:rPr lang="de-CH" i="1" dirty="0" smtClean="0"/>
              <a:t>Age </a:t>
            </a:r>
            <a:r>
              <a:rPr lang="de-CH" i="1" dirty="0" err="1" smtClean="0"/>
              <a:t>groups</a:t>
            </a:r>
            <a:endParaRPr lang="de-CH" i="1" dirty="0" smtClean="0"/>
          </a:p>
          <a:p>
            <a:pPr lvl="1">
              <a:buFont typeface="Wingdings" panose="05000000000000000000" pitchFamily="2" charset="2"/>
              <a:buChar char="Ø"/>
            </a:pPr>
            <a:r>
              <a:rPr lang="en-US" dirty="0" smtClean="0"/>
              <a:t>Between group is smaller than within group inequality</a:t>
            </a:r>
            <a:r>
              <a:rPr lang="en-US" dirty="0"/>
              <a:t> </a:t>
            </a:r>
            <a:r>
              <a:rPr lang="en-US" dirty="0" smtClean="0"/>
              <a:t>&gt; there are other relevant mechanisms</a:t>
            </a:r>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a:p>
          <a:p>
            <a:pPr lvl="1">
              <a:buFont typeface="Wingdings" panose="05000000000000000000" pitchFamily="2" charset="2"/>
              <a:buChar char="Ø"/>
            </a:pPr>
            <a:r>
              <a:rPr lang="en-US" dirty="0" smtClean="0"/>
              <a:t>Within </a:t>
            </a:r>
            <a:r>
              <a:rPr lang="en-US" dirty="0" smtClean="0"/>
              <a:t>age group </a:t>
            </a:r>
            <a:r>
              <a:rPr lang="en-US" dirty="0" smtClean="0"/>
              <a:t>analysis show…</a:t>
            </a:r>
          </a:p>
          <a:p>
            <a:pPr lvl="1">
              <a:buFont typeface="Wingdings" panose="05000000000000000000" pitchFamily="2" charset="2"/>
              <a:buChar char="Ø"/>
            </a:pP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10" name="Inhaltsplatzhalter 3"/>
          <p:cNvSpPr txBox="1">
            <a:spLocks/>
          </p:cNvSpPr>
          <p:nvPr/>
        </p:nvSpPr>
        <p:spPr>
          <a:xfrm>
            <a:off x="5163825" y="2195925"/>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a:p>
            <a:pPr marL="457200" lvl="1" indent="0">
              <a:buFont typeface="Lucida Grande"/>
              <a:buNone/>
            </a:pPr>
            <a:endParaRPr lang="de-CH" dirty="0"/>
          </a:p>
          <a:p>
            <a:pPr marL="457200" lvl="1" indent="0">
              <a:buNone/>
            </a:pPr>
            <a:endParaRPr lang="de-CH" dirty="0"/>
          </a:p>
          <a:p>
            <a:pPr marL="457200" lvl="1" indent="0">
              <a:buFont typeface="Lucida Grande"/>
              <a:buNone/>
            </a:pPr>
            <a:endParaRPr lang="de-CH" dirty="0" smtClean="0"/>
          </a:p>
        </p:txBody>
      </p:sp>
      <p:sp>
        <p:nvSpPr>
          <p:cNvPr id="8" name="Inhaltsplatzhalter 3"/>
          <p:cNvSpPr txBox="1">
            <a:spLocks/>
          </p:cNvSpPr>
          <p:nvPr/>
        </p:nvSpPr>
        <p:spPr>
          <a:xfrm>
            <a:off x="4516125" y="2171583"/>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r>
              <a:rPr lang="en-US" i="1" dirty="0" smtClean="0"/>
              <a:t>Household types</a:t>
            </a:r>
          </a:p>
          <a:p>
            <a:pPr lvl="1">
              <a:buFont typeface="Wingdings" panose="05000000000000000000" pitchFamily="2" charset="2"/>
              <a:buChar char="Ø"/>
            </a:pPr>
            <a:r>
              <a:rPr lang="en-US" dirty="0" smtClean="0"/>
              <a:t>More people living alone</a:t>
            </a:r>
          </a:p>
          <a:p>
            <a:pPr lvl="1">
              <a:buFont typeface="Wingdings" panose="05000000000000000000" pitchFamily="2" charset="2"/>
              <a:buChar char="Ø"/>
            </a:pPr>
            <a:r>
              <a:rPr lang="en-US" dirty="0" smtClean="0"/>
              <a:t>Between </a:t>
            </a:r>
            <a:r>
              <a:rPr lang="en-US" dirty="0"/>
              <a:t>group </a:t>
            </a:r>
            <a:r>
              <a:rPr lang="en-US" dirty="0" smtClean="0"/>
              <a:t>differences seem to be relevant</a:t>
            </a:r>
          </a:p>
          <a:p>
            <a:pPr lvl="1">
              <a:buFont typeface="Wingdings" panose="05000000000000000000" pitchFamily="2" charset="2"/>
              <a:buChar char="Ø"/>
            </a:pPr>
            <a:r>
              <a:rPr lang="en-US" dirty="0" smtClean="0"/>
              <a:t>Between group component contributed more to overall inequality over time</a:t>
            </a:r>
          </a:p>
          <a:p>
            <a:pPr lvl="1">
              <a:buFont typeface="Wingdings" panose="05000000000000000000" pitchFamily="2" charset="2"/>
              <a:buChar char="Ø"/>
            </a:pPr>
            <a:r>
              <a:rPr lang="en-US" dirty="0"/>
              <a:t>Within </a:t>
            </a:r>
            <a:r>
              <a:rPr lang="en-US" dirty="0" smtClean="0"/>
              <a:t>household </a:t>
            </a:r>
            <a:r>
              <a:rPr lang="en-US" dirty="0" err="1" smtClean="0"/>
              <a:t>typ</a:t>
            </a:r>
            <a:r>
              <a:rPr lang="en-US" dirty="0" smtClean="0"/>
              <a:t> analysis </a:t>
            </a:r>
            <a:r>
              <a:rPr lang="en-US" dirty="0"/>
              <a:t>show…</a:t>
            </a:r>
          </a:p>
          <a:p>
            <a:pPr lvl="1">
              <a:buFont typeface="Wingdings" panose="05000000000000000000" pitchFamily="2" charset="2"/>
              <a:buChar char="Ø"/>
            </a:pPr>
            <a:endParaRPr lang="en-US" i="1" dirty="0" smtClean="0"/>
          </a:p>
          <a:p>
            <a:pPr marL="457200" lvl="1" indent="0">
              <a:buNone/>
            </a:pPr>
            <a:endParaRPr lang="en-US" i="1" dirty="0" smtClean="0"/>
          </a:p>
        </p:txBody>
      </p:sp>
    </p:spTree>
    <p:extLst>
      <p:ext uri="{BB962C8B-B14F-4D97-AF65-F5344CB8AC3E}">
        <p14:creationId xmlns:p14="http://schemas.microsoft.com/office/powerpoint/2010/main" val="2997714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Income </a:t>
            </a:r>
            <a:r>
              <a:rPr lang="en-US" dirty="0" smtClean="0"/>
              <a:t>inequality</a:t>
            </a:r>
            <a:r>
              <a:rPr lang="de-CH" dirty="0" smtClean="0"/>
              <a:t> </a:t>
            </a:r>
            <a:r>
              <a:rPr lang="en-US" dirty="0" smtClean="0"/>
              <a:t>is</a:t>
            </a:r>
            <a:r>
              <a:rPr lang="de-CH" dirty="0" smtClean="0"/>
              <a:t> </a:t>
            </a:r>
            <a:r>
              <a:rPr lang="en-US" dirty="0" smtClean="0"/>
              <a:t>often</a:t>
            </a:r>
            <a:r>
              <a:rPr lang="de-CH" dirty="0" smtClean="0"/>
              <a:t> </a:t>
            </a:r>
            <a:r>
              <a:rPr lang="en-US" dirty="0" smtClean="0"/>
              <a:t>understood</a:t>
            </a:r>
            <a:r>
              <a:rPr lang="de-CH" dirty="0" smtClean="0"/>
              <a:t> </a:t>
            </a:r>
            <a:r>
              <a:rPr lang="en-US" dirty="0" smtClean="0"/>
              <a:t>as</a:t>
            </a:r>
            <a:r>
              <a:rPr lang="de-CH" dirty="0" smtClean="0"/>
              <a:t> </a:t>
            </a:r>
            <a:r>
              <a:rPr lang="de-CH" dirty="0"/>
              <a:t>a </a:t>
            </a:r>
            <a:r>
              <a:rPr lang="en-US" dirty="0" smtClean="0"/>
              <a:t>result</a:t>
            </a:r>
            <a:r>
              <a:rPr lang="de-CH" dirty="0" smtClean="0"/>
              <a:t> </a:t>
            </a:r>
            <a:r>
              <a:rPr lang="en-US" dirty="0" smtClean="0"/>
              <a:t>of</a:t>
            </a:r>
            <a:r>
              <a:rPr lang="de-CH" dirty="0" smtClean="0"/>
              <a:t> </a:t>
            </a:r>
            <a:r>
              <a:rPr lang="en-US" dirty="0" smtClean="0"/>
              <a:t>unequal</a:t>
            </a:r>
            <a:r>
              <a:rPr lang="de-CH" dirty="0" smtClean="0"/>
              <a:t> </a:t>
            </a:r>
            <a:r>
              <a:rPr lang="en-US" dirty="0" smtClean="0"/>
              <a:t>wages</a:t>
            </a:r>
            <a:r>
              <a:rPr lang="de-CH" dirty="0" smtClean="0"/>
              <a:t> </a:t>
            </a:r>
            <a:r>
              <a:rPr lang="en-US" dirty="0" smtClean="0"/>
              <a:t>which</a:t>
            </a:r>
            <a:r>
              <a:rPr lang="de-CH" dirty="0" smtClean="0"/>
              <a:t> </a:t>
            </a:r>
            <a:r>
              <a:rPr lang="en-US" dirty="0" smtClean="0"/>
              <a:t>is</a:t>
            </a:r>
            <a:r>
              <a:rPr lang="de-CH" dirty="0" smtClean="0"/>
              <a:t> </a:t>
            </a:r>
            <a:r>
              <a:rPr lang="en-US" dirty="0" smtClean="0"/>
              <a:t>moderated</a:t>
            </a:r>
            <a:r>
              <a:rPr lang="de-CH" dirty="0" smtClean="0"/>
              <a:t> </a:t>
            </a:r>
            <a:r>
              <a:rPr lang="en-US" dirty="0" smtClean="0"/>
              <a:t>through</a:t>
            </a:r>
            <a:r>
              <a:rPr lang="de-CH" dirty="0" smtClean="0"/>
              <a:t> </a:t>
            </a:r>
            <a:r>
              <a:rPr lang="en-US" dirty="0" smtClean="0"/>
              <a:t>redistribution</a:t>
            </a:r>
            <a:r>
              <a:rPr lang="de-CH" dirty="0" smtClean="0"/>
              <a:t>.</a:t>
            </a:r>
            <a:r>
              <a:rPr lang="de-CH" dirty="0"/>
              <a:t> </a:t>
            </a:r>
            <a:r>
              <a:rPr lang="de-CH" dirty="0" smtClean="0"/>
              <a:t>But </a:t>
            </a:r>
            <a:r>
              <a:rPr lang="en-US" dirty="0" smtClean="0"/>
              <a:t>how</a:t>
            </a:r>
            <a:r>
              <a:rPr lang="de-CH" dirty="0" smtClean="0"/>
              <a:t> </a:t>
            </a:r>
            <a:r>
              <a:rPr lang="en-US" dirty="0" smtClean="0"/>
              <a:t>is</a:t>
            </a:r>
            <a:r>
              <a:rPr lang="de-CH" dirty="0" smtClean="0"/>
              <a:t> </a:t>
            </a:r>
            <a:r>
              <a:rPr lang="en-US" dirty="0" smtClean="0"/>
              <a:t>income</a:t>
            </a:r>
            <a:r>
              <a:rPr lang="de-CH" dirty="0" smtClean="0"/>
              <a:t> </a:t>
            </a:r>
            <a:r>
              <a:rPr lang="en-US" dirty="0" smtClean="0"/>
              <a:t>inequality</a:t>
            </a:r>
            <a:r>
              <a:rPr lang="de-CH" dirty="0" smtClean="0"/>
              <a:t> </a:t>
            </a:r>
            <a:r>
              <a:rPr lang="en-US" dirty="0" smtClean="0"/>
              <a:t>related</a:t>
            </a:r>
            <a:r>
              <a:rPr lang="de-CH" dirty="0" smtClean="0"/>
              <a:t> </a:t>
            </a:r>
            <a:r>
              <a:rPr lang="en-US" dirty="0" smtClean="0"/>
              <a:t>to</a:t>
            </a:r>
            <a:r>
              <a:rPr lang="de-CH" dirty="0" smtClean="0"/>
              <a:t> </a:t>
            </a:r>
            <a:r>
              <a:rPr lang="en-US" dirty="0" smtClean="0"/>
              <a:t>demographic</a:t>
            </a:r>
            <a:r>
              <a:rPr lang="de-CH" dirty="0" smtClean="0"/>
              <a:t> </a:t>
            </a:r>
            <a:r>
              <a:rPr lang="en-US" dirty="0" smtClean="0"/>
              <a:t>factors</a:t>
            </a:r>
            <a:r>
              <a:rPr lang="de-CH" dirty="0" smtClean="0"/>
              <a:t> </a:t>
            </a:r>
            <a:r>
              <a:rPr lang="en-US" dirty="0" smtClean="0"/>
              <a:t>or</a:t>
            </a:r>
            <a:r>
              <a:rPr lang="de-CH" dirty="0" smtClean="0"/>
              <a:t> </a:t>
            </a:r>
            <a:r>
              <a:rPr lang="en-US" dirty="0" smtClean="0"/>
              <a:t>demographic</a:t>
            </a:r>
            <a:r>
              <a:rPr lang="de-CH" dirty="0" smtClean="0"/>
              <a:t> </a:t>
            </a:r>
            <a:r>
              <a:rPr lang="en-US" dirty="0" smtClean="0"/>
              <a:t>changes</a:t>
            </a:r>
            <a:r>
              <a:rPr lang="de-CH" dirty="0" smtClean="0"/>
              <a:t>?</a:t>
            </a:r>
            <a:endParaRPr lang="de-CH" dirty="0"/>
          </a:p>
          <a:p>
            <a:pPr marL="0" indent="0">
              <a:buNone/>
            </a:pPr>
            <a:endParaRPr lang="de-CH" dirty="0" smtClean="0"/>
          </a:p>
          <a:p>
            <a:r>
              <a:rPr lang="en-US" dirty="0" smtClean="0"/>
              <a:t>Current Demographic Development in Europe</a:t>
            </a:r>
            <a:r>
              <a:rPr lang="de-CH" dirty="0" smtClean="0"/>
              <a:t>: </a:t>
            </a:r>
            <a:r>
              <a:rPr lang="en-US" i="1" dirty="0"/>
              <a:t>Older, more numerous and diverse </a:t>
            </a:r>
            <a:r>
              <a:rPr lang="en-US" i="1" dirty="0" smtClean="0"/>
              <a:t>(</a:t>
            </a:r>
            <a:r>
              <a:rPr lang="en-US" dirty="0" smtClean="0"/>
              <a:t>Demography report 2010</a:t>
            </a:r>
            <a:r>
              <a:rPr lang="de-CH" dirty="0" smtClean="0"/>
              <a:t>)</a:t>
            </a:r>
          </a:p>
          <a:p>
            <a:r>
              <a:rPr lang="de-CH" dirty="0" smtClean="0"/>
              <a:t>In </a:t>
            </a:r>
            <a:r>
              <a:rPr lang="en-US" dirty="0" smtClean="0"/>
              <a:t>Switzerland the picture is similar</a:t>
            </a:r>
            <a:r>
              <a:rPr lang="de-CH" dirty="0" smtClean="0"/>
              <a:t>:</a:t>
            </a:r>
          </a:p>
          <a:p>
            <a:pPr lvl="1"/>
            <a:r>
              <a:rPr lang="en-US" dirty="0" smtClean="0">
                <a:solidFill>
                  <a:prstClr val="black"/>
                </a:solidFill>
              </a:rPr>
              <a:t>Swiss Population is ageing</a:t>
            </a:r>
            <a:r>
              <a:rPr lang="de-CH" dirty="0" smtClean="0">
                <a:solidFill>
                  <a:prstClr val="black"/>
                </a:solidFill>
              </a:rPr>
              <a:t> </a:t>
            </a:r>
            <a:r>
              <a:rPr lang="de-CH" sz="1200" dirty="0">
                <a:solidFill>
                  <a:prstClr val="black"/>
                </a:solidFill>
              </a:rPr>
              <a:t>(Share </a:t>
            </a:r>
            <a:r>
              <a:rPr lang="de-CH" sz="1200" dirty="0" err="1">
                <a:solidFill>
                  <a:prstClr val="black"/>
                </a:solidFill>
              </a:rPr>
              <a:t>of</a:t>
            </a:r>
            <a:r>
              <a:rPr lang="de-CH" sz="1200" dirty="0">
                <a:solidFill>
                  <a:prstClr val="black"/>
                </a:solidFill>
              </a:rPr>
              <a:t> 65+: 1980: 14%, 2012: 17%, </a:t>
            </a:r>
            <a:r>
              <a:rPr lang="en-US" sz="1200" dirty="0" smtClean="0">
                <a:solidFill>
                  <a:prstClr val="black"/>
                </a:solidFill>
              </a:rPr>
              <a:t>estimated</a:t>
            </a:r>
            <a:r>
              <a:rPr lang="de-CH" sz="1200" dirty="0" smtClean="0">
                <a:solidFill>
                  <a:prstClr val="black"/>
                </a:solidFill>
              </a:rPr>
              <a:t> </a:t>
            </a:r>
            <a:r>
              <a:rPr lang="de-CH" sz="1200" dirty="0">
                <a:solidFill>
                  <a:prstClr val="black"/>
                </a:solidFill>
              </a:rPr>
              <a:t>in 2030: 24% Source: ESPOP, STATPOP, SCENARIO</a:t>
            </a:r>
            <a:r>
              <a:rPr lang="de-CH" sz="1200" dirty="0" smtClean="0">
                <a:solidFill>
                  <a:prstClr val="black"/>
                </a:solidFill>
              </a:rPr>
              <a:t>)</a:t>
            </a:r>
          </a:p>
          <a:p>
            <a:pPr lvl="1"/>
            <a:r>
              <a:rPr lang="en-US" dirty="0" smtClean="0">
                <a:solidFill>
                  <a:srgbClr val="FF0000"/>
                </a:solidFill>
              </a:rPr>
              <a:t>Household </a:t>
            </a:r>
            <a:r>
              <a:rPr lang="en-US" dirty="0" err="1" smtClean="0">
                <a:solidFill>
                  <a:srgbClr val="FF0000"/>
                </a:solidFill>
              </a:rPr>
              <a:t>typs</a:t>
            </a:r>
            <a:r>
              <a:rPr lang="en-US" dirty="0" smtClean="0">
                <a:solidFill>
                  <a:srgbClr val="FF0000"/>
                </a:solidFill>
              </a:rPr>
              <a:t> are changing </a:t>
            </a:r>
          </a:p>
          <a:p>
            <a:pPr lvl="1"/>
            <a:r>
              <a:rPr lang="de-CH" dirty="0" smtClean="0"/>
              <a:t>I</a:t>
            </a:r>
            <a:r>
              <a:rPr lang="en-US" dirty="0" smtClean="0"/>
              <a:t>n the last 30 year Population grow by 1.8 Mio</a:t>
            </a:r>
            <a:r>
              <a:rPr lang="de-CH" dirty="0" smtClean="0"/>
              <a:t> </a:t>
            </a:r>
            <a:r>
              <a:rPr lang="de-CH" sz="1200" dirty="0" smtClean="0"/>
              <a:t>(Source: STATPOP)</a:t>
            </a:r>
          </a:p>
          <a:p>
            <a:pPr lvl="1"/>
            <a:r>
              <a:rPr lang="en-US" dirty="0" smtClean="0"/>
              <a:t>A central part of the growth is due to Migration </a:t>
            </a:r>
            <a:r>
              <a:rPr lang="en-US" sz="1200" dirty="0" smtClean="0"/>
              <a:t>(average </a:t>
            </a:r>
            <a:r>
              <a:rPr lang="en-US" sz="1200" dirty="0" err="1" smtClean="0"/>
              <a:t>anual</a:t>
            </a:r>
            <a:r>
              <a:rPr lang="en-US" sz="1200" dirty="0" smtClean="0"/>
              <a:t> net migration since the 1980 is +28’000 Source: PETRA/STATPOP) </a:t>
            </a:r>
          </a:p>
          <a:p>
            <a:endParaRPr lang="de-CH" dirty="0"/>
          </a:p>
        </p:txBody>
      </p:sp>
      <p:sp>
        <p:nvSpPr>
          <p:cNvPr id="3" name="Titel 2"/>
          <p:cNvSpPr>
            <a:spLocks noGrp="1"/>
          </p:cNvSpPr>
          <p:nvPr>
            <p:ph type="ctrTitle"/>
          </p:nvPr>
        </p:nvSpPr>
        <p:spPr/>
        <p:txBody>
          <a:bodyPr/>
          <a:lstStyle/>
          <a:p>
            <a:r>
              <a:rPr lang="en-US" dirty="0" smtClean="0"/>
              <a:t>Introduction</a:t>
            </a:r>
            <a:r>
              <a:rPr lang="de-CH" dirty="0"/>
              <a:t/>
            </a:r>
            <a:br>
              <a:rPr lang="de-CH" dirty="0"/>
            </a:b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Ageing of a society and age groups</a:t>
            </a:r>
          </a:p>
          <a:p>
            <a:r>
              <a:rPr lang="en-US" sz="1700" dirty="0" smtClean="0"/>
              <a:t>Ageing of the population leads to a conflict between generations (Kaufmann 2005), because the financial feasibility of social security is being tested. (see also </a:t>
            </a:r>
            <a:r>
              <a:rPr lang="en-US" sz="1600" dirty="0" err="1" smtClean="0"/>
              <a:t>Budowski</a:t>
            </a:r>
            <a:r>
              <a:rPr lang="en-US" sz="1600" dirty="0" smtClean="0"/>
              <a:t> &amp; </a:t>
            </a:r>
            <a:r>
              <a:rPr lang="en-US" sz="1600" dirty="0" err="1" smtClean="0"/>
              <a:t>Nollert</a:t>
            </a:r>
            <a:r>
              <a:rPr lang="en-US" sz="1600" dirty="0" smtClean="0"/>
              <a:t>, M. (2010) </a:t>
            </a:r>
            <a:r>
              <a:rPr lang="en-US" sz="1700" dirty="0" smtClean="0"/>
              <a:t> </a:t>
            </a:r>
            <a:r>
              <a:rPr lang="en-US" sz="1500" dirty="0" smtClean="0"/>
              <a:t>&gt; between group differences</a:t>
            </a:r>
          </a:p>
          <a:p>
            <a:r>
              <a:rPr lang="de-CH" sz="1700" dirty="0" smtClean="0"/>
              <a:t>Schellenbauer </a:t>
            </a:r>
            <a:r>
              <a:rPr lang="de-CH" sz="1700" dirty="0"/>
              <a:t>(2013): «</a:t>
            </a:r>
            <a:r>
              <a:rPr lang="en-US" sz="1700" dirty="0"/>
              <a:t>In a world where wages depend only on the age of the workforce and are otherwise completely evenly, </a:t>
            </a:r>
            <a:r>
              <a:rPr lang="en-US" sz="1700" dirty="0" smtClean="0"/>
              <a:t>annual cross-section results leads </a:t>
            </a:r>
            <a:r>
              <a:rPr lang="en-US" sz="1700" dirty="0"/>
              <a:t>to substantial </a:t>
            </a:r>
            <a:r>
              <a:rPr lang="en-US" sz="1700" dirty="0" smtClean="0"/>
              <a:t>inequality</a:t>
            </a:r>
            <a:r>
              <a:rPr lang="de-CH" sz="1700" dirty="0" smtClean="0"/>
              <a:t> </a:t>
            </a:r>
            <a:r>
              <a:rPr lang="en-US" sz="1700" dirty="0"/>
              <a:t>due to the age differences within society </a:t>
            </a:r>
            <a:r>
              <a:rPr lang="de-CH" sz="1600" dirty="0" smtClean="0"/>
              <a:t>» </a:t>
            </a:r>
            <a:r>
              <a:rPr lang="de-CH" sz="1500" dirty="0"/>
              <a:t>&gt; </a:t>
            </a:r>
            <a:r>
              <a:rPr lang="en-US" sz="1500" dirty="0" smtClean="0"/>
              <a:t>between group differences affects overall inequality</a:t>
            </a:r>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7975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Change of household structure and household types</a:t>
            </a:r>
          </a:p>
          <a:p>
            <a:r>
              <a:rPr lang="en-US" sz="1700" dirty="0" smtClean="0"/>
              <a:t>In Social policy research between household differences are of interest (Fritschi &amp; Bannwart 2013) &gt; </a:t>
            </a:r>
            <a:r>
              <a:rPr lang="en-US" sz="1500" dirty="0" smtClean="0"/>
              <a:t>between group differences</a:t>
            </a:r>
          </a:p>
          <a:p>
            <a:r>
              <a:rPr lang="en-US" sz="1700" dirty="0" smtClean="0"/>
              <a:t>Change in the «way of people living together» affects inequality (people marry later, and divorce more often). Daly and Valetta (2006) think that part of the rise in inequality in the US is due to the rise of people living alone (especially single parents). (See </a:t>
            </a:r>
            <a:r>
              <a:rPr lang="en-US" sz="1700" dirty="0" err="1" smtClean="0"/>
              <a:t>Peichl</a:t>
            </a:r>
            <a:r>
              <a:rPr lang="en-US" sz="1700" dirty="0" smtClean="0"/>
              <a:t> et al. 2011 for Germany) </a:t>
            </a:r>
            <a:r>
              <a:rPr lang="en-US" sz="1500" dirty="0" smtClean="0"/>
              <a:t>&gt; between group differences affects overall inequality</a:t>
            </a:r>
          </a:p>
          <a:p>
            <a:endParaRPr lang="de-CH" sz="1700" dirty="0"/>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31020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Theory and Research Question</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demographic matters?</a:t>
            </a:r>
            <a:endParaRPr lang="en-US" dirty="0"/>
          </a:p>
        </p:txBody>
      </p:sp>
      <p:sp>
        <p:nvSpPr>
          <p:cNvPr id="4" name="Inhaltsplatzhalter 3"/>
          <p:cNvSpPr>
            <a:spLocks noGrp="1"/>
          </p:cNvSpPr>
          <p:nvPr>
            <p:ph sz="half" idx="13"/>
          </p:nvPr>
        </p:nvSpPr>
        <p:spPr/>
        <p:txBody>
          <a:bodyPr/>
          <a:lstStyle/>
          <a:p>
            <a:endParaRPr lang="de-CH" sz="1700" dirty="0" smtClean="0"/>
          </a:p>
          <a:p>
            <a:endParaRPr lang="de-CH" sz="1700" dirty="0"/>
          </a:p>
          <a:p>
            <a:r>
              <a:rPr lang="en-US" sz="1700" dirty="0" smtClean="0"/>
              <a:t>Two inequality-relevant «processes» must be separated, when liking demographics to inequality</a:t>
            </a:r>
          </a:p>
          <a:p>
            <a:pPr lvl="1"/>
            <a:r>
              <a:rPr lang="de-CH" sz="1600" dirty="0" smtClean="0"/>
              <a:t>(</a:t>
            </a:r>
            <a:r>
              <a:rPr lang="de-CH" sz="1600" dirty="0"/>
              <a:t>1) </a:t>
            </a:r>
            <a:r>
              <a:rPr lang="en-US" sz="1600" dirty="0" smtClean="0"/>
              <a:t>Demographic changes can affect overall Distribution</a:t>
            </a:r>
          </a:p>
          <a:p>
            <a:pPr lvl="1"/>
            <a:r>
              <a:rPr lang="de-CH" sz="1600" dirty="0" smtClean="0"/>
              <a:t>(</a:t>
            </a:r>
            <a:r>
              <a:rPr lang="de-CH" sz="1600" dirty="0"/>
              <a:t>2) </a:t>
            </a:r>
            <a:r>
              <a:rPr lang="en-US" sz="1600" dirty="0" smtClean="0"/>
              <a:t>Demographic changes and segregation affects between group differences</a:t>
            </a:r>
            <a:r>
              <a:rPr lang="de-CH" sz="1600" dirty="0" smtClean="0"/>
              <a:t> (</a:t>
            </a:r>
            <a:r>
              <a:rPr lang="en-US" sz="1600" dirty="0" smtClean="0"/>
              <a:t>which</a:t>
            </a:r>
            <a:r>
              <a:rPr lang="de-CH" sz="1600" dirty="0" smtClean="0"/>
              <a:t> </a:t>
            </a:r>
            <a:r>
              <a:rPr lang="en-US" sz="1600" dirty="0" smtClean="0"/>
              <a:t>doesn’t</a:t>
            </a:r>
            <a:r>
              <a:rPr lang="de-CH" sz="1600" dirty="0" smtClean="0"/>
              <a:t> </a:t>
            </a:r>
            <a:r>
              <a:rPr lang="en-US" sz="1600" dirty="0"/>
              <a:t>necessarily</a:t>
            </a:r>
            <a:r>
              <a:rPr lang="de-CH" sz="1600" dirty="0"/>
              <a:t> </a:t>
            </a:r>
            <a:r>
              <a:rPr lang="en-US" sz="1600" dirty="0" smtClean="0"/>
              <a:t>affect overall distribution</a:t>
            </a:r>
            <a:r>
              <a:rPr lang="de-CH" sz="1600" dirty="0" smtClean="0"/>
              <a:t>).</a:t>
            </a:r>
          </a:p>
          <a:p>
            <a:pPr lvl="1"/>
            <a:endParaRPr lang="de-CH" sz="1600" dirty="0"/>
          </a:p>
          <a:p>
            <a:pPr lvl="1"/>
            <a:endParaRPr lang="de-CH" sz="1600" dirty="0" smtClean="0"/>
          </a:p>
          <a:p>
            <a:pPr lvl="1"/>
            <a:r>
              <a:rPr lang="en-US" sz="1600" i="1" dirty="0" smtClean="0"/>
              <a:t>Research Question: </a:t>
            </a:r>
            <a:r>
              <a:rPr lang="en-US" sz="1600" dirty="0" smtClean="0"/>
              <a:t>Is overall inequality affected by demographic change? Do between group differences change over time, when looking at age groups and household types?</a:t>
            </a:r>
            <a:endParaRPr lang="en-US" sz="1700" dirty="0" smtClean="0"/>
          </a:p>
        </p:txBody>
      </p:sp>
    </p:spTree>
    <p:extLst>
      <p:ext uri="{BB962C8B-B14F-4D97-AF65-F5344CB8AC3E}">
        <p14:creationId xmlns:p14="http://schemas.microsoft.com/office/powerpoint/2010/main" val="41142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Data</a:t>
            </a:r>
            <a:endParaRPr lang="de-CH" dirty="0"/>
          </a:p>
        </p:txBody>
      </p:sp>
      <p:sp>
        <p:nvSpPr>
          <p:cNvPr id="3" name="Textplatzhalter 2"/>
          <p:cNvSpPr>
            <a:spLocks noGrp="1"/>
          </p:cNvSpPr>
          <p:nvPr>
            <p:ph type="body" idx="1"/>
          </p:nvPr>
        </p:nvSpPr>
        <p:spPr/>
        <p:txBody>
          <a:bodyPr/>
          <a:lstStyle/>
          <a:p>
            <a:r>
              <a:rPr lang="en-US" dirty="0" smtClean="0"/>
              <a:t>Statistical «case studies» with individual cantonal Tax Data </a:t>
            </a:r>
          </a:p>
          <a:p>
            <a:r>
              <a:rPr lang="de-CH" dirty="0" smtClean="0"/>
              <a:t>-&gt; SNF-Project </a:t>
            </a:r>
            <a:r>
              <a:rPr lang="de-CH" dirty="0"/>
              <a:t>(</a:t>
            </a:r>
            <a:r>
              <a:rPr lang="de-CH" dirty="0">
                <a:hlinkClick r:id="rId3"/>
              </a:rPr>
              <a:t>http://inequalities.ch/</a:t>
            </a:r>
            <a:r>
              <a:rPr lang="de-CH" dirty="0"/>
              <a:t>)</a:t>
            </a:r>
          </a:p>
          <a:p>
            <a:endParaRPr lang="de-CH" dirty="0"/>
          </a:p>
        </p:txBody>
      </p:sp>
      <p:sp>
        <p:nvSpPr>
          <p:cNvPr id="4" name="Inhaltsplatzhalter 3"/>
          <p:cNvSpPr>
            <a:spLocks noGrp="1"/>
          </p:cNvSpPr>
          <p:nvPr>
            <p:ph sz="half" idx="13"/>
          </p:nvPr>
        </p:nvSpPr>
        <p:spPr>
          <a:xfrm>
            <a:off x="468000" y="2348323"/>
            <a:ext cx="3780150" cy="2547527"/>
          </a:xfrm>
        </p:spPr>
        <p:txBody>
          <a:bodyPr/>
          <a:lstStyle/>
          <a:p>
            <a:r>
              <a:rPr lang="de-CH" i="1" dirty="0" smtClean="0"/>
              <a:t>Basel-City</a:t>
            </a:r>
          </a:p>
          <a:p>
            <a:pPr lvl="1"/>
            <a:r>
              <a:rPr lang="en-US" dirty="0" smtClean="0"/>
              <a:t>Urban canton</a:t>
            </a:r>
          </a:p>
          <a:p>
            <a:pPr lvl="1"/>
            <a:r>
              <a:rPr lang="en-US" dirty="0" smtClean="0"/>
              <a:t>German speaking</a:t>
            </a:r>
          </a:p>
          <a:p>
            <a:pPr lvl="1"/>
            <a:r>
              <a:rPr lang="de-CH" dirty="0" smtClean="0"/>
              <a:t>Time Periode: 1991-2011</a:t>
            </a:r>
          </a:p>
        </p:txBody>
      </p:sp>
      <p:sp>
        <p:nvSpPr>
          <p:cNvPr id="5" name="Inhaltsplatzhalter 3"/>
          <p:cNvSpPr txBox="1">
            <a:spLocks/>
          </p:cNvSpPr>
          <p:nvPr/>
        </p:nvSpPr>
        <p:spPr>
          <a:xfrm>
            <a:off x="4420875" y="2348323"/>
            <a:ext cx="3694425" cy="1709326"/>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de-CH" i="1" dirty="0" smtClean="0"/>
              <a:t>Jura</a:t>
            </a:r>
          </a:p>
          <a:p>
            <a:pPr lvl="1"/>
            <a:r>
              <a:rPr lang="en-US" dirty="0" smtClean="0"/>
              <a:t>Rural canton </a:t>
            </a:r>
            <a:r>
              <a:rPr lang="de-CH" sz="1200" dirty="0" smtClean="0"/>
              <a:t>(</a:t>
            </a:r>
            <a:r>
              <a:rPr lang="de-DE" sz="1200" dirty="0" smtClean="0"/>
              <a:t>~ 70%</a:t>
            </a:r>
            <a:r>
              <a:rPr lang="de-CH" sz="1200" dirty="0" smtClean="0"/>
              <a:t> )</a:t>
            </a:r>
          </a:p>
          <a:p>
            <a:pPr lvl="1"/>
            <a:r>
              <a:rPr lang="en-US" dirty="0" smtClean="0"/>
              <a:t>French speaking</a:t>
            </a:r>
          </a:p>
          <a:p>
            <a:pPr lvl="1"/>
            <a:r>
              <a:rPr lang="de-CH" dirty="0" smtClean="0"/>
              <a:t>Time Periode: 2006 - 2012</a:t>
            </a:r>
            <a:endParaRPr lang="de-CH" dirty="0"/>
          </a:p>
          <a:p>
            <a:pPr marL="0" indent="0">
              <a:buNone/>
            </a:pPr>
            <a:endParaRPr lang="de-CH" b="1" i="1" dirty="0" smtClean="0"/>
          </a:p>
          <a:p>
            <a:endParaRPr lang="de-CH" dirty="0" smtClean="0"/>
          </a:p>
        </p:txBody>
      </p:sp>
      <p:sp>
        <p:nvSpPr>
          <p:cNvPr id="6" name="Inhaltsplatzhalter 3"/>
          <p:cNvSpPr txBox="1">
            <a:spLocks/>
          </p:cNvSpPr>
          <p:nvPr/>
        </p:nvSpPr>
        <p:spPr>
          <a:xfrm>
            <a:off x="548962" y="4544248"/>
            <a:ext cx="7952100" cy="1071151"/>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342900" lvl="1" indent="-342900">
              <a:buFont typeface="Symbol" panose="05050102010706020507" pitchFamily="18" charset="2"/>
              <a:buChar char="-"/>
            </a:pPr>
            <a:r>
              <a:rPr lang="en-US" dirty="0" smtClean="0"/>
              <a:t>Net income (</a:t>
            </a:r>
            <a:r>
              <a:rPr lang="en-US" dirty="0" err="1" smtClean="0"/>
              <a:t>Reineinkommen</a:t>
            </a:r>
            <a:r>
              <a:rPr lang="en-US" dirty="0" smtClean="0"/>
              <a:t>)</a:t>
            </a:r>
          </a:p>
          <a:p>
            <a:pPr marL="342900" lvl="1" indent="-342900">
              <a:buFont typeface="Symbol" panose="05050102010706020507" pitchFamily="18" charset="2"/>
              <a:buChar char="-"/>
            </a:pPr>
            <a:r>
              <a:rPr lang="en-US" dirty="0" smtClean="0"/>
              <a:t>«Household types» and age groups constructed out of characteristics from tax-dossiers</a:t>
            </a:r>
          </a:p>
          <a:p>
            <a:pPr marL="0" indent="0">
              <a:buNone/>
            </a:pPr>
            <a:endParaRPr lang="de-CH" i="1" dirty="0" smtClean="0"/>
          </a:p>
          <a:p>
            <a:pPr marL="0" indent="0">
              <a:buNone/>
            </a:pPr>
            <a:endParaRPr lang="de-CH" b="1" i="1" dirty="0"/>
          </a:p>
          <a:p>
            <a:pPr marL="0" indent="0">
              <a:buNone/>
            </a:pPr>
            <a:endParaRPr lang="de-CH" b="1" i="1" dirty="0" smtClean="0"/>
          </a:p>
          <a:p>
            <a:pPr marL="0" indent="0">
              <a:buNone/>
            </a:pPr>
            <a:endParaRPr lang="de-CH" b="1" i="1" dirty="0" smtClean="0"/>
          </a:p>
          <a:p>
            <a:endParaRPr lang="de-CH" dirty="0" smtClean="0"/>
          </a:p>
        </p:txBody>
      </p:sp>
      <p:cxnSp>
        <p:nvCxnSpPr>
          <p:cNvPr id="8" name="Gerade Verbindung 7"/>
          <p:cNvCxnSpPr/>
          <p:nvPr/>
        </p:nvCxnSpPr>
        <p:spPr>
          <a:xfrm>
            <a:off x="548961" y="4270049"/>
            <a:ext cx="7937813" cy="2572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342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Variables</a:t>
            </a:r>
            <a:endParaRPr lang="en-US" dirty="0"/>
          </a:p>
        </p:txBody>
      </p:sp>
      <p:sp>
        <p:nvSpPr>
          <p:cNvPr id="3" name="Textplatzhalter 2"/>
          <p:cNvSpPr>
            <a:spLocks noGrp="1"/>
          </p:cNvSpPr>
          <p:nvPr>
            <p:ph type="body" idx="1"/>
          </p:nvPr>
        </p:nvSpPr>
        <p:spPr/>
        <p:txBody>
          <a:bodyPr/>
          <a:lstStyle/>
          <a:p>
            <a:r>
              <a:rPr lang="en-US" dirty="0" smtClean="0"/>
              <a:t>Household types and age groups</a:t>
            </a:r>
          </a:p>
          <a:p>
            <a:endParaRPr lang="de-CH" dirty="0"/>
          </a:p>
        </p:txBody>
      </p:sp>
      <p:sp>
        <p:nvSpPr>
          <p:cNvPr id="4" name="Inhaltsplatzhalter 3"/>
          <p:cNvSpPr>
            <a:spLocks noGrp="1"/>
          </p:cNvSpPr>
          <p:nvPr>
            <p:ph sz="half" idx="13"/>
          </p:nvPr>
        </p:nvSpPr>
        <p:spPr>
          <a:xfrm>
            <a:off x="468000" y="2138773"/>
            <a:ext cx="3694425" cy="3671477"/>
          </a:xfrm>
        </p:spPr>
        <p:txBody>
          <a:bodyPr/>
          <a:lstStyle/>
          <a:p>
            <a:r>
              <a:rPr lang="en-US" i="1" dirty="0" smtClean="0"/>
              <a:t>Household structure </a:t>
            </a:r>
          </a:p>
          <a:p>
            <a:pPr lvl="1"/>
            <a:r>
              <a:rPr lang="en-US" dirty="0" smtClean="0"/>
              <a:t>Married without kids</a:t>
            </a:r>
          </a:p>
          <a:p>
            <a:pPr lvl="1"/>
            <a:r>
              <a:rPr lang="en-US" dirty="0" smtClean="0"/>
              <a:t>Married with kids</a:t>
            </a:r>
          </a:p>
          <a:p>
            <a:pPr lvl="1"/>
            <a:r>
              <a:rPr lang="en-US" dirty="0" smtClean="0"/>
              <a:t>Single mom</a:t>
            </a:r>
          </a:p>
          <a:p>
            <a:pPr lvl="1"/>
            <a:r>
              <a:rPr lang="en-US" dirty="0" smtClean="0"/>
              <a:t>Single dad</a:t>
            </a:r>
          </a:p>
          <a:p>
            <a:pPr lvl="1"/>
            <a:r>
              <a:rPr lang="en-US" dirty="0" smtClean="0"/>
              <a:t>Single man</a:t>
            </a:r>
          </a:p>
          <a:p>
            <a:pPr lvl="1"/>
            <a:r>
              <a:rPr lang="en-US" dirty="0" smtClean="0"/>
              <a:t>Single woman</a:t>
            </a:r>
            <a:endParaRPr lang="en-US" dirty="0"/>
          </a:p>
        </p:txBody>
      </p:sp>
      <p:sp>
        <p:nvSpPr>
          <p:cNvPr id="5" name="Inhaltsplatzhalter 3"/>
          <p:cNvSpPr txBox="1">
            <a:spLocks/>
          </p:cNvSpPr>
          <p:nvPr/>
        </p:nvSpPr>
        <p:spPr>
          <a:xfrm>
            <a:off x="4420875" y="2138775"/>
            <a:ext cx="3694425" cy="1709326"/>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Age groups </a:t>
            </a:r>
          </a:p>
          <a:p>
            <a:pPr lvl="1"/>
            <a:r>
              <a:rPr lang="de-CH" dirty="0" smtClean="0"/>
              <a:t> </a:t>
            </a:r>
            <a:r>
              <a:rPr lang="de-CH" dirty="0"/>
              <a:t>-25, 26-65, &gt;65</a:t>
            </a:r>
          </a:p>
          <a:p>
            <a:pPr lvl="2"/>
            <a:r>
              <a:rPr lang="de-CH" dirty="0"/>
              <a:t>&gt;Altersquotient </a:t>
            </a:r>
            <a:r>
              <a:rPr lang="de-CH" dirty="0" smtClean="0"/>
              <a:t>abgebildet</a:t>
            </a:r>
          </a:p>
          <a:p>
            <a:pPr lvl="2"/>
            <a:endParaRPr lang="de-CH" dirty="0"/>
          </a:p>
          <a:p>
            <a:r>
              <a:rPr lang="en-US" i="1" dirty="0" err="1" smtClean="0">
                <a:solidFill>
                  <a:srgbClr val="FF0000"/>
                </a:solidFill>
              </a:rPr>
              <a:t>Agegroups</a:t>
            </a:r>
            <a:r>
              <a:rPr lang="en-US" i="1" dirty="0" smtClean="0">
                <a:solidFill>
                  <a:srgbClr val="FF0000"/>
                </a:solidFill>
              </a:rPr>
              <a:t> </a:t>
            </a:r>
            <a:r>
              <a:rPr lang="en-US" i="1" dirty="0" err="1" smtClean="0">
                <a:solidFill>
                  <a:srgbClr val="FF0000"/>
                </a:solidFill>
              </a:rPr>
              <a:t>detailierter</a:t>
            </a:r>
            <a:r>
              <a:rPr lang="en-US" i="1" dirty="0" smtClean="0">
                <a:solidFill>
                  <a:srgbClr val="FF0000"/>
                </a:solidFill>
              </a:rPr>
              <a:t> </a:t>
            </a:r>
            <a:r>
              <a:rPr lang="en-US" i="1" dirty="0" err="1" smtClean="0">
                <a:solidFill>
                  <a:srgbClr val="FF0000"/>
                </a:solidFill>
              </a:rPr>
              <a:t>wegen</a:t>
            </a:r>
            <a:r>
              <a:rPr lang="en-US" i="1" dirty="0" smtClean="0">
                <a:solidFill>
                  <a:srgbClr val="FF0000"/>
                </a:solidFill>
              </a:rPr>
              <a:t> </a:t>
            </a:r>
            <a:r>
              <a:rPr lang="en-US" i="1" dirty="0" err="1" smtClean="0">
                <a:solidFill>
                  <a:srgbClr val="FF0000"/>
                </a:solidFill>
              </a:rPr>
              <a:t>Schellenbauer</a:t>
            </a:r>
            <a:r>
              <a:rPr lang="en-US" i="1" dirty="0" smtClean="0">
                <a:solidFill>
                  <a:srgbClr val="FF0000"/>
                </a:solidFill>
              </a:rPr>
              <a:t> Claim, </a:t>
            </a:r>
            <a:r>
              <a:rPr lang="en-US" i="1" dirty="0" err="1" smtClean="0">
                <a:solidFill>
                  <a:srgbClr val="FF0000"/>
                </a:solidFill>
              </a:rPr>
              <a:t>dass</a:t>
            </a:r>
            <a:r>
              <a:rPr lang="en-US" i="1" dirty="0" smtClean="0">
                <a:solidFill>
                  <a:srgbClr val="FF0000"/>
                </a:solidFill>
              </a:rPr>
              <a:t> </a:t>
            </a:r>
            <a:r>
              <a:rPr lang="en-US" i="1" dirty="0" err="1" smtClean="0">
                <a:solidFill>
                  <a:srgbClr val="FF0000"/>
                </a:solidFill>
              </a:rPr>
              <a:t>Einkommen</a:t>
            </a:r>
            <a:r>
              <a:rPr lang="en-US" i="1" dirty="0" smtClean="0">
                <a:solidFill>
                  <a:srgbClr val="FF0000"/>
                </a:solidFill>
              </a:rPr>
              <a:t> linear </a:t>
            </a:r>
            <a:r>
              <a:rPr lang="en-US" i="1" dirty="0" err="1" smtClean="0">
                <a:solidFill>
                  <a:srgbClr val="FF0000"/>
                </a:solidFill>
              </a:rPr>
              <a:t>durch</a:t>
            </a:r>
            <a:r>
              <a:rPr lang="en-US" i="1" dirty="0" smtClean="0">
                <a:solidFill>
                  <a:srgbClr val="FF0000"/>
                </a:solidFill>
              </a:rPr>
              <a:t> Alter </a:t>
            </a:r>
            <a:r>
              <a:rPr lang="en-US" i="1" dirty="0" err="1" smtClean="0">
                <a:solidFill>
                  <a:srgbClr val="FF0000"/>
                </a:solidFill>
              </a:rPr>
              <a:t>determiniert</a:t>
            </a:r>
            <a:r>
              <a:rPr lang="en-US" i="1" dirty="0" smtClean="0">
                <a:solidFill>
                  <a:srgbClr val="FF0000"/>
                </a:solidFill>
              </a:rPr>
              <a:t> </a:t>
            </a:r>
            <a:r>
              <a:rPr lang="en-US" i="1" dirty="0" err="1" smtClean="0">
                <a:solidFill>
                  <a:srgbClr val="FF0000"/>
                </a:solidFill>
              </a:rPr>
              <a:t>ist</a:t>
            </a:r>
            <a:r>
              <a:rPr lang="en-US" i="1" dirty="0" smtClean="0">
                <a:solidFill>
                  <a:srgbClr val="FF0000"/>
                </a:solidFill>
              </a:rPr>
              <a:t> </a:t>
            </a:r>
          </a:p>
          <a:p>
            <a:pPr marL="0" indent="0">
              <a:buNone/>
            </a:pPr>
            <a:endParaRPr lang="de-CH" b="1" i="1" dirty="0" smtClean="0"/>
          </a:p>
          <a:p>
            <a:endParaRPr lang="de-CH" dirty="0" smtClean="0"/>
          </a:p>
        </p:txBody>
      </p:sp>
    </p:spTree>
    <p:extLst>
      <p:ext uri="{BB962C8B-B14F-4D97-AF65-F5344CB8AC3E}">
        <p14:creationId xmlns:p14="http://schemas.microsoft.com/office/powerpoint/2010/main" val="370614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Method</a:t>
            </a:r>
            <a:endParaRPr lang="en-US" dirty="0"/>
          </a:p>
        </p:txBody>
      </p:sp>
      <p:sp>
        <p:nvSpPr>
          <p:cNvPr id="3" name="Textplatzhalter 2"/>
          <p:cNvSpPr>
            <a:spLocks noGrp="1"/>
          </p:cNvSpPr>
          <p:nvPr>
            <p:ph type="body" idx="1"/>
          </p:nvPr>
        </p:nvSpPr>
        <p:spPr/>
        <p:txBody>
          <a:bodyPr/>
          <a:lstStyle/>
          <a:p>
            <a:r>
              <a:rPr lang="en-US" dirty="0" smtClean="0"/>
              <a:t>Decomposing </a:t>
            </a:r>
            <a:r>
              <a:rPr lang="en-US" dirty="0" smtClean="0"/>
              <a:t>Overall inequality into within </a:t>
            </a:r>
            <a:r>
              <a:rPr lang="en-US" dirty="0" smtClean="0"/>
              <a:t>and between group </a:t>
            </a:r>
            <a:r>
              <a:rPr lang="en-US" dirty="0" smtClean="0"/>
              <a:t>components </a:t>
            </a:r>
            <a:r>
              <a:rPr lang="en-US" sz="1600" dirty="0" smtClean="0"/>
              <a:t>(</a:t>
            </a:r>
            <a:r>
              <a:rPr lang="en-US" sz="1600" dirty="0" err="1" smtClean="0"/>
              <a:t>Hao</a:t>
            </a:r>
            <a:r>
              <a:rPr lang="en-US" sz="1600" dirty="0" smtClean="0"/>
              <a:t> </a:t>
            </a:r>
            <a:r>
              <a:rPr lang="en-US" sz="1600" dirty="0" smtClean="0"/>
              <a:t>&amp; </a:t>
            </a:r>
            <a:r>
              <a:rPr lang="en-US" sz="1600" dirty="0" err="1" smtClean="0"/>
              <a:t>Naiman</a:t>
            </a:r>
            <a:r>
              <a:rPr lang="en-US" sz="1600" dirty="0" smtClean="0"/>
              <a:t> 2010)</a:t>
            </a:r>
            <a:endParaRPr lang="en-US" sz="1600" dirty="0"/>
          </a:p>
        </p:txBody>
      </p:sp>
      <mc:AlternateContent xmlns:mc="http://schemas.openxmlformats.org/markup-compatibility/2006" xmlns:a14="http://schemas.microsoft.com/office/drawing/2010/main">
        <mc:Choice Requires="a14">
          <p:sp>
            <p:nvSpPr>
              <p:cNvPr id="4" name="Inhaltsplatzhalter 3"/>
              <p:cNvSpPr>
                <a:spLocks noGrp="1"/>
              </p:cNvSpPr>
              <p:nvPr>
                <p:ph sz="half" idx="13"/>
              </p:nvPr>
            </p:nvSpPr>
            <p:spPr>
              <a:xfrm>
                <a:off x="468000" y="2160000"/>
                <a:ext cx="8100000" cy="3960000"/>
              </a:xfrm>
            </p:spPr>
            <p:txBody>
              <a:bodyPr lIns="0" rIns="0"/>
              <a:lstStyle/>
              <a:p>
                <a:pPr lvl="1"/>
                <a:r>
                  <a:rPr lang="en-US" dirty="0" smtClean="0"/>
                  <a:t>Theil-Index, a inequality measure developed from information theory, is additively decomposable (Gini is not). Theil can be expressed as the between-group inequality plus the weighted sum of the inequality within each group </a:t>
                </a:r>
              </a:p>
              <a:p>
                <a:pPr lvl="2"/>
                <a:r>
                  <a:rPr lang="de-CH" dirty="0" smtClean="0"/>
                  <a:t>I</a:t>
                </a:r>
                <a14:m>
                  <m:oMath xmlns:m="http://schemas.openxmlformats.org/officeDocument/2006/math">
                    <m:r>
                      <a:rPr lang="de-CH" b="0" i="1" smtClean="0">
                        <a:latin typeface="Cambria Math"/>
                      </a:rPr>
                      <m:t>𝐼</m:t>
                    </m:r>
                    <m:r>
                      <a:rPr lang="de-CH" b="0" i="1" smtClean="0">
                        <a:latin typeface="Cambria Math"/>
                      </a:rPr>
                      <m:t>(</m:t>
                    </m:r>
                    <m:r>
                      <a:rPr lang="de-CH" b="0" i="1" smtClean="0">
                        <a:latin typeface="Cambria Math"/>
                      </a:rPr>
                      <m:t>𝑦</m:t>
                    </m:r>
                    <m:r>
                      <a:rPr lang="de-CH" b="0" i="1" smtClean="0">
                        <a:latin typeface="Cambria Math"/>
                      </a:rPr>
                      <m:t>;</m:t>
                    </m:r>
                    <m:r>
                      <a:rPr lang="de-CH" b="0" i="1" smtClean="0">
                        <a:latin typeface="Cambria Math"/>
                        <a:ea typeface="Cambria Math"/>
                      </a:rPr>
                      <m:t>𝜃</m:t>
                    </m:r>
                    <m:r>
                      <m:rPr>
                        <m:nor/>
                      </m:rPr>
                      <a:rPr lang="de-CH" dirty="0"/>
                      <m:t>)</m:t>
                    </m:r>
                    <m:r>
                      <a:rPr lang="de-CH" b="0" i="1" dirty="0" smtClean="0">
                        <a:latin typeface="Cambria Math"/>
                      </a:rPr>
                      <m:t>=</m:t>
                    </m:r>
                    <m:nary>
                      <m:naryPr>
                        <m:chr m:val="∑"/>
                        <m:ctrlPr>
                          <a:rPr lang="de-CH" i="1" dirty="0" smtClean="0">
                            <a:latin typeface="Cambria Math"/>
                          </a:rPr>
                        </m:ctrlPr>
                      </m:naryPr>
                      <m:sub>
                        <m:r>
                          <m:rPr>
                            <m:brk m:alnAt="23"/>
                          </m:rPr>
                          <a:rPr lang="de-CH" b="0" i="1" dirty="0" smtClean="0">
                            <a:latin typeface="Cambria Math"/>
                          </a:rPr>
                          <m:t>𝑙</m:t>
                        </m:r>
                        <m:r>
                          <a:rPr lang="de-CH" b="0" i="1" dirty="0" smtClean="0">
                            <a:latin typeface="Cambria Math"/>
                          </a:rPr>
                          <m:t>=1</m:t>
                        </m:r>
                      </m:sub>
                      <m:sup>
                        <m:r>
                          <a:rPr lang="de-CH" b="0" i="1" dirty="0" smtClean="0">
                            <a:latin typeface="Cambria Math"/>
                          </a:rPr>
                          <m:t>𝐿</m:t>
                        </m:r>
                      </m:sup>
                      <m:e>
                        <m:sSup>
                          <m:sSupPr>
                            <m:ctrlPr>
                              <a:rPr lang="de-CH" i="1" dirty="0" smtClean="0">
                                <a:latin typeface="Cambria Math"/>
                              </a:rPr>
                            </m:ctrlPr>
                          </m:sSupPr>
                          <m:e>
                            <m:r>
                              <a:rPr lang="de-CH" i="1" dirty="0" smtClean="0">
                                <a:latin typeface="Cambria Math"/>
                                <a:ea typeface="Cambria Math"/>
                              </a:rPr>
                              <m:t>∅</m:t>
                            </m:r>
                          </m:e>
                          <m:sup>
                            <m:r>
                              <a:rPr lang="de-CH" b="0" i="1" dirty="0" smtClean="0">
                                <a:latin typeface="Cambria Math"/>
                              </a:rPr>
                              <m:t>𝑙</m:t>
                            </m:r>
                          </m:sup>
                        </m:sSup>
                        <m:sSup>
                          <m:sSupPr>
                            <m:ctrlPr>
                              <a:rPr lang="de-CH" i="1" dirty="0" smtClean="0">
                                <a:latin typeface="Cambria Math"/>
                              </a:rPr>
                            </m:ctrlPr>
                          </m:sSupPr>
                          <m:e>
                            <m:d>
                              <m:dPr>
                                <m:ctrlPr>
                                  <a:rPr lang="de-CH" i="1" dirty="0">
                                    <a:latin typeface="Cambria Math"/>
                                  </a:rPr>
                                </m:ctrlPr>
                              </m:dPr>
                              <m:e>
                                <m:f>
                                  <m:fPr>
                                    <m:ctrlPr>
                                      <a:rPr lang="de-CH" i="1" dirty="0">
                                        <a:latin typeface="Cambria Math"/>
                                      </a:rPr>
                                    </m:ctrlPr>
                                  </m:fPr>
                                  <m:num>
                                    <m:sSup>
                                      <m:sSupPr>
                                        <m:ctrlPr>
                                          <a:rPr lang="de-CH" i="1" dirty="0">
                                            <a:latin typeface="Cambria Math"/>
                                          </a:rPr>
                                        </m:ctrlPr>
                                      </m:sSupPr>
                                      <m:e>
                                        <m:r>
                                          <a:rPr lang="de-CH" i="1" dirty="0">
                                            <a:latin typeface="Cambria Math"/>
                                            <a:ea typeface="Cambria Math"/>
                                          </a:rPr>
                                          <m:t>𝜇</m:t>
                                        </m:r>
                                      </m:e>
                                      <m:sup>
                                        <m:r>
                                          <a:rPr lang="de-CH" i="1" dirty="0">
                                            <a:latin typeface="Cambria Math"/>
                                          </a:rPr>
                                          <m:t>𝑙</m:t>
                                        </m:r>
                                      </m:sup>
                                    </m:sSup>
                                  </m:num>
                                  <m:den>
                                    <m:r>
                                      <a:rPr lang="de-CH" i="1" dirty="0">
                                        <a:latin typeface="Cambria Math"/>
                                        <a:ea typeface="Cambria Math"/>
                                      </a:rPr>
                                      <m:t>𝜇</m:t>
                                    </m:r>
                                  </m:den>
                                </m:f>
                              </m:e>
                            </m:d>
                          </m:e>
                          <m:sup>
                            <m:r>
                              <a:rPr lang="de-CH" i="1" dirty="0" smtClean="0">
                                <a:latin typeface="Cambria Math"/>
                                <a:ea typeface="Cambria Math"/>
                              </a:rPr>
                              <m:t>𝜃</m:t>
                            </m:r>
                          </m:sup>
                        </m:sSup>
                        <m:r>
                          <a:rPr lang="de-CH" b="0" i="1" dirty="0" smtClean="0">
                            <a:latin typeface="Cambria Math"/>
                          </a:rPr>
                          <m:t>𝐼</m:t>
                        </m:r>
                        <m:d>
                          <m:dPr>
                            <m:ctrlPr>
                              <a:rPr lang="de-CH" b="0" i="1" dirty="0" smtClean="0">
                                <a:latin typeface="Cambria Math"/>
                              </a:rPr>
                            </m:ctrlPr>
                          </m:dPr>
                          <m:e>
                            <m:sSup>
                              <m:sSupPr>
                                <m:ctrlPr>
                                  <a:rPr lang="de-CH" b="0" i="1" dirty="0" smtClean="0">
                                    <a:latin typeface="Cambria Math"/>
                                  </a:rPr>
                                </m:ctrlPr>
                              </m:sSupPr>
                              <m:e>
                                <m:r>
                                  <a:rPr lang="de-CH" b="0" i="1" dirty="0" smtClean="0">
                                    <a:latin typeface="Cambria Math"/>
                                  </a:rPr>
                                  <m:t>𝑦</m:t>
                                </m:r>
                              </m:e>
                              <m:sup>
                                <m:r>
                                  <a:rPr lang="de-CH" b="0" i="1" dirty="0" smtClean="0">
                                    <a:latin typeface="Cambria Math"/>
                                  </a:rPr>
                                  <m:t>𝑙</m:t>
                                </m:r>
                              </m:sup>
                            </m:sSup>
                            <m:r>
                              <a:rPr lang="de-CH" b="0" i="1" dirty="0" smtClean="0">
                                <a:latin typeface="Cambria Math"/>
                              </a:rPr>
                              <m:t>;</m:t>
                            </m:r>
                            <m:r>
                              <a:rPr lang="de-CH" b="0" i="1" dirty="0" smtClean="0">
                                <a:latin typeface="Cambria Math"/>
                                <a:ea typeface="Cambria Math"/>
                              </a:rPr>
                              <m:t>𝜃</m:t>
                            </m:r>
                          </m:e>
                        </m:d>
                        <m:r>
                          <a:rPr lang="de-CH" b="0" i="1" dirty="0" smtClean="0">
                            <a:latin typeface="Cambria Math"/>
                            <a:ea typeface="Cambria Math"/>
                          </a:rPr>
                          <m:t>+</m:t>
                        </m:r>
                        <m:r>
                          <a:rPr lang="de-CH" b="0" i="1" dirty="0" smtClean="0">
                            <a:latin typeface="Cambria Math"/>
                            <a:ea typeface="Cambria Math"/>
                          </a:rPr>
                          <m:t>𝐼</m:t>
                        </m:r>
                        <m:r>
                          <a:rPr lang="de-CH" b="0" i="1" dirty="0" smtClean="0">
                            <a:latin typeface="Cambria Math"/>
                            <a:ea typeface="Cambria Math"/>
                          </a:rPr>
                          <m:t>(</m:t>
                        </m:r>
                        <m:sSup>
                          <m:sSupPr>
                            <m:ctrlPr>
                              <a:rPr lang="de-CH" b="0" i="1" dirty="0" smtClean="0">
                                <a:latin typeface="Cambria Math"/>
                                <a:ea typeface="Cambria Math"/>
                              </a:rPr>
                            </m:ctrlPr>
                          </m:sSupPr>
                          <m:e>
                            <m:r>
                              <a:rPr lang="de-CH" b="0" i="1" dirty="0" smtClean="0">
                                <a:latin typeface="Cambria Math"/>
                                <a:ea typeface="Cambria Math"/>
                              </a:rPr>
                              <m:t>𝜇</m:t>
                            </m:r>
                          </m:e>
                          <m:sup>
                            <m:r>
                              <a:rPr lang="de-CH" b="0" i="1" dirty="0" smtClean="0">
                                <a:latin typeface="Cambria Math"/>
                                <a:ea typeface="Cambria Math"/>
                              </a:rPr>
                              <m:t>1</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𝑙</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𝐿</m:t>
                            </m:r>
                          </m:sup>
                        </m:sSup>
                        <m:r>
                          <a:rPr lang="de-CH" b="0" i="1" dirty="0" smtClean="0">
                            <a:latin typeface="Cambria Math"/>
                            <a:ea typeface="Cambria Math"/>
                          </a:rPr>
                          <m:t>;</m:t>
                        </m:r>
                      </m:e>
                    </m:nary>
                    <m:r>
                      <a:rPr lang="de-CH" i="1" dirty="0">
                        <a:latin typeface="Cambria Math"/>
                        <a:ea typeface="Cambria Math"/>
                      </a:rPr>
                      <m:t>𝜃</m:t>
                    </m:r>
                  </m:oMath>
                </a14:m>
                <a:r>
                  <a:rPr lang="de-CH" dirty="0" smtClean="0"/>
                  <a:t>)</a:t>
                </a:r>
                <a:endParaRPr lang="de-CH" dirty="0"/>
              </a:p>
              <a:p>
                <a:pPr lvl="1"/>
                <a:endParaRPr lang="de-CH" dirty="0" smtClean="0"/>
              </a:p>
              <a:p>
                <a:pPr lvl="1"/>
                <a:r>
                  <a:rPr lang="en-US" dirty="0" smtClean="0"/>
                  <a:t>By decomposing the Theil-Index we partitioned the total income inequality into between-group inequality (e.g. between age groups and household types) and within-group inequality. Hence we see, how the differences between and within each group contribute to overall inequality</a:t>
                </a:r>
              </a:p>
              <a:p>
                <a:pPr lvl="1"/>
                <a:endParaRPr lang="de-CH" dirty="0"/>
              </a:p>
              <a:p>
                <a:pPr lvl="2"/>
                <a:endParaRPr lang="de-CH" dirty="0"/>
              </a:p>
              <a:p>
                <a:pPr lvl="2"/>
                <a:endParaRPr lang="de-CH" dirty="0"/>
              </a:p>
              <a:p>
                <a:pPr lvl="1"/>
                <a:endParaRPr lang="de-CH" dirty="0"/>
              </a:p>
              <a:p>
                <a:pPr lvl="1"/>
                <a:endParaRPr lang="de-CH" dirty="0"/>
              </a:p>
            </p:txBody>
          </p:sp>
        </mc:Choice>
        <mc:Fallback xmlns="">
          <p:sp>
            <p:nvSpPr>
              <p:cNvPr id="4" name="Inhaltsplatzhalter 3"/>
              <p:cNvSpPr>
                <a:spLocks noGrp="1" noRot="1" noChangeAspect="1" noMove="1" noResize="1" noEditPoints="1" noAdjustHandles="1" noChangeArrowheads="1" noChangeShapeType="1" noTextEdit="1"/>
              </p:cNvSpPr>
              <p:nvPr>
                <p:ph sz="half" idx="13"/>
              </p:nvPr>
            </p:nvSpPr>
            <p:spPr>
              <a:xfrm>
                <a:off x="468000" y="2160000"/>
                <a:ext cx="8100000" cy="3960000"/>
              </a:xfrm>
              <a:blipFill rotWithShape="1">
                <a:blip r:embed="rId3"/>
                <a:stretch>
                  <a:fillRect t="-615" r="-2408"/>
                </a:stretch>
              </a:blipFill>
            </p:spPr>
            <p:txBody>
              <a:bodyPr/>
              <a:lstStyle/>
              <a:p>
                <a:r>
                  <a:rPr lang="en-US">
                    <a:noFill/>
                  </a:rPr>
                  <a:t> </a:t>
                </a:r>
              </a:p>
            </p:txBody>
          </p:sp>
        </mc:Fallback>
      </mc:AlternateContent>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Tree>
    <p:extLst>
      <p:ext uri="{BB962C8B-B14F-4D97-AF65-F5344CB8AC3E}">
        <p14:creationId xmlns:p14="http://schemas.microsoft.com/office/powerpoint/2010/main" val="138768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r>
              <a:rPr lang="de-CH" dirty="0"/>
              <a:t/>
            </a:r>
            <a:br>
              <a:rPr lang="de-CH" dirty="0"/>
            </a:br>
            <a:endParaRPr lang="de-CH" dirty="0"/>
          </a:p>
        </p:txBody>
      </p:sp>
      <p:sp>
        <p:nvSpPr>
          <p:cNvPr id="3" name="Textplatzhalter 2"/>
          <p:cNvSpPr>
            <a:spLocks noGrp="1"/>
          </p:cNvSpPr>
          <p:nvPr>
            <p:ph type="body" idx="1"/>
          </p:nvPr>
        </p:nvSpPr>
        <p:spPr/>
        <p:txBody>
          <a:bodyPr/>
          <a:lstStyle/>
          <a:p>
            <a:r>
              <a:rPr lang="en-US" dirty="0" smtClean="0"/>
              <a:t>Overall Inequality over time</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pic>
        <p:nvPicPr>
          <p:cNvPr id="5125" name="Picture 5" descr="C:\Users\hlo1\neuchatel\analyses Oli\figure\loren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28441"/>
            <a:ext cx="9144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144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BS_FB_de_Powerpoint">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5129612D1B29A4693F2F62632063D6A" ma:contentTypeVersion="0" ma:contentTypeDescription="Ein neues Dokument erstellen." ma:contentTypeScope="" ma:versionID="fba8d20abbd965724d3439c9b926458f">
  <xsd:schema xmlns:xsd="http://www.w3.org/2001/XMLSchema" xmlns:xs="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81BF47C-2126-4B8C-8663-51154515D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A61B13-3BD8-4182-A6C0-87987DF79A6D}">
  <ds:schemaRefs>
    <ds:schemaRef ds:uri="http://schemas.microsoft.com/sharepoint/v3/contenttype/forms"/>
  </ds:schemaRefs>
</ds:datastoreItem>
</file>

<file path=customXml/itemProps3.xml><?xml version="1.0" encoding="utf-8"?>
<ds:datastoreItem xmlns:ds="http://schemas.openxmlformats.org/officeDocument/2006/customXml" ds:itemID="{B470C3CE-871E-471D-827D-756DC4BA1786}">
  <ds:schemaRefs>
    <ds:schemaRef ds:uri="http://schemas.microsoft.com/office/2006/documentManagement/types"/>
    <ds:schemaRef ds:uri="http://www.w3.org/XML/1998/namespace"/>
    <ds:schemaRef ds:uri="http://schemas.microsoft.com/office/2006/metadata/properties"/>
    <ds:schemaRef ds:uri="http://purl.org/dc/terms/"/>
    <ds:schemaRef ds:uri="http://purl.org/dc/elements/1.1/"/>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FBS_FB_de_Powerpoint</Template>
  <TotalTime>0</TotalTime>
  <Words>1170</Words>
  <Application>Microsoft Office PowerPoint</Application>
  <PresentationFormat>Bildschirmpräsentation (4:3)</PresentationFormat>
  <Paragraphs>162</Paragraphs>
  <Slides>15</Slides>
  <Notes>15</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15</vt:i4>
      </vt:variant>
    </vt:vector>
  </HeadingPairs>
  <TitlesOfParts>
    <vt:vector size="17" baseType="lpstr">
      <vt:lpstr>FBS_FB_de_Powerpoint</vt:lpstr>
      <vt:lpstr>Worksheet</vt:lpstr>
      <vt:lpstr>Inequality by Demographic Factors </vt:lpstr>
      <vt:lpstr>Introduction </vt:lpstr>
      <vt:lpstr>Theories and «claims»</vt:lpstr>
      <vt:lpstr>Theories and «claims»</vt:lpstr>
      <vt:lpstr>Theory and Research Question</vt:lpstr>
      <vt:lpstr>Data</vt:lpstr>
      <vt:lpstr>Variables</vt:lpstr>
      <vt:lpstr>Method</vt:lpstr>
      <vt:lpstr>Results </vt:lpstr>
      <vt:lpstr>Results</vt:lpstr>
      <vt:lpstr>Results</vt:lpstr>
      <vt:lpstr>Results</vt:lpstr>
      <vt:lpstr>Results</vt:lpstr>
      <vt:lpstr>Results</vt:lpstr>
      <vt:lpstr>Interim Conclusion und outlook</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by Demographic Factors</dc:title>
  <dc:creator>Hümbelin Oliver</dc:creator>
  <cp:lastModifiedBy>Hümbelin Oliver</cp:lastModifiedBy>
  <cp:revision>54</cp:revision>
  <cp:lastPrinted>2014-09-17T11:52:17Z</cp:lastPrinted>
  <dcterms:created xsi:type="dcterms:W3CDTF">2014-09-16T15:17:28Z</dcterms:created>
  <dcterms:modified xsi:type="dcterms:W3CDTF">2014-09-26T10:53:15Z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0x01010055129612D1B29A4693F2F62632063D6A</vt:lpwstr>
  </property>
</Properties>
</file>