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3" r:id="rId6"/>
    <p:sldId id="272" r:id="rId7"/>
    <p:sldId id="277" r:id="rId8"/>
    <p:sldId id="275" r:id="rId9"/>
    <p:sldId id="300" r:id="rId10"/>
    <p:sldId id="297" r:id="rId11"/>
    <p:sldId id="296" r:id="rId12"/>
    <p:sldId id="286" r:id="rId13"/>
    <p:sldId id="298" r:id="rId14"/>
    <p:sldId id="301" r:id="rId15"/>
    <p:sldId id="293" r:id="rId16"/>
    <p:sldId id="294" r:id="rId17"/>
  </p:sldIdLst>
  <p:sldSz cx="9144000" cy="6858000" type="screen4x3"/>
  <p:notesSz cx="6811963" cy="994251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2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ümbelin Oliver" initials="HO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2" autoAdjust="0"/>
    <p:restoredTop sz="84020" autoAdjust="0"/>
  </p:normalViewPr>
  <p:slideViewPr>
    <p:cSldViewPr snapToGrid="0" snapToObjects="1" showGuides="1">
      <p:cViewPr>
        <p:scale>
          <a:sx n="75" d="100"/>
          <a:sy n="75" d="100"/>
        </p:scale>
        <p:origin x="-2664" y="-8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32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0-08T15:57:56.103" idx="8">
    <p:pos x="5712" y="959"/>
    <p:text>Altersgruppen-Label sollten sehr viel grösser sein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8537" y="1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21.10.2014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43662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8537" y="9443662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8537" y="1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21.10.2014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97" tIns="45949" rIns="91897" bIns="45949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1197" y="4722694"/>
            <a:ext cx="5449570" cy="4474130"/>
          </a:xfrm>
          <a:prstGeom prst="rect">
            <a:avLst/>
          </a:prstGeom>
        </p:spPr>
        <p:txBody>
          <a:bodyPr vert="horz" lIns="91897" tIns="45949" rIns="91897" bIns="45949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43662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8537" y="9443662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27060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baseline="0" dirty="0" smtClean="0"/>
          </a:p>
          <a:p>
            <a:endParaRPr lang="de-CH" baseline="0" dirty="0" smtClean="0"/>
          </a:p>
          <a:p>
            <a:r>
              <a:rPr lang="de-CH" baseline="0" dirty="0" smtClean="0"/>
              <a:t>Grafiken unter dem Aspekt von Lebenszyklus und Haushaltsbildung besprechen:</a:t>
            </a:r>
          </a:p>
          <a:p>
            <a:endParaRPr lang="de-CH" baseline="0" dirty="0" smtClean="0"/>
          </a:p>
          <a:p>
            <a:r>
              <a:rPr lang="de-CH" baseline="0" dirty="0" err="1" smtClean="0"/>
              <a:t>married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without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kids</a:t>
            </a:r>
            <a:r>
              <a:rPr lang="de-CH" baseline="0" dirty="0" smtClean="0"/>
              <a:t> bspw. &gt; junge Paare und Personen im späten Erwerbsalter (Kinder bereits ausgezogen).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9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baseline="0" dirty="0" smtClean="0"/>
          </a:p>
          <a:p>
            <a:endParaRPr lang="de-CH" baseline="0" dirty="0" smtClean="0"/>
          </a:p>
          <a:p>
            <a:r>
              <a:rPr lang="de-CH" baseline="0" dirty="0" smtClean="0"/>
              <a:t>Grafiken unter dem Aspekt von Lebenszyklus und Haushaltsbildung besprechen:</a:t>
            </a:r>
          </a:p>
          <a:p>
            <a:endParaRPr lang="de-CH" baseline="0" dirty="0" smtClean="0"/>
          </a:p>
          <a:p>
            <a:r>
              <a:rPr lang="de-CH" baseline="0" dirty="0" err="1" smtClean="0"/>
              <a:t>married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without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kids</a:t>
            </a:r>
            <a:r>
              <a:rPr lang="de-CH" baseline="0" dirty="0" smtClean="0"/>
              <a:t> bspw. &gt; junge Paare und Personen im späten Erwerbsalter (Kinder bereits ausgezogen).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9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body"/>
          </p:nvPr>
        </p:nvSpPr>
        <p:spPr>
          <a:xfrm>
            <a:off x="681120" y="4722840"/>
            <a:ext cx="5449320" cy="4473720"/>
          </a:xfrm>
          <a:prstGeom prst="rect">
            <a:avLst/>
          </a:prstGeom>
        </p:spPr>
        <p:txBody>
          <a:bodyPr lIns="91800" tIns="46080" rIns="91800" bIns="46080"/>
          <a:lstStyle/>
          <a:p>
            <a:endParaRPr dirty="0"/>
          </a:p>
        </p:txBody>
      </p:sp>
      <p:sp>
        <p:nvSpPr>
          <p:cNvPr id="236" name="TextShape 2"/>
          <p:cNvSpPr txBox="1"/>
          <p:nvPr/>
        </p:nvSpPr>
        <p:spPr>
          <a:xfrm>
            <a:off x="3858480" y="9443520"/>
            <a:ext cx="2951640" cy="496800"/>
          </a:xfrm>
          <a:prstGeom prst="rect">
            <a:avLst/>
          </a:prstGeom>
        </p:spPr>
        <p:txBody>
          <a:bodyPr lIns="91800" tIns="46080" rIns="91800" bIns="46080" anchor="b"/>
          <a:lstStyle/>
          <a:p>
            <a:pPr algn="r">
              <a:lnSpc>
                <a:spcPct val="100000"/>
              </a:lnSpc>
            </a:pPr>
            <a:fld id="{E37B34BE-71DE-41C5-97BE-00069C835B7E}" type="slidenum">
              <a:rPr lang="de-DE" sz="1200">
                <a:solidFill>
                  <a:srgbClr val="000000"/>
                </a:solidFill>
                <a:latin typeface="Calibri"/>
                <a:ea typeface="MS PGothic"/>
              </a:r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9237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body"/>
          </p:nvPr>
        </p:nvSpPr>
        <p:spPr>
          <a:xfrm>
            <a:off x="681120" y="4722840"/>
            <a:ext cx="5449320" cy="4473720"/>
          </a:xfrm>
          <a:prstGeom prst="rect">
            <a:avLst/>
          </a:prstGeom>
        </p:spPr>
        <p:txBody>
          <a:bodyPr lIns="91800" tIns="46080" rIns="91800" bIns="46080"/>
          <a:lstStyle/>
          <a:p>
            <a:endParaRPr dirty="0"/>
          </a:p>
        </p:txBody>
      </p:sp>
      <p:sp>
        <p:nvSpPr>
          <p:cNvPr id="238" name="TextShape 2"/>
          <p:cNvSpPr txBox="1"/>
          <p:nvPr/>
        </p:nvSpPr>
        <p:spPr>
          <a:xfrm>
            <a:off x="3858480" y="9443520"/>
            <a:ext cx="2951640" cy="496800"/>
          </a:xfrm>
          <a:prstGeom prst="rect">
            <a:avLst/>
          </a:prstGeom>
        </p:spPr>
        <p:txBody>
          <a:bodyPr lIns="91800" tIns="46080" rIns="91800" bIns="46080" anchor="b"/>
          <a:lstStyle/>
          <a:p>
            <a:pPr algn="r">
              <a:lnSpc>
                <a:spcPct val="100000"/>
              </a:lnSpc>
            </a:pPr>
            <a:fld id="{D7ACCD89-3B06-4FD2-A528-0C093B4AC66B}" type="slidenum">
              <a:rPr lang="de-DE" sz="1200">
                <a:solidFill>
                  <a:srgbClr val="000000"/>
                </a:solidFill>
                <a:latin typeface="Calibri"/>
                <a:ea typeface="MS PGothic"/>
              </a:r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43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Several</a:t>
            </a:r>
            <a:r>
              <a:rPr lang="de-CH" dirty="0" smtClean="0"/>
              <a:t> </a:t>
            </a:r>
            <a:r>
              <a:rPr lang="de-CH" dirty="0" err="1" smtClean="0"/>
              <a:t>demograpic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trends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can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connected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income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inequaltiy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5594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="1" dirty="0" smtClean="0"/>
              <a:t>Regionalporträts der Kantone</a:t>
            </a:r>
          </a:p>
          <a:p>
            <a:r>
              <a:rPr lang="de-CH" dirty="0" smtClean="0"/>
              <a:t>http://www.bfs.admin.ch/bfs/portal/de/index/regionen/kantone/bs/key.html</a:t>
            </a:r>
          </a:p>
          <a:p>
            <a:endParaRPr lang="de-CH" dirty="0" smtClean="0"/>
          </a:p>
          <a:p>
            <a:pPr lvl="1"/>
            <a:endParaRPr lang="de-CH" dirty="0" smtClean="0"/>
          </a:p>
          <a:p>
            <a:pPr lvl="0"/>
            <a:r>
              <a:rPr lang="de-CH" dirty="0" smtClean="0"/>
              <a:t>Bei</a:t>
            </a:r>
            <a:r>
              <a:rPr lang="de-CH" baseline="0" dirty="0" smtClean="0"/>
              <a:t> der Auswahl der Kantone haben wir zum Ziel möglichst  lange Entwicklungsperioden abzudecken.</a:t>
            </a:r>
            <a:endParaRPr lang="de-CH" dirty="0" smtClean="0"/>
          </a:p>
          <a:p>
            <a:pPr lvl="0"/>
            <a:endParaRPr lang="de-CH" dirty="0" smtClean="0"/>
          </a:p>
          <a:p>
            <a:pPr lvl="0"/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7837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endParaRPr lang="de-CH" dirty="0" smtClean="0"/>
          </a:p>
          <a:p>
            <a:pPr marL="0" indent="0">
              <a:buNone/>
            </a:pPr>
            <a:endParaRPr lang="de-CH" b="1" i="1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9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Remarks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-</a:t>
            </a:r>
            <a:r>
              <a:rPr lang="de-CH" baseline="0" dirty="0" smtClean="0"/>
              <a:t> </a:t>
            </a:r>
            <a:r>
              <a:rPr lang="de-CH" baseline="0" dirty="0" err="1" smtClean="0"/>
              <a:t>you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get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between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group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inequality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assigning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group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mean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every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group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member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and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calculate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inequaltiy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meassure</a:t>
            </a:r>
            <a:endParaRPr lang="de-CH" baseline="0" dirty="0" smtClean="0"/>
          </a:p>
          <a:p>
            <a:r>
              <a:rPr lang="de-CH" baseline="0" dirty="0" smtClean="0"/>
              <a:t>- The </a:t>
            </a:r>
            <a:r>
              <a:rPr lang="de-CH" baseline="0" dirty="0" err="1" smtClean="0"/>
              <a:t>within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group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inequality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indices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weighted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with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adjusted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group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proportion</a:t>
            </a:r>
            <a:r>
              <a:rPr lang="de-CH" baseline="0" dirty="0" smtClean="0"/>
              <a:t> &gt; </a:t>
            </a:r>
            <a:r>
              <a:rPr lang="de-CH" baseline="0" dirty="0" err="1" smtClean="0"/>
              <a:t>with</a:t>
            </a:r>
            <a:r>
              <a:rPr lang="de-CH" baseline="0" dirty="0" smtClean="0"/>
              <a:t> large </a:t>
            </a:r>
            <a:r>
              <a:rPr lang="de-CH" baseline="0" dirty="0" err="1" smtClean="0"/>
              <a:t>groups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weights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seem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sum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1. </a:t>
            </a:r>
            <a:r>
              <a:rPr lang="de-CH" baseline="0" dirty="0" err="1" smtClean="0"/>
              <a:t>Adjustment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important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small</a:t>
            </a:r>
            <a:r>
              <a:rPr lang="de-CH" baseline="0" dirty="0" smtClean="0"/>
              <a:t> sample </a:t>
            </a:r>
            <a:r>
              <a:rPr lang="de-CH" baseline="0" dirty="0" err="1" smtClean="0"/>
              <a:t>size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5565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Compared</a:t>
            </a:r>
            <a:r>
              <a:rPr lang="en-US" i="1" baseline="0" dirty="0" smtClean="0"/>
              <a:t> to other cantons, in Basel-City we can find an overrepresentation of retired</a:t>
            </a:r>
            <a:endParaRPr lang="de-CH" dirty="0" smtClean="0"/>
          </a:p>
          <a:p>
            <a:pPr marL="0" indent="0">
              <a:buNone/>
            </a:pPr>
            <a:endParaRPr lang="de-CH" b="1" i="1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9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Junge Erwachsene sind heute</a:t>
            </a:r>
            <a:r>
              <a:rPr lang="de-CH" baseline="0" dirty="0" smtClean="0"/>
              <a:t> länger in Ausbildung &gt; verdienen weniger, Einkommen sind heterogener</a:t>
            </a:r>
          </a:p>
          <a:p>
            <a:endParaRPr lang="de-CH" baseline="0" dirty="0" smtClean="0"/>
          </a:p>
          <a:p>
            <a:r>
              <a:rPr lang="de-CH" baseline="0" dirty="0" smtClean="0"/>
              <a:t>- Vergleiche über die Zeit und zwischen den Gruppen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9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9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Muss</a:t>
            </a:r>
            <a:r>
              <a:rPr lang="de-CH" baseline="0" dirty="0" smtClean="0"/>
              <a:t> man sich noch überlegen, wie das genau dargestellt werden soll</a:t>
            </a:r>
          </a:p>
          <a:p>
            <a:endParaRPr lang="de-CH" baseline="0" dirty="0" smtClean="0"/>
          </a:p>
          <a:p>
            <a:endParaRPr lang="de-CH" baseline="0" dirty="0" smtClean="0"/>
          </a:p>
          <a:p>
            <a:r>
              <a:rPr lang="de-CH" baseline="0" dirty="0" err="1" smtClean="0"/>
              <a:t>Contribution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overall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Inequality</a:t>
            </a:r>
            <a:r>
              <a:rPr lang="de-CH" baseline="0" dirty="0" smtClean="0"/>
              <a:t> rausnehmen</a:t>
            </a:r>
          </a:p>
          <a:p>
            <a:endParaRPr lang="de-CH" baseline="0" dirty="0" smtClean="0"/>
          </a:p>
          <a:p>
            <a:r>
              <a:rPr lang="de-CH" baseline="0" dirty="0" smtClean="0"/>
              <a:t>Der Überschuss bei den Single Women lässt sich vor allem durch Witwen erklären &gt; Männer sterben früher als Frauen.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9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413" y="36925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0" indent="0">
              <a:buClr>
                <a:srgbClr val="FAA500"/>
              </a:buClr>
              <a:buSzPct val="80000"/>
              <a:buFont typeface="Lucida Grande"/>
              <a:buNone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endParaRPr lang="de-DE" dirty="0" smtClean="0"/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43" y="462158"/>
            <a:ext cx="910481" cy="68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249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0" indent="0">
              <a:buClr>
                <a:srgbClr val="FAA500"/>
              </a:buClr>
              <a:buSzPct val="80000"/>
              <a:buFont typeface="Lucida Grande"/>
              <a:buNone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endParaRPr lang="de-DE" dirty="0" smtClean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16"/>
          </p:nvPr>
        </p:nvSpPr>
        <p:spPr>
          <a:xfrm>
            <a:off x="6765342" y="6241256"/>
            <a:ext cx="1793442" cy="365125"/>
          </a:xfrm>
        </p:spPr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‹#›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5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20min.ch/community/quiz/?quizid=508&amp;loadquestion=y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emf"/><Relationship Id="rId5" Type="http://schemas.openxmlformats.org/officeDocument/2006/relationships/package" Target="../embeddings/Microsoft_Excel_Worksheet4.xlsx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nequalities.ch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Excel_Worksheet1.xls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Excel_Worksheet2.xlsx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package" Target="../embeddings/Microsoft_Excel_Worksheet3.xlsx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468313" y="4622800"/>
            <a:ext cx="8043862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Inequality by Demographic </a:t>
            </a:r>
            <a:r>
              <a:rPr lang="en-US" dirty="0" smtClean="0"/>
              <a:t>Factors </a:t>
            </a:r>
            <a:endParaRPr lang="de-CH" dirty="0" smtClean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68313" y="5156200"/>
            <a:ext cx="7075487" cy="806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Findings from Individual-Level Cantonal Tax </a:t>
            </a:r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b="1" dirty="0"/>
              <a:t>The Evolution of Economic and Social Inequalities in Switzerland (and Beyond</a:t>
            </a:r>
            <a:r>
              <a:rPr lang="en-US" b="1" dirty="0" smtClean="0"/>
              <a:t>): International Conference, Switzerland</a:t>
            </a:r>
            <a:endParaRPr lang="en-US" dirty="0" smtClean="0"/>
          </a:p>
          <a:p>
            <a:endParaRPr lang="en-US" dirty="0">
              <a:latin typeface="Lucida Sans" pitchFamily="34" charset="0"/>
              <a:cs typeface="Lucida Sans Unicode" pitchFamily="34" charset="0"/>
            </a:endParaRPr>
          </a:p>
          <a:p>
            <a:endParaRPr lang="de-CH" dirty="0" smtClean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61963" y="6299200"/>
            <a:ext cx="6789737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>
                <a:latin typeface="Lucida Sans" pitchFamily="34" charset="0"/>
              </a:rPr>
              <a:t>Oliver Hümbelin und Rudolf </a:t>
            </a:r>
            <a:r>
              <a:rPr lang="de-CH" dirty="0" smtClean="0">
                <a:latin typeface="Lucida Sans" pitchFamily="34" charset="0"/>
              </a:rPr>
              <a:t>Farys</a:t>
            </a:r>
          </a:p>
        </p:txBody>
      </p:sp>
      <p:pic>
        <p:nvPicPr>
          <p:cNvPr id="1030" name="Picture 6" descr="http://www.20min.ch/2010/img/quiz/picquiz/508.jpg">
            <a:hlinkClick r:id="rId3"/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84" b="15584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6125" y="1002520"/>
            <a:ext cx="8100000" cy="540000"/>
          </a:xfrm>
        </p:spPr>
        <p:txBody>
          <a:bodyPr/>
          <a:lstStyle/>
          <a:p>
            <a:r>
              <a:rPr lang="en-US" dirty="0" smtClean="0"/>
              <a:t>Households- </a:t>
            </a:r>
            <a:r>
              <a:rPr lang="en-US" dirty="0"/>
              <a:t>Between and within inequality</a:t>
            </a:r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516125" y="2169525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endParaRPr lang="de-CH" dirty="0" smtClean="0"/>
          </a:p>
        </p:txBody>
      </p:sp>
      <p:sp>
        <p:nvSpPr>
          <p:cNvPr id="8" name="Inhaltsplatzhalter 3"/>
          <p:cNvSpPr txBox="1">
            <a:spLocks/>
          </p:cNvSpPr>
          <p:nvPr/>
        </p:nvSpPr>
        <p:spPr>
          <a:xfrm>
            <a:off x="5505020" y="2539512"/>
            <a:ext cx="2904488" cy="2170559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Between group differences are high between married and single </a:t>
            </a:r>
          </a:p>
          <a:p>
            <a:r>
              <a:rPr lang="en-US" i="1" dirty="0" smtClean="0"/>
              <a:t>married HH gained more </a:t>
            </a:r>
            <a:r>
              <a:rPr lang="en-US" i="1" dirty="0"/>
              <a:t>on average (</a:t>
            </a:r>
            <a:r>
              <a:rPr lang="en-US" sz="1400" i="1" dirty="0" smtClean="0"/>
              <a:t>pronunciation of between group differences)</a:t>
            </a:r>
            <a:endParaRPr lang="de-CH" sz="1400" i="1" dirty="0" smtClean="0"/>
          </a:p>
          <a:p>
            <a:r>
              <a:rPr lang="de-CH" i="1" dirty="0" smtClean="0"/>
              <a:t>But: </a:t>
            </a:r>
            <a:r>
              <a:rPr lang="en-US" i="1" dirty="0" smtClean="0"/>
              <a:t>Inequality reaches a maximum at a single-share of about </a:t>
            </a:r>
            <a:r>
              <a:rPr lang="de-CH" i="1" dirty="0" smtClean="0"/>
              <a:t>60%</a:t>
            </a:r>
            <a:endParaRPr lang="en-US" i="1" dirty="0" smtClean="0"/>
          </a:p>
          <a:p>
            <a:endParaRPr lang="de-CH" dirty="0"/>
          </a:p>
          <a:p>
            <a:pPr marL="0" indent="0">
              <a:buNone/>
            </a:pPr>
            <a:endParaRPr lang="de-CH" b="1" i="1" dirty="0" smtClean="0"/>
          </a:p>
          <a:p>
            <a:endParaRPr lang="de-CH" dirty="0" smtClean="0"/>
          </a:p>
        </p:txBody>
      </p:sp>
      <p:sp>
        <p:nvSpPr>
          <p:cNvPr id="4" name="AutoShape 12" descr="plot of chunk unnamed-chunk-1"/>
          <p:cNvSpPr>
            <a:spLocks noChangeAspect="1" noChangeArrowheads="1"/>
          </p:cNvSpPr>
          <p:nvPr/>
        </p:nvSpPr>
        <p:spPr bwMode="auto">
          <a:xfrm>
            <a:off x="155575" y="-5265738"/>
            <a:ext cx="10972800" cy="1097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6" name="Picture 2" descr="bs_h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6" y="1542520"/>
            <a:ext cx="5292927" cy="5292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45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6125" y="1002520"/>
            <a:ext cx="8100000" cy="540000"/>
          </a:xfrm>
        </p:spPr>
        <p:txBody>
          <a:bodyPr/>
          <a:lstStyle/>
          <a:p>
            <a:r>
              <a:rPr lang="en-US" dirty="0" smtClean="0"/>
              <a:t>Households - </a:t>
            </a:r>
            <a:r>
              <a:rPr lang="en-US" dirty="0"/>
              <a:t>Contribution of within and between inequality  to overall inequality</a:t>
            </a:r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516125" y="2169525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endParaRPr lang="de-CH" dirty="0" smtClean="0"/>
          </a:p>
        </p:txBody>
      </p:sp>
      <p:sp>
        <p:nvSpPr>
          <p:cNvPr id="8" name="Inhaltsplatzhalter 3"/>
          <p:cNvSpPr txBox="1">
            <a:spLocks/>
          </p:cNvSpPr>
          <p:nvPr/>
        </p:nvSpPr>
        <p:spPr>
          <a:xfrm>
            <a:off x="468000" y="2539511"/>
            <a:ext cx="2904488" cy="2170559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/>
          </a:p>
          <a:p>
            <a:pPr marL="0" indent="0">
              <a:buNone/>
            </a:pPr>
            <a:endParaRPr lang="de-CH" b="1" i="1" dirty="0" smtClean="0"/>
          </a:p>
          <a:p>
            <a:endParaRPr lang="de-CH" dirty="0" smtClean="0"/>
          </a:p>
        </p:txBody>
      </p:sp>
      <p:sp>
        <p:nvSpPr>
          <p:cNvPr id="4" name="AutoShape 12" descr="plot of chunk unnamed-chunk-1"/>
          <p:cNvSpPr>
            <a:spLocks noChangeAspect="1" noChangeArrowheads="1"/>
          </p:cNvSpPr>
          <p:nvPr/>
        </p:nvSpPr>
        <p:spPr bwMode="auto">
          <a:xfrm>
            <a:off x="155575" y="-5265738"/>
            <a:ext cx="10972800" cy="1097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156205"/>
              </p:ext>
            </p:extLst>
          </p:nvPr>
        </p:nvGraphicFramePr>
        <p:xfrm>
          <a:off x="3794125" y="2586038"/>
          <a:ext cx="4057650" cy="250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Worksheet" r:id="rId5" imgW="4057667" imgH="2505143" progId="Excel.Sheet.12">
                  <p:embed/>
                </p:oleObj>
              </mc:Choice>
              <mc:Fallback>
                <p:oleObj name="Worksheet" r:id="rId5" imgW="4057667" imgH="250514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94125" y="2586038"/>
                        <a:ext cx="4057650" cy="2505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Inhaltsplatzhalter 3"/>
          <p:cNvSpPr txBox="1">
            <a:spLocks/>
          </p:cNvSpPr>
          <p:nvPr/>
        </p:nvSpPr>
        <p:spPr>
          <a:xfrm>
            <a:off x="564720" y="2323612"/>
            <a:ext cx="2904488" cy="2170559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Between group differences are high between married and single </a:t>
            </a:r>
          </a:p>
          <a:p>
            <a:r>
              <a:rPr lang="en-US" i="1" dirty="0" smtClean="0"/>
              <a:t>married HH gained more </a:t>
            </a:r>
            <a:r>
              <a:rPr lang="en-US" i="1" dirty="0"/>
              <a:t>on average (</a:t>
            </a:r>
            <a:r>
              <a:rPr lang="en-US" sz="1400" i="1" dirty="0" smtClean="0"/>
              <a:t>pronunciation of between group differences)</a:t>
            </a:r>
            <a:endParaRPr lang="de-CH" sz="1400" i="1" dirty="0" smtClean="0"/>
          </a:p>
          <a:p>
            <a:r>
              <a:rPr lang="de-CH" i="1" dirty="0" smtClean="0"/>
              <a:t>But: </a:t>
            </a:r>
            <a:r>
              <a:rPr lang="en-US" i="1" dirty="0" smtClean="0"/>
              <a:t>Inequality reaches a maximum at a single-share of about </a:t>
            </a:r>
            <a:r>
              <a:rPr lang="de-CH" i="1" dirty="0" smtClean="0"/>
              <a:t>60%</a:t>
            </a:r>
            <a:endParaRPr lang="en-US" i="1" dirty="0" smtClean="0"/>
          </a:p>
          <a:p>
            <a:endParaRPr lang="de-CH" dirty="0"/>
          </a:p>
          <a:p>
            <a:pPr marL="0" indent="0">
              <a:buNone/>
            </a:pPr>
            <a:endParaRPr lang="de-CH" b="1" i="1" dirty="0" smtClean="0"/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25297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468000" y="360000"/>
            <a:ext cx="8099640" cy="539640"/>
          </a:xfrm>
          <a:prstGeom prst="rect">
            <a:avLst/>
          </a:prstGeom>
        </p:spPr>
        <p:txBody>
          <a:bodyPr lIns="0" tIns="45000" rIns="0" bIns="45000"/>
          <a:lstStyle/>
          <a:p>
            <a:pPr>
              <a:lnSpc>
                <a:spcPct val="100000"/>
              </a:lnSpc>
            </a:pPr>
            <a:r>
              <a:rPr lang="en-US" sz="2200" dirty="0" smtClean="0">
                <a:solidFill>
                  <a:srgbClr val="697D91"/>
                </a:solidFill>
                <a:latin typeface="Lucida Sans"/>
                <a:ea typeface="MS PGothic"/>
              </a:rPr>
              <a:t>Counterfactual Distribution – How would inequality look like, if demographic structure wouldn't have changed?</a:t>
            </a:r>
            <a:endParaRPr lang="en-US" sz="2200" dirty="0"/>
          </a:p>
        </p:txBody>
      </p:sp>
      <p:sp>
        <p:nvSpPr>
          <p:cNvPr id="190" name="TextShape 2"/>
          <p:cNvSpPr txBox="1"/>
          <p:nvPr/>
        </p:nvSpPr>
        <p:spPr>
          <a:xfrm>
            <a:off x="468000" y="1440000"/>
            <a:ext cx="8099640" cy="4752000"/>
          </a:xfrm>
          <a:prstGeom prst="rect">
            <a:avLst/>
          </a:prstGeom>
        </p:spPr>
        <p:txBody>
          <a:bodyPr lIns="0" tIns="45000" rIns="0" bIns="45000"/>
          <a:lstStyle/>
          <a:p>
            <a:pPr marL="342900" indent="-342900">
              <a:buSzPct val="25000"/>
              <a:buFont typeface="Wingdings" panose="05000000000000000000" pitchFamily="2" charset="2"/>
              <a:buChar char="Ø"/>
            </a:pPr>
            <a:endParaRPr dirty="0"/>
          </a:p>
        </p:txBody>
      </p:sp>
      <p:sp>
        <p:nvSpPr>
          <p:cNvPr id="191" name="CustomShape 3"/>
          <p:cNvSpPr/>
          <p:nvPr/>
        </p:nvSpPr>
        <p:spPr>
          <a:xfrm>
            <a:off x="4734000" y="2160000"/>
            <a:ext cx="4265640" cy="3959640"/>
          </a:xfrm>
          <a:prstGeom prst="rect">
            <a:avLst/>
          </a:prstGeom>
        </p:spPr>
      </p:sp>
      <p:sp>
        <p:nvSpPr>
          <p:cNvPr id="192" name="CustomShape 4"/>
          <p:cNvSpPr/>
          <p:nvPr/>
        </p:nvSpPr>
        <p:spPr>
          <a:xfrm>
            <a:off x="4516200" y="2169360"/>
            <a:ext cx="4265640" cy="3959640"/>
          </a:xfrm>
          <a:prstGeom prst="rect">
            <a:avLst/>
          </a:prstGeom>
        </p:spPr>
      </p:sp>
      <p:sp>
        <p:nvSpPr>
          <p:cNvPr id="193" name="CustomShape 5"/>
          <p:cNvSpPr/>
          <p:nvPr/>
        </p:nvSpPr>
        <p:spPr>
          <a:xfrm>
            <a:off x="5163840" y="2196000"/>
            <a:ext cx="3141720" cy="3959640"/>
          </a:xfrm>
          <a:prstGeom prst="rect">
            <a:avLst/>
          </a:prstGeom>
        </p:spPr>
        <p:txBody>
          <a:bodyPr lIns="0" tIns="45000" rIns="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4" name="CustomShape 6"/>
          <p:cNvSpPr/>
          <p:nvPr/>
        </p:nvSpPr>
        <p:spPr>
          <a:xfrm>
            <a:off x="4516200" y="2171520"/>
            <a:ext cx="3141720" cy="3959640"/>
          </a:xfrm>
          <a:prstGeom prst="rect">
            <a:avLst/>
          </a:prstGeom>
        </p:spPr>
      </p:sp>
      <p:sp>
        <p:nvSpPr>
          <p:cNvPr id="11" name="Inhaltsplatzhalter 3"/>
          <p:cNvSpPr txBox="1">
            <a:spLocks/>
          </p:cNvSpPr>
          <p:nvPr/>
        </p:nvSpPr>
        <p:spPr>
          <a:xfrm>
            <a:off x="5435600" y="1639873"/>
            <a:ext cx="3132040" cy="3808427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dirty="0" smtClean="0"/>
              <a:t>Method</a:t>
            </a:r>
          </a:p>
          <a:p>
            <a:r>
              <a:rPr lang="en-US" i="1" dirty="0" smtClean="0"/>
              <a:t>Weighting of 2011 distribution with 1991 weights calculated with inverse probability weighting</a:t>
            </a:r>
          </a:p>
          <a:p>
            <a:pPr marL="0" indent="0">
              <a:buNone/>
            </a:pPr>
            <a:r>
              <a:rPr lang="en-US" b="1" i="1" dirty="0" smtClean="0"/>
              <a:t>Result</a:t>
            </a:r>
          </a:p>
          <a:p>
            <a:r>
              <a:rPr lang="en-US" i="1" dirty="0"/>
              <a:t>Inequality would be </a:t>
            </a:r>
            <a:r>
              <a:rPr lang="en-US" i="1" dirty="0" smtClean="0"/>
              <a:t>smaller</a:t>
            </a:r>
            <a:endParaRPr lang="en-US" b="1" i="1" dirty="0" smtClean="0"/>
          </a:p>
          <a:p>
            <a:r>
              <a:rPr lang="en-US" i="1" dirty="0" smtClean="0"/>
              <a:t>19% of rise of inequality is due to change in demographic variables (age, household)</a:t>
            </a:r>
          </a:p>
          <a:p>
            <a:pPr marL="0" indent="0">
              <a:buNone/>
            </a:pPr>
            <a:endParaRPr lang="de-CH" b="1" i="1" dirty="0" smtClean="0"/>
          </a:p>
          <a:p>
            <a:endParaRPr lang="de-CH" i="1" dirty="0" smtClean="0"/>
          </a:p>
        </p:txBody>
      </p:sp>
      <p:pic>
        <p:nvPicPr>
          <p:cNvPr id="13314" name="Picture 2" descr="C:\Users\hlo1\neuchatel\analyses\bs_c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77" y="1440000"/>
            <a:ext cx="4520063" cy="452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8238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468000" y="360000"/>
            <a:ext cx="8099640" cy="539640"/>
          </a:xfrm>
          <a:prstGeom prst="rect">
            <a:avLst/>
          </a:prstGeom>
        </p:spPr>
        <p:txBody>
          <a:bodyPr lIns="0" tIns="45000" rIns="0" bIns="45000"/>
          <a:lstStyle/>
          <a:p>
            <a:pPr>
              <a:lnSpc>
                <a:spcPct val="100000"/>
              </a:lnSpc>
            </a:pPr>
            <a:r>
              <a:rPr lang="en-US" sz="2800" dirty="0"/>
              <a:t>Conclusion</a:t>
            </a:r>
            <a:endParaRPr dirty="0"/>
          </a:p>
        </p:txBody>
      </p:sp>
      <p:sp>
        <p:nvSpPr>
          <p:cNvPr id="196" name="TextShape 2"/>
          <p:cNvSpPr txBox="1"/>
          <p:nvPr/>
        </p:nvSpPr>
        <p:spPr>
          <a:xfrm>
            <a:off x="468000" y="1440000"/>
            <a:ext cx="8099640" cy="4752000"/>
          </a:xfrm>
          <a:prstGeom prst="rect">
            <a:avLst/>
          </a:prstGeom>
        </p:spPr>
        <p:txBody>
          <a:bodyPr lIns="0" tIns="45000" rIns="0" bIns="45000"/>
          <a:lstStyle/>
          <a:p>
            <a:pPr algn="just"/>
            <a:r>
              <a:rPr lang="en-US" sz="1700" b="1" dirty="0">
                <a:solidFill>
                  <a:srgbClr val="000000"/>
                </a:solidFill>
                <a:latin typeface="Lucida Sans"/>
                <a:ea typeface="MS PGothic"/>
              </a:rPr>
              <a:t>Von </a:t>
            </a:r>
            <a:r>
              <a:rPr lang="en-US" sz="1700" b="1" dirty="0" err="1">
                <a:solidFill>
                  <a:srgbClr val="000000"/>
                </a:solidFill>
                <a:latin typeface="Lucida Sans"/>
                <a:ea typeface="MS PGothic"/>
              </a:rPr>
              <a:t>Weizsäcker</a:t>
            </a:r>
            <a:r>
              <a:rPr lang="en-US" sz="1700" b="1" dirty="0">
                <a:solidFill>
                  <a:srgbClr val="000000"/>
                </a:solidFill>
                <a:latin typeface="Lucida Sans"/>
                <a:ea typeface="MS PGothic"/>
              </a:rPr>
              <a:t> (1996) </a:t>
            </a:r>
            <a:r>
              <a:rPr lang="en-US" sz="1700" b="1" dirty="0" smtClean="0">
                <a:solidFill>
                  <a:srgbClr val="000000"/>
                </a:solidFill>
                <a:latin typeface="Lucida Sans"/>
                <a:ea typeface="MS PGothic"/>
              </a:rPr>
              <a:t>assumes that </a:t>
            </a:r>
            <a:r>
              <a:rPr lang="en-US" sz="1700" b="1" dirty="0">
                <a:solidFill>
                  <a:srgbClr val="000000"/>
                </a:solidFill>
                <a:latin typeface="Lucida Sans"/>
                <a:ea typeface="MS PGothic"/>
              </a:rPr>
              <a:t>ageing of society </a:t>
            </a:r>
            <a:r>
              <a:rPr lang="en-US" sz="1700" b="1" dirty="0" smtClean="0">
                <a:solidFill>
                  <a:srgbClr val="000000"/>
                </a:solidFill>
                <a:latin typeface="Lucida Sans"/>
                <a:ea typeface="MS PGothic"/>
              </a:rPr>
              <a:t>leads to higher </a:t>
            </a:r>
            <a:r>
              <a:rPr lang="en-US" sz="1700" b="1" dirty="0">
                <a:solidFill>
                  <a:srgbClr val="000000"/>
                </a:solidFill>
                <a:latin typeface="Lucida Sans"/>
                <a:ea typeface="MS PGothic"/>
              </a:rPr>
              <a:t>income inequality</a:t>
            </a:r>
          </a:p>
          <a:p>
            <a:pPr algn="just"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de-DE" sz="1700" dirty="0">
                <a:solidFill>
                  <a:srgbClr val="000000"/>
                </a:solidFill>
                <a:latin typeface="Lucida Sans"/>
                <a:ea typeface="MS PGothic"/>
              </a:rPr>
              <a:t>→ </a:t>
            </a:r>
            <a:r>
              <a:rPr lang="en-US" sz="1700" dirty="0" smtClean="0">
                <a:solidFill>
                  <a:srgbClr val="000000"/>
                </a:solidFill>
                <a:latin typeface="Lucida Sans"/>
                <a:ea typeface="MS PGothic"/>
              </a:rPr>
              <a:t>Indeed, inequality rose for working people and decreased for retired while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de-DE" sz="1700" dirty="0">
                <a:solidFill>
                  <a:srgbClr val="000000"/>
                </a:solidFill>
                <a:latin typeface="Lucida Sans"/>
                <a:ea typeface="MS PGothic"/>
              </a:rPr>
              <a:t> </a:t>
            </a: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   </a:t>
            </a:r>
            <a:r>
              <a:rPr lang="en-US" sz="1700" dirty="0" smtClean="0">
                <a:solidFill>
                  <a:srgbClr val="000000"/>
                </a:solidFill>
                <a:latin typeface="Lucida Sans"/>
                <a:ea typeface="MS PGothic"/>
              </a:rPr>
              <a:t>median incomes rose for retired people only</a:t>
            </a:r>
          </a:p>
          <a:p>
            <a:pPr>
              <a:lnSpc>
                <a:spcPct val="100000"/>
              </a:lnSpc>
            </a:pP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→ </a:t>
            </a:r>
            <a:r>
              <a:rPr lang="en-US" sz="1700" dirty="0" smtClean="0">
                <a:solidFill>
                  <a:srgbClr val="000000"/>
                </a:solidFill>
                <a:latin typeface="Lucida Sans"/>
                <a:ea typeface="MS PGothic"/>
              </a:rPr>
              <a:t>Overall </a:t>
            </a:r>
            <a:r>
              <a:rPr lang="en-US" sz="1700" dirty="0">
                <a:solidFill>
                  <a:srgbClr val="000000"/>
                </a:solidFill>
                <a:latin typeface="Lucida Sans"/>
                <a:ea typeface="MS PGothic"/>
              </a:rPr>
              <a:t>inequality is strongly affected </a:t>
            </a:r>
            <a:r>
              <a:rPr lang="en-US" sz="1700" dirty="0" smtClean="0">
                <a:solidFill>
                  <a:srgbClr val="000000"/>
                </a:solidFill>
                <a:latin typeface="Lucida Sans"/>
                <a:ea typeface="MS PGothic"/>
              </a:rPr>
              <a:t>(61</a:t>
            </a:r>
            <a:r>
              <a:rPr lang="en-US" sz="1700" dirty="0">
                <a:solidFill>
                  <a:srgbClr val="000000"/>
                </a:solidFill>
                <a:latin typeface="Lucida Sans"/>
                <a:ea typeface="MS PGothic"/>
              </a:rPr>
              <a:t>%) by inequality within workforce (25-65). </a:t>
            </a:r>
            <a:r>
              <a:rPr lang="en-US" sz="1700" dirty="0" smtClean="0">
                <a:solidFill>
                  <a:srgbClr val="000000"/>
                </a:solidFill>
                <a:latin typeface="Lucida Sans"/>
                <a:ea typeface="MS PGothic"/>
              </a:rPr>
              <a:t>Rising Trend.</a:t>
            </a:r>
            <a:endParaRPr lang="en-US" sz="1700" dirty="0">
              <a:solidFill>
                <a:srgbClr val="000000"/>
              </a:solidFill>
              <a:latin typeface="Lucida Sans"/>
              <a:ea typeface="MS PGothic"/>
            </a:endParaRPr>
          </a:p>
          <a:p>
            <a:pPr marL="0" lvl="1"/>
            <a:r>
              <a:rPr lang="de-DE" sz="1700" dirty="0">
                <a:solidFill>
                  <a:srgbClr val="000000"/>
                </a:solidFill>
                <a:latin typeface="Lucida Sans"/>
                <a:ea typeface="MS PGothic"/>
              </a:rPr>
              <a:t>→ </a:t>
            </a:r>
            <a:r>
              <a:rPr lang="en-US" sz="1700" dirty="0" smtClean="0">
                <a:solidFill>
                  <a:srgbClr val="000000"/>
                </a:solidFill>
                <a:latin typeface="Lucida Sans"/>
                <a:ea typeface="MS PGothic"/>
              </a:rPr>
              <a:t>Ageing </a:t>
            </a:r>
            <a:r>
              <a:rPr lang="en-US" sz="1700" dirty="0">
                <a:solidFill>
                  <a:srgbClr val="000000"/>
                </a:solidFill>
                <a:latin typeface="Lucida Sans"/>
                <a:ea typeface="MS PGothic"/>
              </a:rPr>
              <a:t>of society is </a:t>
            </a:r>
            <a:r>
              <a:rPr lang="en-US" sz="1700" dirty="0" smtClean="0">
                <a:solidFill>
                  <a:srgbClr val="000000"/>
                </a:solidFill>
                <a:latin typeface="Lucida Sans"/>
                <a:ea typeface="MS PGothic"/>
              </a:rPr>
              <a:t>associated </a:t>
            </a:r>
            <a:r>
              <a:rPr lang="en-US" sz="1700" dirty="0">
                <a:solidFill>
                  <a:srgbClr val="000000"/>
                </a:solidFill>
                <a:latin typeface="Lucida Sans"/>
                <a:ea typeface="MS PGothic"/>
              </a:rPr>
              <a:t>with </a:t>
            </a:r>
            <a:r>
              <a:rPr lang="en-US" sz="1700" dirty="0" smtClean="0">
                <a:solidFill>
                  <a:srgbClr val="000000"/>
                </a:solidFill>
                <a:latin typeface="Lucida Sans"/>
                <a:ea typeface="MS PGothic"/>
              </a:rPr>
              <a:t>increase of inequality</a:t>
            </a:r>
            <a:endParaRPr lang="en-US" sz="1700" dirty="0">
              <a:solidFill>
                <a:srgbClr val="000000"/>
              </a:solidFill>
              <a:latin typeface="Lucida Sans"/>
              <a:ea typeface="MS PGothic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r>
              <a:rPr lang="en-US" sz="1700" b="1" dirty="0" smtClean="0">
                <a:solidFill>
                  <a:srgbClr val="000000"/>
                </a:solidFill>
                <a:latin typeface="Lucida Sans"/>
                <a:ea typeface="MS PGothic"/>
              </a:rPr>
              <a:t>Rise in inequality in the US due to more people living alone </a:t>
            </a:r>
            <a:r>
              <a:rPr lang="de-DE" sz="1700" b="1" dirty="0" smtClean="0">
                <a:solidFill>
                  <a:srgbClr val="000000"/>
                </a:solidFill>
                <a:latin typeface="Lucida Sans"/>
                <a:ea typeface="MS PGothic"/>
              </a:rPr>
              <a:t>(</a:t>
            </a:r>
            <a:r>
              <a:rPr lang="de-DE" sz="1700" b="1" dirty="0">
                <a:solidFill>
                  <a:srgbClr val="000000"/>
                </a:solidFill>
                <a:latin typeface="Lucida Sans"/>
                <a:ea typeface="MS PGothic"/>
              </a:rPr>
              <a:t>Daly/</a:t>
            </a:r>
            <a:r>
              <a:rPr lang="de-DE" sz="1700" b="1" dirty="0" err="1">
                <a:solidFill>
                  <a:srgbClr val="000000"/>
                </a:solidFill>
                <a:latin typeface="Lucida Sans"/>
                <a:ea typeface="MS PGothic"/>
              </a:rPr>
              <a:t>Valetta</a:t>
            </a:r>
            <a:r>
              <a:rPr lang="de-DE" sz="1700" b="1" dirty="0">
                <a:solidFill>
                  <a:srgbClr val="000000"/>
                </a:solidFill>
                <a:latin typeface="Lucida Sans"/>
                <a:ea typeface="MS PGothic"/>
              </a:rPr>
              <a:t> (2006) </a:t>
            </a:r>
            <a:endParaRPr dirty="0"/>
          </a:p>
          <a:p>
            <a:pPr>
              <a:lnSpc>
                <a:spcPct val="100000"/>
              </a:lnSpc>
            </a:pPr>
            <a:endParaRPr lang="de-DE" dirty="0"/>
          </a:p>
          <a:p>
            <a:pPr>
              <a:lnSpc>
                <a:spcPct val="100000"/>
              </a:lnSpc>
            </a:pP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→ </a:t>
            </a:r>
            <a:r>
              <a:rPr lang="en-US" sz="1700" dirty="0">
                <a:solidFill>
                  <a:srgbClr val="000000"/>
                </a:solidFill>
                <a:latin typeface="Lucida Sans"/>
                <a:ea typeface="MS PGothic"/>
              </a:rPr>
              <a:t>People indeed live less and less in married households</a:t>
            </a:r>
          </a:p>
          <a:p>
            <a:pPr>
              <a:lnSpc>
                <a:spcPct val="100000"/>
              </a:lnSpc>
            </a:pP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→ </a:t>
            </a:r>
            <a:r>
              <a:rPr lang="en-US" sz="1700" dirty="0">
                <a:solidFill>
                  <a:srgbClr val="000000"/>
                </a:solidFill>
                <a:latin typeface="Lucida Sans"/>
                <a:ea typeface="MS PGothic"/>
              </a:rPr>
              <a:t>Contribution of within single inequality and importance of between component to overall inequality did rise</a:t>
            </a:r>
          </a:p>
          <a:p>
            <a:pPr>
              <a:lnSpc>
                <a:spcPct val="100000"/>
              </a:lnSpc>
            </a:pP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→ </a:t>
            </a:r>
            <a:r>
              <a:rPr lang="de-DE" sz="1700" dirty="0" err="1" smtClean="0">
                <a:solidFill>
                  <a:srgbClr val="000000"/>
                </a:solidFill>
                <a:latin typeface="Lucida Sans"/>
                <a:ea typeface="MS PGothic"/>
              </a:rPr>
              <a:t>does</a:t>
            </a: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 a „</a:t>
            </a:r>
            <a:r>
              <a:rPr lang="de-DE" sz="1700" dirty="0" err="1" smtClean="0">
                <a:solidFill>
                  <a:srgbClr val="000000"/>
                </a:solidFill>
                <a:latin typeface="Lucida Sans"/>
                <a:ea typeface="MS PGothic"/>
              </a:rPr>
              <a:t>single</a:t>
            </a: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“ </a:t>
            </a:r>
            <a:r>
              <a:rPr lang="de-DE" sz="1700" dirty="0" err="1" smtClean="0">
                <a:solidFill>
                  <a:srgbClr val="000000"/>
                </a:solidFill>
                <a:latin typeface="Lucida Sans"/>
                <a:ea typeface="MS PGothic"/>
              </a:rPr>
              <a:t>equal</a:t>
            </a: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 a </a:t>
            </a:r>
            <a:r>
              <a:rPr lang="de-DE" sz="1700" dirty="0" err="1" smtClean="0">
                <a:solidFill>
                  <a:srgbClr val="000000"/>
                </a:solidFill>
                <a:latin typeface="Lucida Sans"/>
                <a:ea typeface="MS PGothic"/>
              </a:rPr>
              <a:t>single</a:t>
            </a: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 </a:t>
            </a:r>
            <a:r>
              <a:rPr lang="de-DE" sz="1700" dirty="0" err="1" smtClean="0">
                <a:solidFill>
                  <a:srgbClr val="000000"/>
                </a:solidFill>
                <a:latin typeface="Lucida Sans"/>
                <a:ea typeface="MS PGothic"/>
              </a:rPr>
              <a:t>household</a:t>
            </a: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? Further </a:t>
            </a:r>
            <a:r>
              <a:rPr lang="de-DE" sz="1700" dirty="0" err="1" smtClean="0">
                <a:solidFill>
                  <a:srgbClr val="000000"/>
                </a:solidFill>
                <a:latin typeface="Lucida Sans"/>
                <a:ea typeface="MS PGothic"/>
              </a:rPr>
              <a:t>analyses</a:t>
            </a: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 </a:t>
            </a:r>
            <a:r>
              <a:rPr lang="de-DE" sz="1700" dirty="0" err="1" smtClean="0">
                <a:solidFill>
                  <a:srgbClr val="000000"/>
                </a:solidFill>
                <a:latin typeface="Lucida Sans"/>
                <a:ea typeface="MS PGothic"/>
              </a:rPr>
              <a:t>with</a:t>
            </a: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 Bern </a:t>
            </a:r>
            <a:r>
              <a:rPr lang="de-DE" sz="1700" dirty="0" err="1" smtClean="0">
                <a:solidFill>
                  <a:srgbClr val="000000"/>
                </a:solidFill>
                <a:latin typeface="Lucida Sans"/>
                <a:ea typeface="MS PGothic"/>
              </a:rPr>
              <a:t>data</a:t>
            </a:r>
            <a:endParaRPr lang="en-US" sz="1700" dirty="0">
              <a:solidFill>
                <a:srgbClr val="000000"/>
              </a:solidFill>
              <a:latin typeface="Lucida Sans"/>
              <a:ea typeface="MS PGothic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4734000" y="2160000"/>
            <a:ext cx="4265640" cy="3959640"/>
          </a:xfrm>
          <a:prstGeom prst="rect">
            <a:avLst/>
          </a:prstGeom>
        </p:spPr>
      </p:sp>
      <p:sp>
        <p:nvSpPr>
          <p:cNvPr id="198" name="CustomShape 4"/>
          <p:cNvSpPr/>
          <p:nvPr/>
        </p:nvSpPr>
        <p:spPr>
          <a:xfrm>
            <a:off x="4516200" y="2169360"/>
            <a:ext cx="4265640" cy="3959640"/>
          </a:xfrm>
          <a:prstGeom prst="rect">
            <a:avLst/>
          </a:prstGeom>
        </p:spPr>
      </p:sp>
      <p:sp>
        <p:nvSpPr>
          <p:cNvPr id="199" name="CustomShape 5"/>
          <p:cNvSpPr/>
          <p:nvPr/>
        </p:nvSpPr>
        <p:spPr>
          <a:xfrm>
            <a:off x="5163840" y="2196000"/>
            <a:ext cx="3141720" cy="3959640"/>
          </a:xfrm>
          <a:prstGeom prst="rect">
            <a:avLst/>
          </a:prstGeom>
        </p:spPr>
        <p:txBody>
          <a:bodyPr lIns="0" tIns="45000" rIns="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00" name="CustomShape 6"/>
          <p:cNvSpPr/>
          <p:nvPr/>
        </p:nvSpPr>
        <p:spPr>
          <a:xfrm>
            <a:off x="4516200" y="2171520"/>
            <a:ext cx="3141720" cy="395964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7566377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59267" y="1439999"/>
            <a:ext cx="8100000" cy="4680000"/>
          </a:xfrm>
        </p:spPr>
        <p:txBody>
          <a:bodyPr/>
          <a:lstStyle/>
          <a:p>
            <a:r>
              <a:rPr lang="de-CH" dirty="0"/>
              <a:t>Income </a:t>
            </a:r>
            <a:r>
              <a:rPr lang="en-US" dirty="0" smtClean="0"/>
              <a:t>inequality</a:t>
            </a:r>
            <a:r>
              <a:rPr lang="de-CH" dirty="0" smtClean="0"/>
              <a:t> </a:t>
            </a:r>
            <a:r>
              <a:rPr lang="en-US" dirty="0" smtClean="0"/>
              <a:t>is</a:t>
            </a:r>
            <a:r>
              <a:rPr lang="de-CH" dirty="0" smtClean="0"/>
              <a:t> </a:t>
            </a:r>
            <a:r>
              <a:rPr lang="en-US" dirty="0" smtClean="0"/>
              <a:t>often</a:t>
            </a:r>
            <a:r>
              <a:rPr lang="de-CH" dirty="0" smtClean="0"/>
              <a:t> </a:t>
            </a:r>
            <a:r>
              <a:rPr lang="en-US" dirty="0" smtClean="0"/>
              <a:t>understood</a:t>
            </a:r>
            <a:r>
              <a:rPr lang="de-CH" dirty="0" smtClean="0"/>
              <a:t> </a:t>
            </a:r>
            <a:r>
              <a:rPr lang="en-US" dirty="0" smtClean="0"/>
              <a:t>as</a:t>
            </a:r>
            <a:r>
              <a:rPr lang="de-CH" dirty="0" smtClean="0"/>
              <a:t> </a:t>
            </a:r>
            <a:r>
              <a:rPr lang="de-CH" dirty="0"/>
              <a:t>a </a:t>
            </a:r>
            <a:r>
              <a:rPr lang="en-US" dirty="0" smtClean="0"/>
              <a:t>result</a:t>
            </a:r>
            <a:r>
              <a:rPr lang="de-CH" dirty="0" smtClean="0"/>
              <a:t> </a:t>
            </a:r>
            <a:r>
              <a:rPr lang="en-US" dirty="0" smtClean="0"/>
              <a:t>of</a:t>
            </a:r>
            <a:r>
              <a:rPr lang="de-CH" dirty="0" smtClean="0"/>
              <a:t> </a:t>
            </a:r>
            <a:r>
              <a:rPr lang="en-US" dirty="0" smtClean="0"/>
              <a:t>unequal wages </a:t>
            </a:r>
            <a:r>
              <a:rPr lang="de-CH" dirty="0" smtClean="0"/>
              <a:t>(</a:t>
            </a:r>
            <a:r>
              <a:rPr lang="en-US" dirty="0" smtClean="0"/>
              <a:t>economic factor</a:t>
            </a:r>
            <a:r>
              <a:rPr lang="de-CH" dirty="0" smtClean="0"/>
              <a:t>) </a:t>
            </a:r>
            <a:r>
              <a:rPr lang="en-US" dirty="0" smtClean="0"/>
              <a:t>and redistribution (institutional factor). But research on the role of demographic factors is increasingly gaining attention.</a:t>
            </a:r>
          </a:p>
          <a:p>
            <a:r>
              <a:rPr lang="en-US" dirty="0" smtClean="0"/>
              <a:t>(1) Von </a:t>
            </a:r>
            <a:r>
              <a:rPr lang="en-US" dirty="0" err="1"/>
              <a:t>Weizsäcker</a:t>
            </a:r>
            <a:r>
              <a:rPr lang="en-US" dirty="0"/>
              <a:t> </a:t>
            </a:r>
            <a:r>
              <a:rPr lang="en-US" dirty="0" smtClean="0"/>
              <a:t>(1996) argues that </a:t>
            </a:r>
            <a:r>
              <a:rPr lang="en-US" i="1" dirty="0" smtClean="0"/>
              <a:t>ageing</a:t>
            </a:r>
            <a:r>
              <a:rPr lang="en-US" dirty="0" smtClean="0"/>
              <a:t> of society affects income inequality. It should increase when inequality among retired is higher than among workforce (</a:t>
            </a:r>
            <a:r>
              <a:rPr lang="en-US" dirty="0" err="1" smtClean="0"/>
              <a:t>Grabka</a:t>
            </a:r>
            <a:r>
              <a:rPr lang="en-US" dirty="0" smtClean="0"/>
              <a:t> and Kuhn, 2012). </a:t>
            </a:r>
          </a:p>
          <a:p>
            <a:r>
              <a:rPr lang="en-US" dirty="0" smtClean="0"/>
              <a:t>(2) Change in the «way of people living together» affects inequality. People marry later and divorce more often, which results in an increase of single-earner-HH and therefore increases income inequality (</a:t>
            </a:r>
            <a:r>
              <a:rPr lang="en-US" dirty="0" err="1" smtClean="0"/>
              <a:t>Peichl</a:t>
            </a:r>
            <a:r>
              <a:rPr lang="en-US" dirty="0" smtClean="0"/>
              <a:t> et. al, 2011; Daly and Valetta, 2006).</a:t>
            </a:r>
          </a:p>
          <a:p>
            <a:pPr marL="271463" lvl="1" indent="-271463"/>
            <a:r>
              <a:rPr lang="en-US" sz="1600" i="1" dirty="0" smtClean="0"/>
              <a:t>Research </a:t>
            </a:r>
            <a:r>
              <a:rPr lang="en-US" sz="1600" i="1" dirty="0"/>
              <a:t>Question: </a:t>
            </a:r>
            <a:r>
              <a:rPr lang="en-US" sz="1600" dirty="0"/>
              <a:t>Is </a:t>
            </a:r>
            <a:r>
              <a:rPr lang="en-US" sz="1600" dirty="0" smtClean="0"/>
              <a:t>Income inequality </a:t>
            </a:r>
            <a:r>
              <a:rPr lang="en-US" sz="1600" dirty="0"/>
              <a:t>affected by demographic </a:t>
            </a:r>
            <a:r>
              <a:rPr lang="en-US" sz="1600" dirty="0" smtClean="0"/>
              <a:t>change, when </a:t>
            </a:r>
            <a:r>
              <a:rPr lang="en-US" sz="1600" dirty="0"/>
              <a:t>looking at age groups and </a:t>
            </a:r>
            <a:r>
              <a:rPr lang="en-US" sz="1600" dirty="0" smtClean="0"/>
              <a:t>household types?</a:t>
            </a:r>
            <a:endParaRPr lang="en-US" sz="1700" dirty="0"/>
          </a:p>
          <a:p>
            <a:endParaRPr lang="en-US" sz="1600" dirty="0"/>
          </a:p>
          <a:p>
            <a:pPr marL="0" indent="0">
              <a:buNone/>
            </a:pPr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4167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Data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Statistical «case studies» with individual cantonal Tax Data </a:t>
            </a:r>
          </a:p>
          <a:p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>
          <a:xfrm>
            <a:off x="4098229" y="2348324"/>
            <a:ext cx="2180489" cy="2443810"/>
          </a:xfrm>
        </p:spPr>
        <p:txBody>
          <a:bodyPr/>
          <a:lstStyle/>
          <a:p>
            <a:r>
              <a:rPr lang="de-CH" i="1" dirty="0" smtClean="0"/>
              <a:t>Basel-City</a:t>
            </a:r>
          </a:p>
          <a:p>
            <a:pPr lvl="1"/>
            <a:r>
              <a:rPr lang="en-US" dirty="0" smtClean="0"/>
              <a:t>Urban canton</a:t>
            </a:r>
          </a:p>
          <a:p>
            <a:pPr lvl="1"/>
            <a:r>
              <a:rPr lang="en-US" dirty="0" smtClean="0"/>
              <a:t>German speaking</a:t>
            </a:r>
          </a:p>
          <a:p>
            <a:pPr lvl="1"/>
            <a:r>
              <a:rPr lang="en-US" dirty="0" smtClean="0"/>
              <a:t>Time period: 1991-2011</a:t>
            </a:r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741333" y="2509895"/>
            <a:ext cx="3074771" cy="3789305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CH" i="1" dirty="0" smtClean="0"/>
          </a:p>
          <a:p>
            <a:pPr marL="0" indent="0">
              <a:buNone/>
            </a:pPr>
            <a:endParaRPr lang="de-CH" b="1" i="1" dirty="0"/>
          </a:p>
          <a:p>
            <a:pPr marL="0" indent="0">
              <a:buNone/>
            </a:pPr>
            <a:endParaRPr lang="de-CH" b="1" i="1" dirty="0" smtClean="0"/>
          </a:p>
          <a:p>
            <a:pPr marL="0" indent="0">
              <a:buNone/>
            </a:pPr>
            <a:endParaRPr lang="de-CH" b="1" i="1" dirty="0" smtClean="0"/>
          </a:p>
          <a:p>
            <a:endParaRPr lang="de-CH" dirty="0" smtClean="0"/>
          </a:p>
        </p:txBody>
      </p:sp>
      <p:sp>
        <p:nvSpPr>
          <p:cNvPr id="5" name="Rectangle 4"/>
          <p:cNvSpPr/>
          <p:nvPr/>
        </p:nvSpPr>
        <p:spPr>
          <a:xfrm>
            <a:off x="212513" y="2348322"/>
            <a:ext cx="3868420" cy="3428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4375" lvl="1" indent="-257175">
              <a:spcBef>
                <a:spcPct val="20000"/>
              </a:spcBef>
              <a:buClr>
                <a:srgbClr val="FAA500"/>
              </a:buClr>
              <a:buSzPct val="80000"/>
              <a:buFont typeface="Lucida Grande"/>
              <a:buChar char="▶"/>
            </a:pPr>
            <a:r>
              <a:rPr lang="en-US" sz="1800" dirty="0" smtClean="0">
                <a:latin typeface="Lucida Sans"/>
                <a:cs typeface="Lucida Sans"/>
              </a:rPr>
              <a:t>Individual cantonal Tax Data which are collected as part of the </a:t>
            </a:r>
            <a:r>
              <a:rPr lang="de-CH" sz="1800" dirty="0" smtClean="0">
                <a:latin typeface="Lucida Sans"/>
                <a:cs typeface="Lucida Sans"/>
              </a:rPr>
              <a:t>SNF-Project </a:t>
            </a:r>
            <a:r>
              <a:rPr lang="de-CH" sz="1800" dirty="0">
                <a:latin typeface="Lucida Sans"/>
                <a:cs typeface="Lucida Sans"/>
              </a:rPr>
              <a:t>(</a:t>
            </a:r>
            <a:r>
              <a:rPr lang="de-CH" sz="1800" dirty="0">
                <a:latin typeface="Lucida Sans"/>
                <a:cs typeface="Lucida Sans"/>
                <a:hlinkClick r:id="rId3"/>
              </a:rPr>
              <a:t>http://inequalities.ch/</a:t>
            </a:r>
            <a:r>
              <a:rPr lang="de-CH" sz="1800" dirty="0">
                <a:latin typeface="Lucida Sans"/>
                <a:cs typeface="Lucida Sans"/>
              </a:rPr>
              <a:t>)</a:t>
            </a:r>
          </a:p>
          <a:p>
            <a:pPr marL="714375" lvl="1" indent="-257175">
              <a:spcBef>
                <a:spcPct val="20000"/>
              </a:spcBef>
              <a:buClr>
                <a:srgbClr val="FAA500"/>
              </a:buClr>
              <a:buSzPct val="80000"/>
              <a:buFont typeface="Lucida Grande"/>
              <a:buChar char="▶"/>
            </a:pPr>
            <a:r>
              <a:rPr lang="en-US" sz="1800" dirty="0" smtClean="0">
                <a:latin typeface="Lucida Sans"/>
                <a:cs typeface="Lucida Sans"/>
              </a:rPr>
              <a:t>Tax data is administrative data, which means it’s a process generated, non-reactive data source (</a:t>
            </a:r>
            <a:r>
              <a:rPr lang="en-US" sz="1800" dirty="0" err="1" smtClean="0">
                <a:latin typeface="Lucida Sans"/>
                <a:cs typeface="Lucida Sans"/>
              </a:rPr>
              <a:t>Diekman</a:t>
            </a:r>
            <a:r>
              <a:rPr lang="en-US" sz="1800" dirty="0" smtClean="0">
                <a:latin typeface="Lucida Sans"/>
                <a:cs typeface="Lucida Sans"/>
              </a:rPr>
              <a:t> 2009:653)</a:t>
            </a:r>
          </a:p>
          <a:p>
            <a:pPr marL="1171575" lvl="2" indent="-257175">
              <a:spcBef>
                <a:spcPct val="20000"/>
              </a:spcBef>
              <a:buClr>
                <a:srgbClr val="FAA500"/>
              </a:buClr>
              <a:buSzPct val="80000"/>
              <a:buFont typeface="Lucida Grande"/>
              <a:buChar char="▶"/>
            </a:pPr>
            <a:r>
              <a:rPr lang="en-US" sz="1600" dirty="0" smtClean="0">
                <a:latin typeface="Lucida Sans"/>
                <a:cs typeface="Lucida Sans"/>
              </a:rPr>
              <a:t>Nice, because data coverage is good (full sample, no sample bias)</a:t>
            </a:r>
          </a:p>
        </p:txBody>
      </p:sp>
      <p:sp>
        <p:nvSpPr>
          <p:cNvPr id="7" name="Inhaltsplatzhalter 3"/>
          <p:cNvSpPr txBox="1">
            <a:spLocks/>
          </p:cNvSpPr>
          <p:nvPr/>
        </p:nvSpPr>
        <p:spPr>
          <a:xfrm>
            <a:off x="6394667" y="2348324"/>
            <a:ext cx="2450461" cy="351061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/>
              <a:t>I</a:t>
            </a:r>
            <a:r>
              <a:rPr lang="en-US" sz="1600" i="1" dirty="0" smtClean="0"/>
              <a:t>ncome measure:</a:t>
            </a:r>
          </a:p>
          <a:p>
            <a:pPr marL="442912" lvl="1" indent="0">
              <a:buNone/>
            </a:pPr>
            <a:r>
              <a:rPr lang="en-US" sz="1600" i="1" dirty="0" smtClean="0"/>
              <a:t>Net </a:t>
            </a:r>
            <a:r>
              <a:rPr lang="en-US" sz="1600" i="1" dirty="0"/>
              <a:t>income (</a:t>
            </a:r>
            <a:r>
              <a:rPr lang="en-US" sz="1600" i="1" dirty="0" err="1"/>
              <a:t>Reineinkommen</a:t>
            </a:r>
            <a:r>
              <a:rPr lang="en-US" sz="1600" i="1" dirty="0"/>
              <a:t>)</a:t>
            </a:r>
          </a:p>
          <a:p>
            <a:pPr lvl="1"/>
            <a:r>
              <a:rPr lang="en-US" sz="1600" dirty="0" smtClean="0"/>
              <a:t>+ Income from labor</a:t>
            </a:r>
          </a:p>
          <a:p>
            <a:pPr lvl="1"/>
            <a:r>
              <a:rPr lang="en-US" sz="1600" dirty="0" smtClean="0"/>
              <a:t>+ Income from property</a:t>
            </a:r>
          </a:p>
          <a:p>
            <a:pPr lvl="1"/>
            <a:r>
              <a:rPr lang="en-US" sz="1600" dirty="0" smtClean="0"/>
              <a:t>+ Direct social transfers</a:t>
            </a:r>
          </a:p>
          <a:p>
            <a:pPr lvl="1"/>
            <a:r>
              <a:rPr lang="en-US" sz="1600" dirty="0" smtClean="0"/>
              <a:t>- Deductions, </a:t>
            </a:r>
            <a:r>
              <a:rPr lang="en-US" sz="1400" dirty="0" smtClean="0"/>
              <a:t>but no social deductions</a:t>
            </a:r>
          </a:p>
        </p:txBody>
      </p:sp>
    </p:spTree>
    <p:extLst>
      <p:ext uri="{BB962C8B-B14F-4D97-AF65-F5344CB8AC3E}">
        <p14:creationId xmlns:p14="http://schemas.microsoft.com/office/powerpoint/2010/main" val="195342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Results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Rise in overall inequality in Basel-City</a:t>
            </a:r>
            <a:endParaRPr lang="en-US" dirty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>
          <a:xfrm>
            <a:off x="4733925" y="2160000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Lucida Grande"/>
              <a:buNone/>
            </a:pPr>
            <a:endParaRPr lang="de-CH" dirty="0" smtClean="0"/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516125" y="2169525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endParaRPr lang="de-CH" dirty="0" smtClean="0"/>
          </a:p>
        </p:txBody>
      </p:sp>
      <p:sp>
        <p:nvSpPr>
          <p:cNvPr id="9" name="Inhaltsplatzhalter 3"/>
          <p:cNvSpPr txBox="1">
            <a:spLocks/>
          </p:cNvSpPr>
          <p:nvPr/>
        </p:nvSpPr>
        <p:spPr>
          <a:xfrm>
            <a:off x="5604666" y="2701725"/>
            <a:ext cx="2904488" cy="2915908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 smtClean="0"/>
          </a:p>
        </p:txBody>
      </p:sp>
      <p:sp>
        <p:nvSpPr>
          <p:cNvPr id="10" name="Inhaltsplatzhalter 3"/>
          <p:cNvSpPr txBox="1">
            <a:spLocks/>
          </p:cNvSpPr>
          <p:nvPr/>
        </p:nvSpPr>
        <p:spPr>
          <a:xfrm>
            <a:off x="5317067" y="2348324"/>
            <a:ext cx="2965073" cy="351061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Is rise of inequality affected by demographic factors?</a:t>
            </a:r>
          </a:p>
          <a:p>
            <a:pPr marL="0" indent="0">
              <a:buNone/>
            </a:pPr>
            <a:endParaRPr lang="en-US" sz="1600" i="1" dirty="0"/>
          </a:p>
          <a:p>
            <a:r>
              <a:rPr lang="en-US" sz="1400" i="1" dirty="0" smtClean="0"/>
              <a:t>Changes are possible due to</a:t>
            </a:r>
          </a:p>
          <a:p>
            <a:pPr lvl="1"/>
            <a:r>
              <a:rPr lang="en-US" sz="1400" i="1" dirty="0" smtClean="0"/>
              <a:t>(a) Changing shares (e.g. poor group got bigger) </a:t>
            </a:r>
          </a:p>
          <a:p>
            <a:pPr lvl="1"/>
            <a:r>
              <a:rPr lang="en-US" sz="1400" i="1" dirty="0" smtClean="0"/>
              <a:t>(b) Groups diverge (mean of subgroups differ stronger)</a:t>
            </a:r>
          </a:p>
          <a:p>
            <a:pPr lvl="1"/>
            <a:r>
              <a:rPr lang="en-US" sz="1400" i="1" dirty="0" smtClean="0"/>
              <a:t>(c) </a:t>
            </a:r>
            <a:r>
              <a:rPr lang="en-US" sz="1400" i="1" dirty="0"/>
              <a:t>Changing within subgroup </a:t>
            </a:r>
            <a:r>
              <a:rPr lang="en-US" sz="1400" i="1" dirty="0" smtClean="0"/>
              <a:t>inequality (e.g</a:t>
            </a:r>
            <a:r>
              <a:rPr lang="en-US" sz="1400" i="1" dirty="0"/>
              <a:t>. something non demographic happened) </a:t>
            </a:r>
          </a:p>
          <a:p>
            <a:pPr lvl="1"/>
            <a:endParaRPr lang="en-US" sz="1400" i="1" dirty="0" smtClean="0"/>
          </a:p>
        </p:txBody>
      </p:sp>
      <p:pic>
        <p:nvPicPr>
          <p:cNvPr id="2111" name="Picture 63" descr="C:\Users\hlo1\neuchatel\analyses Oli\figure\lorenzb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54" y="2108201"/>
            <a:ext cx="4801804" cy="388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68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Decomposing Overall inequality into within and between group components </a:t>
            </a:r>
            <a:r>
              <a:rPr lang="en-US" sz="1600" dirty="0" smtClean="0"/>
              <a:t>(</a:t>
            </a:r>
            <a:r>
              <a:rPr lang="en-US" sz="1600" dirty="0" err="1" smtClean="0"/>
              <a:t>Hao</a:t>
            </a:r>
            <a:r>
              <a:rPr lang="en-US" sz="1600" dirty="0" smtClean="0"/>
              <a:t> &amp; </a:t>
            </a:r>
            <a:r>
              <a:rPr lang="en-US" sz="1600" dirty="0" err="1" smtClean="0"/>
              <a:t>Naiman</a:t>
            </a:r>
            <a:r>
              <a:rPr lang="en-US" sz="1600" dirty="0" smtClean="0"/>
              <a:t> 2010)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/>
              <p:cNvSpPr>
                <a:spLocks noGrp="1"/>
              </p:cNvSpPr>
              <p:nvPr>
                <p:ph sz="half" idx="13"/>
              </p:nvPr>
            </p:nvSpPr>
            <p:spPr>
              <a:xfrm>
                <a:off x="468000" y="2160000"/>
                <a:ext cx="8100000" cy="3960000"/>
              </a:xfrm>
            </p:spPr>
            <p:txBody>
              <a:bodyPr lIns="0" rIns="0"/>
              <a:lstStyle/>
              <a:p>
                <a:pPr lvl="1"/>
                <a:r>
                  <a:rPr lang="en-US" dirty="0" smtClean="0"/>
                  <a:t>Theil-Index, an inequality measure developed from information theory (General Entropy class), is additively decomposable (Gini is not). Theil can be expressed as the between-group inequality plus the weighted sum of the inequality within each group </a:t>
                </a:r>
              </a:p>
              <a:p>
                <a:pPr lvl="2"/>
                <a:r>
                  <a:rPr lang="de-CH" b="0" dirty="0" smtClean="0"/>
                  <a:t>T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/>
                      </a:rPr>
                      <m:t>(</m:t>
                    </m:r>
                    <m:r>
                      <a:rPr lang="de-CH" b="0" i="1" smtClean="0">
                        <a:latin typeface="Cambria Math"/>
                      </a:rPr>
                      <m:t>𝑦</m:t>
                    </m:r>
                    <m:r>
                      <a:rPr lang="de-CH" b="0" i="1" smtClean="0">
                        <a:latin typeface="Cambria Math"/>
                      </a:rPr>
                      <m:t>;</m:t>
                    </m:r>
                    <m:r>
                      <a:rPr lang="de-CH" b="0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m:rPr>
                        <m:nor/>
                      </m:rPr>
                      <a:rPr lang="de-CH" dirty="0"/>
                      <m:t>)</m:t>
                    </m:r>
                    <m:r>
                      <a:rPr lang="de-CH" b="0" i="1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de-CH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b="0" i="1" dirty="0" smtClean="0">
                            <a:latin typeface="Cambria Math"/>
                          </a:rPr>
                          <m:t>𝑙</m:t>
                        </m:r>
                        <m:r>
                          <a:rPr lang="de-CH" b="0" i="1" dirty="0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de-CH" b="0" i="1" dirty="0" smtClean="0">
                            <a:latin typeface="Cambria Math"/>
                          </a:rPr>
                          <m:t>𝐿</m:t>
                        </m:r>
                      </m:sup>
                      <m:e>
                        <m:sSup>
                          <m:sSupPr>
                            <m:ctrlPr>
                              <a:rPr lang="de-CH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CH" i="1" dirty="0" smtClean="0">
                                <a:latin typeface="Cambria Math"/>
                                <a:ea typeface="Cambria Math"/>
                              </a:rPr>
                              <m:t>∅</m:t>
                            </m:r>
                          </m:e>
                          <m:sup>
                            <m:r>
                              <a:rPr lang="de-CH" b="0" i="1" dirty="0" smtClean="0">
                                <a:latin typeface="Cambria Math"/>
                              </a:rPr>
                              <m:t>𝑙</m:t>
                            </m:r>
                          </m:sup>
                        </m:sSup>
                        <m:sSup>
                          <m:sSupPr>
                            <m:ctrlPr>
                              <a:rPr lang="de-CH" i="1" dirty="0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de-CH" i="1" dirty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de-CH" i="1" dirty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CH" i="1" dirty="0">
                                            <a:latin typeface="Cambria Math"/>
                                            <a:ea typeface="Cambria Math"/>
                                          </a:rPr>
                                          <m:t>𝜇</m:t>
                                        </m:r>
                                      </m:e>
                                      <m:sup>
                                        <m:r>
                                          <a:rPr lang="de-CH" i="1" dirty="0">
                                            <a:latin typeface="Cambria Math"/>
                                          </a:rPr>
                                          <m:t>𝑙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de-CH" i="1" dirty="0">
                                        <a:latin typeface="Cambria Math"/>
                                        <a:ea typeface="Cambria Math"/>
                                      </a:rPr>
                                      <m:t>𝜇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de-CH" i="1" dirty="0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sup>
                        </m:sSup>
                        <m:r>
                          <a:rPr lang="de-CH" b="0" i="1" dirty="0" smtClean="0">
                            <a:latin typeface="Cambria Math"/>
                            <a:ea typeface="Cambria Math"/>
                          </a:rPr>
                          <m:t>𝑇</m:t>
                        </m:r>
                        <m:d>
                          <m:dPr>
                            <m:ctrlPr>
                              <a:rPr lang="de-CH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CH" b="0" i="1" dirty="0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de-CH" b="0" i="1" dirty="0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de-CH" b="0" i="1" dirty="0" smtClean="0">
                                    <a:latin typeface="Cambria Math"/>
                                  </a:rPr>
                                  <m:t>𝑙</m:t>
                                </m:r>
                              </m:sup>
                            </m:sSup>
                            <m:r>
                              <a:rPr lang="de-CH" b="0" i="1" dirty="0" smtClean="0">
                                <a:latin typeface="Cambria Math"/>
                              </a:rPr>
                              <m:t>;</m:t>
                            </m:r>
                            <m:r>
                              <a:rPr lang="de-CH" b="0" i="1" dirty="0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d>
                        <m:r>
                          <a:rPr lang="de-CH" b="0" i="1" dirty="0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de-CH" b="0" i="1" dirty="0" smtClean="0">
                            <a:latin typeface="Cambria Math"/>
                            <a:ea typeface="Cambria Math"/>
                          </a:rPr>
                          <m:t>𝑇</m:t>
                        </m:r>
                        <m:r>
                          <a:rPr lang="de-CH" b="0" i="1" dirty="0" smtClean="0">
                            <a:latin typeface="Cambria Math"/>
                            <a:ea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de-CH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de-CH" b="0" i="1" dirty="0" smtClean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p>
                            <m:r>
                              <a:rPr lang="de-CH" b="0" i="1" dirty="0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p>
                        </m:sSup>
                        <m:r>
                          <a:rPr lang="de-CH" b="0" i="1" dirty="0" smtClean="0">
                            <a:latin typeface="Cambria Math"/>
                            <a:ea typeface="Cambria Math"/>
                          </a:rPr>
                          <m:t>,…,</m:t>
                        </m:r>
                        <m:sSup>
                          <m:sSupPr>
                            <m:ctrlPr>
                              <a:rPr lang="de-CH" i="1" dirty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de-CH" i="1" dirty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p>
                            <m:r>
                              <a:rPr lang="de-CH" b="0" i="1" dirty="0" smtClean="0"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p>
                        </m:sSup>
                        <m:r>
                          <a:rPr lang="de-CH" b="0" i="1" dirty="0" smtClean="0">
                            <a:latin typeface="Cambria Math"/>
                            <a:ea typeface="Cambria Math"/>
                          </a:rPr>
                          <m:t>,…</m:t>
                        </m:r>
                        <m:sSup>
                          <m:sSupPr>
                            <m:ctrlPr>
                              <a:rPr lang="de-CH" i="1" dirty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de-CH" i="1" dirty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p>
                            <m:r>
                              <a:rPr lang="de-CH" b="0" i="1" dirty="0" smtClean="0">
                                <a:latin typeface="Cambria Math"/>
                                <a:ea typeface="Cambria Math"/>
                              </a:rPr>
                              <m:t>𝐿</m:t>
                            </m:r>
                          </m:sup>
                        </m:sSup>
                        <m:r>
                          <a:rPr lang="de-CH" b="0" i="1" dirty="0" smtClean="0">
                            <a:latin typeface="Cambria Math"/>
                            <a:ea typeface="Cambria Math"/>
                          </a:rPr>
                          <m:t>;</m:t>
                        </m:r>
                      </m:e>
                    </m:nary>
                    <m:r>
                      <a:rPr lang="de-CH" i="1" dirty="0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de-CH" dirty="0" smtClean="0"/>
                  <a:t>)</a:t>
                </a:r>
                <a:endParaRPr lang="de-CH" dirty="0"/>
              </a:p>
              <a:p>
                <a:pPr marL="457200" lvl="1" indent="0">
                  <a:buNone/>
                </a:pPr>
                <a:endParaRPr lang="de-CH" dirty="0" smtClean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By decomposing the Theil-Index we partitioned the total income inequality into between-group inequality (e.g. between age groups and household types) and within-group inequality. Hence we see, how the differences between and within each group contribute to overall inequality</a:t>
                </a:r>
              </a:p>
              <a:p>
                <a:pPr lvl="1"/>
                <a:endParaRPr lang="de-CH" dirty="0"/>
              </a:p>
              <a:p>
                <a:pPr lvl="2"/>
                <a:endParaRPr lang="de-CH" dirty="0"/>
              </a:p>
              <a:p>
                <a:pPr lvl="2"/>
                <a:endParaRPr lang="de-CH" dirty="0"/>
              </a:p>
              <a:p>
                <a:pPr lvl="1"/>
                <a:endParaRPr lang="de-CH" dirty="0"/>
              </a:p>
              <a:p>
                <a:pPr lvl="1"/>
                <a:endParaRPr lang="de-CH" dirty="0"/>
              </a:p>
            </p:txBody>
          </p:sp>
        </mc:Choice>
        <mc:Fallback xmlns="">
          <p:sp>
            <p:nvSpPr>
              <p:cNvPr id="4" name="Inhalts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3"/>
              </p:nvPr>
            </p:nvSpPr>
            <p:spPr>
              <a:xfrm>
                <a:off x="468000" y="2160000"/>
                <a:ext cx="8100000" cy="3960000"/>
              </a:xfrm>
              <a:blipFill rotWithShape="1">
                <a:blip r:embed="rId3"/>
                <a:stretch>
                  <a:fillRect t="-615" r="-2408" b="-184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Inhaltsplatzhalter 3"/>
          <p:cNvSpPr txBox="1">
            <a:spLocks/>
          </p:cNvSpPr>
          <p:nvPr/>
        </p:nvSpPr>
        <p:spPr>
          <a:xfrm>
            <a:off x="4733925" y="2160000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Lucida Grande"/>
              <a:buNone/>
            </a:pPr>
            <a:endParaRPr lang="de-CH" dirty="0" smtClean="0"/>
          </a:p>
        </p:txBody>
      </p:sp>
      <p:sp>
        <p:nvSpPr>
          <p:cNvPr id="7" name="Geschweifte Klammer links 6"/>
          <p:cNvSpPr/>
          <p:nvPr/>
        </p:nvSpPr>
        <p:spPr>
          <a:xfrm rot="5400000" flipH="1">
            <a:off x="5834064" y="3126645"/>
            <a:ext cx="207432" cy="2026709"/>
          </a:xfrm>
          <a:prstGeom prst="leftBrace">
            <a:avLst>
              <a:gd name="adj1" fmla="val 8333"/>
              <a:gd name="adj2" fmla="val 50293"/>
            </a:avLst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eschweifte Klammer links 9"/>
          <p:cNvSpPr/>
          <p:nvPr/>
        </p:nvSpPr>
        <p:spPr>
          <a:xfrm rot="5400000" flipH="1">
            <a:off x="4213832" y="3643641"/>
            <a:ext cx="103716" cy="889000"/>
          </a:xfrm>
          <a:prstGeom prst="leftBrace">
            <a:avLst>
              <a:gd name="adj1" fmla="val 8333"/>
              <a:gd name="adj2" fmla="val 50293"/>
            </a:avLst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feld 10"/>
          <p:cNvSpPr txBox="1"/>
          <p:nvPr/>
        </p:nvSpPr>
        <p:spPr>
          <a:xfrm>
            <a:off x="3821191" y="4220229"/>
            <a:ext cx="88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Lucida Sans"/>
                <a:cs typeface="Lucida Sans"/>
              </a:rPr>
              <a:t>within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5340087" y="4220229"/>
            <a:ext cx="121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Lucida Sans"/>
                <a:cs typeface="Lucida Sans"/>
              </a:rPr>
              <a:t>between</a:t>
            </a:r>
            <a:endParaRPr lang="en-US" sz="1800" i="1" dirty="0">
              <a:latin typeface="Lucida Sans"/>
              <a:cs typeface="Lucida Sans"/>
            </a:endParaRPr>
          </a:p>
        </p:txBody>
      </p:sp>
      <p:sp>
        <p:nvSpPr>
          <p:cNvPr id="13" name="Geschweifte Klammer links 9"/>
          <p:cNvSpPr/>
          <p:nvPr/>
        </p:nvSpPr>
        <p:spPr>
          <a:xfrm rot="5400000" flipH="1">
            <a:off x="3128952" y="3624731"/>
            <a:ext cx="103716" cy="889000"/>
          </a:xfrm>
          <a:prstGeom prst="leftBrace">
            <a:avLst>
              <a:gd name="adj1" fmla="val 8333"/>
              <a:gd name="adj2" fmla="val 50293"/>
            </a:avLst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0"/>
          <p:cNvSpPr txBox="1"/>
          <p:nvPr/>
        </p:nvSpPr>
        <p:spPr>
          <a:xfrm>
            <a:off x="1410346" y="4201319"/>
            <a:ext cx="241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Lucida Sans"/>
                <a:cs typeface="Lucida Sans"/>
              </a:rPr>
              <a:t>Population-weights</a:t>
            </a:r>
            <a:endParaRPr lang="en-US" sz="1800" i="1" dirty="0"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38768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Age groups </a:t>
            </a:r>
            <a:r>
              <a:rPr lang="en-US" dirty="0"/>
              <a:t>- Share of </a:t>
            </a:r>
            <a:r>
              <a:rPr lang="en-US" dirty="0" smtClean="0"/>
              <a:t>age groups and change over time</a:t>
            </a:r>
          </a:p>
          <a:p>
            <a:endParaRPr lang="en-US" dirty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>
          <a:xfrm>
            <a:off x="4733925" y="2160000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Lucida Grande"/>
              <a:buNone/>
            </a:pPr>
            <a:endParaRPr lang="de-CH" dirty="0" smtClean="0"/>
          </a:p>
        </p:txBody>
      </p:sp>
      <p:sp>
        <p:nvSpPr>
          <p:cNvPr id="9" name="Inhaltsplatzhalter 3"/>
          <p:cNvSpPr txBox="1">
            <a:spLocks/>
          </p:cNvSpPr>
          <p:nvPr/>
        </p:nvSpPr>
        <p:spPr>
          <a:xfrm>
            <a:off x="5604666" y="2701725"/>
            <a:ext cx="2904488" cy="2915908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 smtClean="0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312393"/>
              </p:ext>
            </p:extLst>
          </p:nvPr>
        </p:nvGraphicFramePr>
        <p:xfrm>
          <a:off x="3944938" y="3194050"/>
          <a:ext cx="4057650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Worksheet" r:id="rId4" imgW="4057667" imgH="1438343" progId="Excel.Sheet.12">
                  <p:embed/>
                </p:oleObj>
              </mc:Choice>
              <mc:Fallback>
                <p:oleObj name="Worksheet" r:id="rId4" imgW="4057667" imgH="143834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44938" y="3194050"/>
                        <a:ext cx="4057650" cy="1438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Inhaltsplatzhalter 3"/>
          <p:cNvSpPr txBox="1">
            <a:spLocks/>
          </p:cNvSpPr>
          <p:nvPr/>
        </p:nvSpPr>
        <p:spPr>
          <a:xfrm>
            <a:off x="600469" y="2356791"/>
            <a:ext cx="2965073" cy="351061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Three age groups</a:t>
            </a:r>
            <a:endParaRPr lang="en-US" i="1" dirty="0"/>
          </a:p>
          <a:p>
            <a:pPr lvl="1"/>
            <a:r>
              <a:rPr lang="de-CH" dirty="0"/>
              <a:t> </a:t>
            </a:r>
            <a:r>
              <a:rPr lang="en-US" i="1" dirty="0"/>
              <a:t>-25: </a:t>
            </a:r>
            <a:r>
              <a:rPr lang="en-US" dirty="0"/>
              <a:t>young adults (education is important)</a:t>
            </a:r>
          </a:p>
          <a:p>
            <a:pPr lvl="1"/>
            <a:r>
              <a:rPr lang="en-US" i="1" dirty="0"/>
              <a:t>26 – 65: </a:t>
            </a:r>
            <a:r>
              <a:rPr lang="en-US" dirty="0"/>
              <a:t>working population (wages)</a:t>
            </a:r>
          </a:p>
          <a:p>
            <a:pPr lvl="1"/>
            <a:r>
              <a:rPr lang="en-US" i="1" dirty="0"/>
              <a:t>65&gt;: </a:t>
            </a:r>
            <a:r>
              <a:rPr lang="en-US" dirty="0"/>
              <a:t>Retired (pensions)</a:t>
            </a:r>
          </a:p>
        </p:txBody>
      </p:sp>
    </p:spTree>
    <p:extLst>
      <p:ext uri="{BB962C8B-B14F-4D97-AF65-F5344CB8AC3E}">
        <p14:creationId xmlns:p14="http://schemas.microsoft.com/office/powerpoint/2010/main" val="182824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8000" y="1109174"/>
            <a:ext cx="8100000" cy="540000"/>
          </a:xfrm>
        </p:spPr>
        <p:txBody>
          <a:bodyPr/>
          <a:lstStyle/>
          <a:p>
            <a:r>
              <a:rPr lang="en-US" dirty="0" smtClean="0"/>
              <a:t>Age </a:t>
            </a:r>
            <a:r>
              <a:rPr lang="en-US" dirty="0"/>
              <a:t>groups </a:t>
            </a:r>
            <a:r>
              <a:rPr lang="en-US" dirty="0" smtClean="0"/>
              <a:t>- Between and within group inequality</a:t>
            </a:r>
            <a:endParaRPr lang="en-US" dirty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>
          <a:xfrm>
            <a:off x="4733925" y="2160000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Lucida Grande"/>
              <a:buNone/>
            </a:pPr>
            <a:endParaRPr lang="de-CH" dirty="0" smtClean="0"/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516125" y="2169525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endParaRPr lang="de-CH" dirty="0" smtClean="0"/>
          </a:p>
        </p:txBody>
      </p:sp>
      <p:sp>
        <p:nvSpPr>
          <p:cNvPr id="9" name="Inhaltsplatzhalter 3"/>
          <p:cNvSpPr txBox="1">
            <a:spLocks/>
          </p:cNvSpPr>
          <p:nvPr/>
        </p:nvSpPr>
        <p:spPr>
          <a:xfrm>
            <a:off x="744799" y="1854679"/>
            <a:ext cx="2904488" cy="3801054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On average young adults lost, while workforce and especially retired gained</a:t>
            </a:r>
          </a:p>
          <a:p>
            <a:r>
              <a:rPr lang="en-US" i="1" dirty="0" smtClean="0"/>
              <a:t>But: Inequality within workforce and especially among young adults increased</a:t>
            </a:r>
            <a:endParaRPr lang="en-US" dirty="0" smtClean="0"/>
          </a:p>
          <a:p>
            <a:pPr lvl="2"/>
            <a:endParaRPr lang="de-CH" dirty="0"/>
          </a:p>
          <a:p>
            <a:pPr marL="0" indent="0">
              <a:buNone/>
            </a:pPr>
            <a:endParaRPr lang="de-CH" b="1" i="1" dirty="0" smtClean="0"/>
          </a:p>
          <a:p>
            <a:endParaRPr lang="de-CH" dirty="0" smtClean="0"/>
          </a:p>
        </p:txBody>
      </p:sp>
      <p:sp>
        <p:nvSpPr>
          <p:cNvPr id="4" name="AutoShape 19" descr="plot of chunk unnamed-chunk-1"/>
          <p:cNvSpPr>
            <a:spLocks noChangeAspect="1" noChangeArrowheads="1"/>
          </p:cNvSpPr>
          <p:nvPr/>
        </p:nvSpPr>
        <p:spPr bwMode="auto">
          <a:xfrm>
            <a:off x="155575" y="-5265738"/>
            <a:ext cx="10972800" cy="1097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21" descr="plot of chunk unnamed-chunk-1"/>
          <p:cNvSpPr>
            <a:spLocks noChangeAspect="1" noChangeArrowheads="1"/>
          </p:cNvSpPr>
          <p:nvPr/>
        </p:nvSpPr>
        <p:spPr bwMode="auto">
          <a:xfrm>
            <a:off x="307975" y="-5113338"/>
            <a:ext cx="10972800" cy="1097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23" descr="plot of chunk unnamed-chunk-1"/>
          <p:cNvSpPr>
            <a:spLocks noChangeAspect="1" noChangeArrowheads="1"/>
          </p:cNvSpPr>
          <p:nvPr/>
        </p:nvSpPr>
        <p:spPr bwMode="auto">
          <a:xfrm>
            <a:off x="460375" y="-4960938"/>
            <a:ext cx="10972800" cy="1097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42" name="Picture 2" descr="bs_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670" y="1472161"/>
            <a:ext cx="4998201" cy="499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67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Age </a:t>
            </a:r>
            <a:r>
              <a:rPr lang="en-US" dirty="0"/>
              <a:t>groups </a:t>
            </a:r>
            <a:r>
              <a:rPr lang="en-US" dirty="0" smtClean="0"/>
              <a:t>- Contribution of within and between inequality to overall inequality</a:t>
            </a:r>
            <a:endParaRPr lang="en-US" dirty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>
          <a:xfrm>
            <a:off x="4733925" y="2160000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Lucida Grande"/>
              <a:buNone/>
            </a:pPr>
            <a:endParaRPr lang="de-CH" dirty="0" smtClean="0"/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516125" y="2169525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endParaRPr lang="de-CH" dirty="0" smtClean="0"/>
          </a:p>
        </p:txBody>
      </p:sp>
      <p:sp>
        <p:nvSpPr>
          <p:cNvPr id="9" name="Inhaltsplatzhalter 3"/>
          <p:cNvSpPr txBox="1">
            <a:spLocks/>
          </p:cNvSpPr>
          <p:nvPr/>
        </p:nvSpPr>
        <p:spPr>
          <a:xfrm>
            <a:off x="5604666" y="2739825"/>
            <a:ext cx="2904488" cy="2915908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Inequality among Workforce (26-65) contributes most to overall inequality (big group) and relevance of inequality within this age group is rising.</a:t>
            </a:r>
          </a:p>
          <a:p>
            <a:r>
              <a:rPr lang="en-US" i="1" dirty="0" smtClean="0"/>
              <a:t>Small increase of between-group component is because young adults “lost” relatively</a:t>
            </a:r>
            <a:endParaRPr lang="en-US" dirty="0" smtClean="0"/>
          </a:p>
          <a:p>
            <a:pPr lvl="2"/>
            <a:endParaRPr lang="de-CH" dirty="0"/>
          </a:p>
          <a:p>
            <a:pPr marL="0" indent="0">
              <a:buNone/>
            </a:pPr>
            <a:endParaRPr lang="de-CH" b="1" i="1" dirty="0" smtClean="0"/>
          </a:p>
          <a:p>
            <a:endParaRPr lang="de-CH" dirty="0" smtClean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566767"/>
              </p:ext>
            </p:extLst>
          </p:nvPr>
        </p:nvGraphicFramePr>
        <p:xfrm>
          <a:off x="793750" y="2868613"/>
          <a:ext cx="4391025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" name="Worksheet" r:id="rId5" imgW="4391011" imgH="2247900" progId="Excel.Sheet.12">
                  <p:embed/>
                </p:oleObj>
              </mc:Choice>
              <mc:Fallback>
                <p:oleObj name="Worksheet" r:id="rId5" imgW="4391011" imgH="22479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3750" y="2868613"/>
                        <a:ext cx="4391025" cy="224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06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Households - </a:t>
            </a:r>
            <a:r>
              <a:rPr lang="en-US" dirty="0"/>
              <a:t>Share of </a:t>
            </a:r>
            <a:r>
              <a:rPr lang="en-US" dirty="0" smtClean="0"/>
              <a:t>Household types and </a:t>
            </a:r>
            <a:r>
              <a:rPr lang="en-US" dirty="0"/>
              <a:t>change over time</a:t>
            </a:r>
          </a:p>
          <a:p>
            <a:endParaRPr lang="en-US" dirty="0"/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516125" y="2169525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endParaRPr lang="de-CH" dirty="0" smtClean="0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296940"/>
              </p:ext>
            </p:extLst>
          </p:nvPr>
        </p:nvGraphicFramePr>
        <p:xfrm>
          <a:off x="4103688" y="2524125"/>
          <a:ext cx="4046537" cy="256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Worksheet" r:id="rId5" imgW="3952855" imgH="2505143" progId="Excel.Sheet.12">
                  <p:embed/>
                </p:oleObj>
              </mc:Choice>
              <mc:Fallback>
                <p:oleObj name="Worksheet" r:id="rId5" imgW="3952855" imgH="250514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03688" y="2524125"/>
                        <a:ext cx="4046537" cy="256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Inhaltsplatzhalter 3"/>
          <p:cNvSpPr txBox="1">
            <a:spLocks/>
          </p:cNvSpPr>
          <p:nvPr/>
        </p:nvSpPr>
        <p:spPr>
          <a:xfrm>
            <a:off x="651666" y="2524125"/>
            <a:ext cx="2904488" cy="2170559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Global trend is reflected in cantonal data: decline of married and rise of single households</a:t>
            </a:r>
          </a:p>
          <a:p>
            <a:pPr lvl="2"/>
            <a:endParaRPr lang="de-CH" dirty="0"/>
          </a:p>
          <a:p>
            <a:pPr marL="0" indent="0">
              <a:buNone/>
            </a:pPr>
            <a:endParaRPr lang="de-CH" b="1" i="1" dirty="0" smtClean="0"/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88680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BS_FB_de_Powerpoint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5129612D1B29A4693F2F62632063D6A" ma:contentTypeVersion="0" ma:contentTypeDescription="Ein neues Dokument erstellen." ma:contentTypeScope="" ma:versionID="fba8d20abbd965724d3439c9b926458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46f02dd96380beb4f7cdcce14d77fd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70C3CE-871E-471D-827D-756DC4BA1786}">
  <ds:schemaRefs>
    <ds:schemaRef ds:uri="http://schemas.microsoft.com/office/2006/documentManagement/types"/>
    <ds:schemaRef ds:uri="http://purl.org/dc/dcmitype/"/>
    <ds:schemaRef ds:uri="http://purl.org/dc/terms/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8A61B13-3BD8-4182-A6C0-87987DF79A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81BF47C-2126-4B8C-8663-51154515DD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FBS_FB_de_Powerpoint</Template>
  <TotalTime>0</TotalTime>
  <Words>1073</Words>
  <Application>Microsoft Office PowerPoint</Application>
  <PresentationFormat>On-screen Show (4:3)</PresentationFormat>
  <Paragraphs>151</Paragraphs>
  <Slides>13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FBS_FB_de_Powerpoint</vt:lpstr>
      <vt:lpstr>Microsoft Excel Worksheet</vt:lpstr>
      <vt:lpstr>Worksheet</vt:lpstr>
      <vt:lpstr>Inequality by Demographic Factors </vt:lpstr>
      <vt:lpstr>Introduction </vt:lpstr>
      <vt:lpstr>Data</vt:lpstr>
      <vt:lpstr>Results</vt:lpstr>
      <vt:lpstr>Method</vt:lpstr>
      <vt:lpstr>Results</vt:lpstr>
      <vt:lpstr>Results</vt:lpstr>
      <vt:lpstr>Results</vt:lpstr>
      <vt:lpstr>Results</vt:lpstr>
      <vt:lpstr>Results</vt:lpstr>
      <vt:lpstr>Results</vt:lpstr>
      <vt:lpstr>PowerPoint Presentation</vt:lpstr>
      <vt:lpstr>PowerPoint Presentation</vt:lpstr>
    </vt:vector>
  </TitlesOfParts>
  <Company>Berner Fachhochschule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Inequality by Demographic Factors</dc:title>
  <dc:creator>Hümbelin Oliver</dc:creator>
  <cp:lastModifiedBy>Hümbelin Oliver</cp:lastModifiedBy>
  <cp:revision>135</cp:revision>
  <cp:lastPrinted>2014-10-07T12:55:21Z</cp:lastPrinted>
  <dcterms:created xsi:type="dcterms:W3CDTF">2014-09-16T15:17:28Z</dcterms:created>
  <dcterms:modified xsi:type="dcterms:W3CDTF">2014-10-21T09:40:42Z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0x01010055129612D1B29A4693F2F62632063D6A</vt:lpwstr>
  </property>
</Properties>
</file>