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7"/>
  </p:notesMasterIdLst>
  <p:handoutMasterIdLst>
    <p:handoutMasterId r:id="rId28"/>
  </p:handoutMasterIdLst>
  <p:sldIdLst>
    <p:sldId id="256" r:id="rId5"/>
    <p:sldId id="263" r:id="rId6"/>
    <p:sldId id="282" r:id="rId7"/>
    <p:sldId id="284" r:id="rId8"/>
    <p:sldId id="281" r:id="rId9"/>
    <p:sldId id="272" r:id="rId10"/>
    <p:sldId id="285" r:id="rId11"/>
    <p:sldId id="275" r:id="rId12"/>
    <p:sldId id="289" r:id="rId13"/>
    <p:sldId id="277" r:id="rId14"/>
    <p:sldId id="297" r:id="rId15"/>
    <p:sldId id="296" r:id="rId16"/>
    <p:sldId id="286" r:id="rId17"/>
    <p:sldId id="298" r:id="rId18"/>
    <p:sldId id="299" r:id="rId19"/>
    <p:sldId id="279" r:id="rId20"/>
    <p:sldId id="290" r:id="rId21"/>
    <p:sldId id="291" r:id="rId22"/>
    <p:sldId id="292" r:id="rId23"/>
    <p:sldId id="293" r:id="rId24"/>
    <p:sldId id="294" r:id="rId25"/>
    <p:sldId id="280" r:id="rId26"/>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4020" autoAdjust="0"/>
  </p:normalViewPr>
  <p:slideViewPr>
    <p:cSldViewPr snapToGrid="0" snapToObjects="1" showGuides="1">
      <p:cViewPr varScale="1">
        <p:scale>
          <a:sx n="112" d="100"/>
          <a:sy n="112"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01.10.2014</a:t>
            </a:fld>
            <a:endParaRPr lang="de-CH"/>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01.10.2014</a:t>
            </a:fld>
            <a:endParaRPr lang="de-CH"/>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16</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17</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18</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19</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http://www.bfs.admin.ch/bfs/portal/de/index/regionen/kantone/bs/key.html</a:t>
            </a:r>
          </a:p>
          <a:p>
            <a:endParaRPr lang="de-CH" dirty="0" smtClean="0"/>
          </a:p>
          <a:p>
            <a:r>
              <a:rPr lang="de-CH" dirty="0" smtClean="0"/>
              <a:t>Klar machen, dass es </a:t>
            </a:r>
            <a:r>
              <a:rPr lang="de-CH" dirty="0" smtClean="0"/>
              <a:t>keine richtigen </a:t>
            </a:r>
            <a:r>
              <a:rPr lang="de-CH" dirty="0" smtClean="0"/>
              <a:t>Haushalte</a:t>
            </a:r>
            <a:r>
              <a:rPr lang="de-CH" baseline="0" dirty="0" smtClean="0"/>
              <a:t> sind</a:t>
            </a:r>
            <a:endParaRPr lang="de-CH" dirty="0" smtClean="0"/>
          </a:p>
          <a:p>
            <a:endParaRPr lang="de-CH" dirty="0" smtClean="0"/>
          </a:p>
          <a:p>
            <a:r>
              <a:rPr lang="de-CH" dirty="0" err="1" smtClean="0"/>
              <a:t>Tax</a:t>
            </a:r>
            <a:r>
              <a:rPr lang="de-CH" dirty="0" smtClean="0"/>
              <a:t> </a:t>
            </a:r>
            <a:r>
              <a:rPr lang="de-CH" dirty="0" err="1" smtClean="0"/>
              <a:t>data</a:t>
            </a:r>
            <a:r>
              <a:rPr lang="de-CH" dirty="0" smtClean="0"/>
              <a:t> </a:t>
            </a:r>
            <a:r>
              <a:rPr lang="de-CH" dirty="0" err="1" smtClean="0"/>
              <a:t>is</a:t>
            </a:r>
            <a:r>
              <a:rPr lang="de-CH" dirty="0" smtClean="0"/>
              <a:t> administrative </a:t>
            </a:r>
            <a:r>
              <a:rPr lang="de-CH" dirty="0" err="1" smtClean="0"/>
              <a:t>data</a:t>
            </a:r>
            <a:r>
              <a:rPr lang="de-CH" dirty="0" smtClean="0"/>
              <a:t>, </a:t>
            </a:r>
            <a:r>
              <a:rPr lang="de-CH" dirty="0" err="1" smtClean="0"/>
              <a:t>which</a:t>
            </a:r>
            <a:r>
              <a:rPr lang="de-CH" dirty="0" smtClean="0"/>
              <a:t> </a:t>
            </a:r>
            <a:r>
              <a:rPr lang="de-CH" dirty="0" err="1" smtClean="0"/>
              <a:t>means</a:t>
            </a:r>
            <a:r>
              <a:rPr lang="de-CH" dirty="0" smtClean="0"/>
              <a:t> </a:t>
            </a:r>
            <a:r>
              <a:rPr lang="de-CH" dirty="0" err="1" smtClean="0"/>
              <a:t>it’s</a:t>
            </a:r>
            <a:r>
              <a:rPr lang="de-CH" dirty="0" smtClean="0"/>
              <a:t> a </a:t>
            </a:r>
            <a:r>
              <a:rPr lang="de-CH" dirty="0" err="1" smtClean="0"/>
              <a:t>processgenerated</a:t>
            </a:r>
            <a:r>
              <a:rPr lang="de-CH" dirty="0" smtClean="0"/>
              <a:t>, non-</a:t>
            </a:r>
            <a:r>
              <a:rPr lang="de-CH" dirty="0" err="1" smtClean="0"/>
              <a:t>reactive</a:t>
            </a:r>
            <a:r>
              <a:rPr lang="de-CH" dirty="0" smtClean="0"/>
              <a:t> </a:t>
            </a:r>
            <a:r>
              <a:rPr lang="de-CH" dirty="0" err="1" smtClean="0"/>
              <a:t>datasource</a:t>
            </a:r>
            <a:r>
              <a:rPr lang="de-CH" dirty="0" smtClean="0"/>
              <a:t> (</a:t>
            </a:r>
            <a:r>
              <a:rPr lang="de-CH" dirty="0" err="1" smtClean="0"/>
              <a:t>Diekman</a:t>
            </a:r>
            <a:r>
              <a:rPr lang="de-CH" dirty="0" smtClean="0"/>
              <a:t> 2009:653)</a:t>
            </a:r>
          </a:p>
          <a:p>
            <a:pPr lvl="1"/>
            <a:r>
              <a:rPr lang="de-CH" dirty="0" smtClean="0"/>
              <a:t>Nice, </a:t>
            </a:r>
            <a:r>
              <a:rPr lang="de-CH" dirty="0" err="1" smtClean="0"/>
              <a:t>because</a:t>
            </a:r>
            <a:r>
              <a:rPr lang="de-CH" dirty="0" smtClean="0"/>
              <a:t> </a:t>
            </a:r>
            <a:r>
              <a:rPr lang="de-CH" dirty="0" err="1" smtClean="0"/>
              <a:t>data</a:t>
            </a:r>
            <a:r>
              <a:rPr lang="de-CH" dirty="0" smtClean="0"/>
              <a:t> </a:t>
            </a:r>
            <a:r>
              <a:rPr lang="de-CH" dirty="0" err="1" smtClean="0"/>
              <a:t>coverage</a:t>
            </a:r>
            <a:r>
              <a:rPr lang="de-CH" dirty="0" smtClean="0"/>
              <a:t> </a:t>
            </a:r>
            <a:r>
              <a:rPr lang="de-CH" dirty="0" err="1" smtClean="0"/>
              <a:t>is</a:t>
            </a:r>
            <a:r>
              <a:rPr lang="de-CH" dirty="0" smtClean="0"/>
              <a:t> </a:t>
            </a:r>
            <a:r>
              <a:rPr lang="de-CH" dirty="0" err="1" smtClean="0"/>
              <a:t>good</a:t>
            </a:r>
            <a:r>
              <a:rPr lang="de-CH" dirty="0" smtClean="0"/>
              <a:t> (</a:t>
            </a:r>
            <a:r>
              <a:rPr lang="de-CH" dirty="0" err="1" smtClean="0"/>
              <a:t>no</a:t>
            </a:r>
            <a:r>
              <a:rPr lang="de-CH" dirty="0" smtClean="0"/>
              <a:t> sample </a:t>
            </a:r>
            <a:r>
              <a:rPr lang="de-CH" dirty="0" err="1" smtClean="0"/>
              <a:t>bias</a:t>
            </a:r>
            <a:r>
              <a:rPr lang="de-CH" dirty="0" smtClean="0"/>
              <a:t>)</a:t>
            </a:r>
          </a:p>
          <a:p>
            <a:pPr lvl="1"/>
            <a:r>
              <a:rPr lang="de-CH" dirty="0" smtClean="0"/>
              <a:t>Bad, </a:t>
            </a:r>
            <a:r>
              <a:rPr lang="de-CH" dirty="0" err="1" smtClean="0"/>
              <a:t>because</a:t>
            </a:r>
            <a:r>
              <a:rPr lang="de-CH" dirty="0" smtClean="0"/>
              <a:t> </a:t>
            </a:r>
            <a:r>
              <a:rPr lang="de-CH" dirty="0" err="1" smtClean="0"/>
              <a:t>data</a:t>
            </a:r>
            <a:r>
              <a:rPr lang="de-CH" dirty="0" smtClean="0"/>
              <a:t> </a:t>
            </a:r>
            <a:r>
              <a:rPr lang="de-CH" dirty="0" err="1" smtClean="0"/>
              <a:t>doesn’t</a:t>
            </a:r>
            <a:r>
              <a:rPr lang="de-CH" dirty="0" smtClean="0"/>
              <a:t> </a:t>
            </a:r>
            <a:r>
              <a:rPr lang="de-CH" dirty="0" err="1" smtClean="0"/>
              <a:t>necessairly</a:t>
            </a:r>
            <a:r>
              <a:rPr lang="de-CH" dirty="0" smtClean="0"/>
              <a:t> fit </a:t>
            </a:r>
            <a:r>
              <a:rPr lang="de-CH" dirty="0" err="1" smtClean="0"/>
              <a:t>the</a:t>
            </a:r>
            <a:r>
              <a:rPr lang="de-CH" dirty="0" smtClean="0"/>
              <a:t> </a:t>
            </a:r>
            <a:r>
              <a:rPr lang="de-CH" dirty="0" err="1" smtClean="0"/>
              <a:t>ideas</a:t>
            </a:r>
            <a:r>
              <a:rPr lang="de-CH" dirty="0" smtClean="0"/>
              <a:t> </a:t>
            </a:r>
            <a:r>
              <a:rPr lang="de-CH" dirty="0" err="1" smtClean="0"/>
              <a:t>of</a:t>
            </a:r>
            <a:r>
              <a:rPr lang="de-CH" dirty="0" smtClean="0"/>
              <a:t> </a:t>
            </a:r>
            <a:r>
              <a:rPr lang="de-CH" dirty="0" err="1" smtClean="0"/>
              <a:t>reaserach</a:t>
            </a:r>
            <a:r>
              <a:rPr lang="de-CH" dirty="0" smtClean="0"/>
              <a:t> </a:t>
            </a:r>
            <a:r>
              <a:rPr lang="de-CH" dirty="0" err="1" smtClean="0"/>
              <a:t>purpose</a:t>
            </a:r>
            <a:r>
              <a:rPr lang="de-CH" dirty="0" smtClean="0"/>
              <a:t>. </a:t>
            </a:r>
            <a:r>
              <a:rPr lang="de-CH" dirty="0" err="1" smtClean="0"/>
              <a:t>Tax</a:t>
            </a:r>
            <a:r>
              <a:rPr lang="de-CH" dirty="0" smtClean="0"/>
              <a:t> Units </a:t>
            </a:r>
            <a:r>
              <a:rPr lang="de-CH" dirty="0" err="1" smtClean="0"/>
              <a:t>are</a:t>
            </a:r>
            <a:r>
              <a:rPr lang="de-CH" dirty="0" smtClean="0"/>
              <a:t> </a:t>
            </a:r>
            <a:r>
              <a:rPr lang="de-CH" dirty="0" err="1" smtClean="0"/>
              <a:t>necessairly</a:t>
            </a:r>
            <a:r>
              <a:rPr lang="de-CH" dirty="0" smtClean="0"/>
              <a:t> </a:t>
            </a:r>
            <a:r>
              <a:rPr lang="de-CH" dirty="0" err="1" smtClean="0"/>
              <a:t>housholds</a:t>
            </a:r>
            <a:r>
              <a:rPr lang="de-CH" dirty="0" smtClean="0"/>
              <a:t> &gt; in </a:t>
            </a:r>
            <a:r>
              <a:rPr lang="de-CH" dirty="0" err="1" smtClean="0"/>
              <a:t>generall</a:t>
            </a:r>
            <a:r>
              <a:rPr lang="de-CH" dirty="0" smtClean="0"/>
              <a:t> </a:t>
            </a:r>
            <a:r>
              <a:rPr lang="de-CH" dirty="0" err="1" smtClean="0"/>
              <a:t>we</a:t>
            </a:r>
            <a:r>
              <a:rPr lang="de-CH" dirty="0" smtClean="0"/>
              <a:t> </a:t>
            </a:r>
            <a:r>
              <a:rPr lang="de-CH" dirty="0" err="1" smtClean="0"/>
              <a:t>overestimate</a:t>
            </a:r>
            <a:r>
              <a:rPr lang="de-CH" dirty="0" smtClean="0"/>
              <a:t> </a:t>
            </a:r>
            <a:r>
              <a:rPr lang="de-CH" dirty="0" err="1" smtClean="0"/>
              <a:t>people</a:t>
            </a:r>
            <a:r>
              <a:rPr lang="de-CH" dirty="0" smtClean="0"/>
              <a:t> </a:t>
            </a:r>
            <a:r>
              <a:rPr lang="de-CH" dirty="0" err="1" smtClean="0"/>
              <a:t>living</a:t>
            </a:r>
            <a:r>
              <a:rPr lang="de-CH" dirty="0" smtClean="0"/>
              <a:t> «</a:t>
            </a:r>
            <a:r>
              <a:rPr lang="de-CH" dirty="0" err="1" smtClean="0"/>
              <a:t>alone</a:t>
            </a:r>
            <a:r>
              <a:rPr lang="de-CH" dirty="0" smtClean="0"/>
              <a:t>»</a:t>
            </a:r>
          </a:p>
          <a:p>
            <a:pPr lvl="1"/>
            <a:endParaRPr lang="de-CH" dirty="0" smtClean="0"/>
          </a:p>
          <a:p>
            <a:pPr lvl="0"/>
            <a:r>
              <a:rPr lang="de-CH" dirty="0" smtClean="0"/>
              <a:t>Bei</a:t>
            </a:r>
            <a:r>
              <a:rPr lang="de-CH" baseline="0" dirty="0" smtClean="0"/>
              <a:t> der Auswahl der Kantone haben wir zum Ziel möglichst  lange Entwicklungsperioden abzudecken und gleichzeitig eine gewisse Variation bei relevanten Drittvariablen zu haben (Urbanitätsgrad, Kultur)</a:t>
            </a:r>
            <a:endParaRPr lang="de-CH" dirty="0" smtClean="0"/>
          </a:p>
          <a:p>
            <a:pPr lvl="0"/>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package" Target="../embeddings/Microsoft_Excel_Worksheet3.xlsx"/><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package" Target="../embeddings/Microsoft_Excel_Worksheet4.xlsx"/><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package" Target="../embeddings/Microsoft_Excel_Worksheet5.xlsx"/><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package" Target="../embeddings/Microsoft_Excel_Worksheet6.xlsx"/><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67833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Data</a:t>
            </a:r>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Demographic change and contribution of within and between inequality to overall inequality </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8" name="Objekt 7"/>
          <p:cNvGraphicFramePr>
            <a:graphicFrameLocks noChangeAspect="1"/>
          </p:cNvGraphicFramePr>
          <p:nvPr>
            <p:extLst>
              <p:ext uri="{D42A27DB-BD31-4B8C-83A1-F6EECF244321}">
                <p14:modId xmlns:p14="http://schemas.microsoft.com/office/powerpoint/2010/main" val="2675736302"/>
              </p:ext>
            </p:extLst>
          </p:nvPr>
        </p:nvGraphicFramePr>
        <p:xfrm>
          <a:off x="860425" y="2740025"/>
          <a:ext cx="3952875" cy="2809875"/>
        </p:xfrm>
        <a:graphic>
          <a:graphicData uri="http://schemas.openxmlformats.org/presentationml/2006/ole">
            <mc:AlternateContent xmlns:mc="http://schemas.openxmlformats.org/markup-compatibility/2006">
              <mc:Choice xmlns:v="urn:schemas-microsoft-com:vml" Requires="v">
                <p:oleObj spid="_x0000_s2080" name="Worksheet" r:id="rId5" imgW="3952855" imgH="2809943" progId="Excel.Sheet.12">
                  <p:embed/>
                </p:oleObj>
              </mc:Choice>
              <mc:Fallback>
                <p:oleObj name="Worksheet" r:id="rId5" imgW="3952855" imgH="2809943" progId="Excel.Sheet.12">
                  <p:embed/>
                  <p:pic>
                    <p:nvPicPr>
                      <p:cNvPr id="0" name=""/>
                      <p:cNvPicPr/>
                      <p:nvPr/>
                    </p:nvPicPr>
                    <p:blipFill>
                      <a:blip r:embed="rId6"/>
                      <a:stretch>
                        <a:fillRect/>
                      </a:stretch>
                    </p:blipFill>
                    <p:spPr>
                      <a:xfrm>
                        <a:off x="860425" y="2740025"/>
                        <a:ext cx="3952875" cy="2809875"/>
                      </a:xfrm>
                      <a:prstGeom prst="rect">
                        <a:avLst/>
                      </a:prstGeom>
                    </p:spPr>
                  </p:pic>
                </p:oleObj>
              </mc:Fallback>
            </mc:AlternateContent>
          </a:graphicData>
        </a:graphic>
      </p:graphicFrame>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No big changes concerning shares of age groups</a:t>
            </a:r>
          </a:p>
          <a:p>
            <a:r>
              <a:rPr lang="en-US" i="1" dirty="0" smtClean="0"/>
              <a:t>Within group inequality «drives» overall inequality… </a:t>
            </a:r>
          </a:p>
          <a:p>
            <a:r>
              <a:rPr lang="en-US" i="1" dirty="0" smtClean="0"/>
              <a:t>…but importance of between group differences grew.</a:t>
            </a:r>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Between and within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On average Youngsters lost, while retired gained and workforce were “stable”</a:t>
            </a:r>
          </a:p>
          <a:p>
            <a:r>
              <a:rPr lang="en-US" i="1" dirty="0" smtClean="0"/>
              <a:t>But: Inequality within workforce and especially among youngsters increased drastically </a:t>
            </a:r>
            <a:endParaRPr lang="en-US" dirty="0" smtClean="0"/>
          </a:p>
          <a:p>
            <a:pPr lvl="2"/>
            <a:endParaRPr lang="de-CH" dirty="0"/>
          </a:p>
          <a:p>
            <a:pPr marL="0" indent="0">
              <a:buNone/>
            </a:pPr>
            <a:endParaRPr lang="de-CH" b="1" i="1" dirty="0" smtClean="0"/>
          </a:p>
          <a:p>
            <a:endParaRPr lang="de-CH" dirty="0" smtClean="0"/>
          </a:p>
        </p:txBody>
      </p:sp>
      <p:graphicFrame>
        <p:nvGraphicFramePr>
          <p:cNvPr id="11" name="Objekt 10"/>
          <p:cNvGraphicFramePr>
            <a:graphicFrameLocks noChangeAspect="1"/>
          </p:cNvGraphicFramePr>
          <p:nvPr>
            <p:extLst>
              <p:ext uri="{D42A27DB-BD31-4B8C-83A1-F6EECF244321}">
                <p14:modId xmlns:p14="http://schemas.microsoft.com/office/powerpoint/2010/main" val="1513632991"/>
              </p:ext>
            </p:extLst>
          </p:nvPr>
        </p:nvGraphicFramePr>
        <p:xfrm>
          <a:off x="4027488" y="2192338"/>
          <a:ext cx="4391025" cy="2552700"/>
        </p:xfrm>
        <a:graphic>
          <a:graphicData uri="http://schemas.openxmlformats.org/presentationml/2006/ole">
            <mc:AlternateContent xmlns:mc="http://schemas.openxmlformats.org/markup-compatibility/2006">
              <mc:Choice xmlns:v="urn:schemas-microsoft-com:vml" Requires="v">
                <p:oleObj spid="_x0000_s6158" name="Worksheet" r:id="rId5" imgW="4391011" imgH="2552700" progId="Excel.Sheet.12">
                  <p:embed/>
                </p:oleObj>
              </mc:Choice>
              <mc:Fallback>
                <p:oleObj name="Worksheet" r:id="rId5" imgW="4391011" imgH="2552700" progId="Excel.Sheet.12">
                  <p:embed/>
                  <p:pic>
                    <p:nvPicPr>
                      <p:cNvPr id="0" name=""/>
                      <p:cNvPicPr/>
                      <p:nvPr/>
                    </p:nvPicPr>
                    <p:blipFill>
                      <a:blip r:embed="rId6"/>
                      <a:stretch>
                        <a:fillRect/>
                      </a:stretch>
                    </p:blipFill>
                    <p:spPr>
                      <a:xfrm>
                        <a:off x="4027488" y="2192338"/>
                        <a:ext cx="4391025" cy="2552700"/>
                      </a:xfrm>
                      <a:prstGeom prst="rect">
                        <a:avLst/>
                      </a:prstGeom>
                    </p:spPr>
                  </p:pic>
                </p:oleObj>
              </mc:Fallback>
            </mc:AlternateContent>
          </a:graphicData>
        </a:graphic>
      </p:graphicFrame>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a:t>age groups </a:t>
            </a:r>
            <a:r>
              <a:rPr lang="en-US" dirty="0" smtClean="0"/>
              <a:t>- Contribution of each within inequality component and between inequality  to overall inequality- age groups</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Youngsters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1742309770"/>
              </p:ext>
            </p:extLst>
          </p:nvPr>
        </p:nvGraphicFramePr>
        <p:xfrm>
          <a:off x="793220" y="2869131"/>
          <a:ext cx="4391025" cy="2009775"/>
        </p:xfrm>
        <a:graphic>
          <a:graphicData uri="http://schemas.openxmlformats.org/presentationml/2006/ole">
            <mc:AlternateContent xmlns:mc="http://schemas.openxmlformats.org/markup-compatibility/2006">
              <mc:Choice xmlns:v="urn:schemas-microsoft-com:vml" Requires="v">
                <p:oleObj spid="_x0000_s4111" name="Worksheet" r:id="rId5" imgW="4391011" imgH="2009843" progId="Excel.Sheet.12">
                  <p:embed/>
                </p:oleObj>
              </mc:Choice>
              <mc:Fallback>
                <p:oleObj name="Worksheet" r:id="rId5" imgW="4391011" imgH="2009843" progId="Excel.Sheet.12">
                  <p:embed/>
                  <p:pic>
                    <p:nvPicPr>
                      <p:cNvPr id="0" name=""/>
                      <p:cNvPicPr/>
                      <p:nvPr/>
                    </p:nvPicPr>
                    <p:blipFill>
                      <a:blip r:embed="rId6"/>
                      <a:stretch>
                        <a:fillRect/>
                      </a:stretch>
                    </p:blipFill>
                    <p:spPr>
                      <a:xfrm>
                        <a:off x="793220" y="2869131"/>
                        <a:ext cx="4391025" cy="2009775"/>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103" name="Worksheet" r:id="rId5" imgW="3952855" imgH="3429000" progId="Excel.Sheet.12">
                  <p:embed/>
                </p:oleObj>
              </mc:Choice>
              <mc:Fallback>
                <p:oleObj name="Worksheet" r:id="rId5" imgW="3952855" imgH="3429000" progId="Excel.Sheet.12">
                  <p:embed/>
                  <p:pic>
                    <p:nvPicPr>
                      <p:cNvPr id="0" name=""/>
                      <p:cNvPicPr/>
                      <p:nvPr/>
                    </p:nvPicPr>
                    <p:blipFill>
                      <a:blip r:embed="rId6"/>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reflects in cantonal data: 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Between and within inequality</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de-CH" i="1" dirty="0" err="1" smtClean="0"/>
              <a:t>Between</a:t>
            </a:r>
            <a:r>
              <a:rPr lang="de-CH" i="1" dirty="0" smtClean="0"/>
              <a:t> </a:t>
            </a:r>
            <a:r>
              <a:rPr lang="de-CH" i="1" dirty="0" err="1" smtClean="0"/>
              <a:t>group</a:t>
            </a:r>
            <a:r>
              <a:rPr lang="de-CH" i="1" dirty="0" smtClean="0"/>
              <a:t> </a:t>
            </a:r>
            <a:r>
              <a:rPr lang="de-CH" i="1" dirty="0" err="1" smtClean="0"/>
              <a:t>differences</a:t>
            </a:r>
            <a:r>
              <a:rPr lang="de-CH" i="1" dirty="0" smtClean="0"/>
              <a:t> </a:t>
            </a:r>
            <a:r>
              <a:rPr lang="de-CH" i="1" dirty="0" err="1" smtClean="0"/>
              <a:t>are</a:t>
            </a:r>
            <a:r>
              <a:rPr lang="de-CH" i="1" dirty="0" smtClean="0"/>
              <a:t> high </a:t>
            </a:r>
            <a:r>
              <a:rPr lang="de-CH" i="1" dirty="0" err="1" smtClean="0"/>
              <a:t>between</a:t>
            </a:r>
            <a:r>
              <a:rPr lang="de-CH" i="1" dirty="0" smtClean="0"/>
              <a:t> </a:t>
            </a:r>
            <a:r>
              <a:rPr lang="de-CH" i="1" dirty="0" err="1" smtClean="0"/>
              <a:t>married</a:t>
            </a:r>
            <a:r>
              <a:rPr lang="de-CH" i="1" dirty="0" smtClean="0"/>
              <a:t> </a:t>
            </a:r>
            <a:r>
              <a:rPr lang="de-CH" i="1" dirty="0" err="1" smtClean="0"/>
              <a:t>and</a:t>
            </a:r>
            <a:r>
              <a:rPr lang="de-CH" i="1" dirty="0" smtClean="0"/>
              <a:t> </a:t>
            </a:r>
            <a:r>
              <a:rPr lang="de-CH" i="1" dirty="0" err="1" smtClean="0"/>
              <a:t>single</a:t>
            </a:r>
            <a:r>
              <a:rPr lang="en-US" i="1" dirty="0"/>
              <a:t> </a:t>
            </a:r>
            <a:endParaRPr lang="en-US" i="1" dirty="0" smtClean="0"/>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 </a:t>
            </a:r>
            <a:r>
              <a:rPr lang="de-CH" i="1" dirty="0" err="1" smtClean="0"/>
              <a:t>Within-inequality</a:t>
            </a:r>
            <a:r>
              <a:rPr lang="de-CH" i="1" dirty="0" smtClean="0"/>
              <a:t> </a:t>
            </a:r>
            <a:r>
              <a:rPr lang="de-CH" i="1" dirty="0" err="1" smtClean="0"/>
              <a:t>rose</a:t>
            </a:r>
            <a:r>
              <a:rPr lang="de-CH" i="1" dirty="0" smtClean="0"/>
              <a:t> </a:t>
            </a:r>
            <a:r>
              <a:rPr lang="de-CH" i="1" dirty="0" err="1" smtClean="0"/>
              <a:t>especially</a:t>
            </a:r>
            <a:r>
              <a:rPr lang="de-CH" i="1" dirty="0" smtClean="0"/>
              <a:t> </a:t>
            </a:r>
            <a:r>
              <a:rPr lang="de-CH" i="1" dirty="0" err="1" smtClean="0"/>
              <a:t>among</a:t>
            </a:r>
            <a:r>
              <a:rPr lang="de-CH" i="1" dirty="0" smtClean="0"/>
              <a:t> </a:t>
            </a:r>
            <a:r>
              <a:rPr lang="de-CH" i="1" dirty="0" err="1" smtClean="0"/>
              <a:t>married</a:t>
            </a:r>
            <a:r>
              <a:rPr lang="de-CH" i="1" dirty="0" smtClean="0"/>
              <a:t> </a:t>
            </a:r>
            <a:r>
              <a:rPr lang="de-CH" i="1" dirty="0" err="1" smtClean="0"/>
              <a:t>with</a:t>
            </a:r>
            <a:r>
              <a:rPr lang="de-CH" i="1" dirty="0" smtClean="0"/>
              <a:t> </a:t>
            </a:r>
            <a:r>
              <a:rPr lang="de-CH" i="1" dirty="0" err="1" smtClean="0"/>
              <a:t>kids</a:t>
            </a:r>
            <a:endParaRPr lang="en-US" i="1" dirty="0" smtClean="0"/>
          </a:p>
          <a:p>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3206044104"/>
              </p:ext>
            </p:extLst>
          </p:nvPr>
        </p:nvGraphicFramePr>
        <p:xfrm>
          <a:off x="468313" y="2322513"/>
          <a:ext cx="4781550" cy="3419475"/>
        </p:xfrm>
        <a:graphic>
          <a:graphicData uri="http://schemas.openxmlformats.org/presentationml/2006/ole">
            <mc:AlternateContent xmlns:mc="http://schemas.openxmlformats.org/markup-compatibility/2006">
              <mc:Choice xmlns:v="urn:schemas-microsoft-com:vml" Requires="v">
                <p:oleObj spid="_x0000_s7175" name="Worksheet" r:id="rId5" imgW="4781623" imgH="3419543" progId="Excel.Sheet.12">
                  <p:embed/>
                </p:oleObj>
              </mc:Choice>
              <mc:Fallback>
                <p:oleObj name="Worksheet" r:id="rId5" imgW="4781623" imgH="3419543" progId="Excel.Sheet.12">
                  <p:embed/>
                  <p:pic>
                    <p:nvPicPr>
                      <p:cNvPr id="0" name=""/>
                      <p:cNvPicPr/>
                      <p:nvPr/>
                    </p:nvPicPr>
                    <p:blipFill>
                      <a:blip r:embed="rId6"/>
                      <a:stretch>
                        <a:fillRect/>
                      </a:stretch>
                    </p:blipFill>
                    <p:spPr>
                      <a:xfrm>
                        <a:off x="468313" y="2322513"/>
                        <a:ext cx="4781550" cy="3419475"/>
                      </a:xfrm>
                      <a:prstGeom prst="rect">
                        <a:avLst/>
                      </a:prstGeom>
                    </p:spPr>
                  </p:pic>
                </p:oleObj>
              </mc:Fallback>
            </mc:AlternateContent>
          </a:graphicData>
        </a:graphic>
      </p:graphicFrame>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inequality- age groups</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du to inequality among married w. Kinds and  within singles</a:t>
            </a:r>
          </a:p>
          <a:p>
            <a:r>
              <a:rPr lang="en-US" i="1" dirty="0" smtClean="0"/>
              <a:t>Between group differences contribute also to overall inequality </a:t>
            </a:r>
          </a:p>
          <a:p>
            <a:endParaRPr lang="de-CH" dirty="0"/>
          </a:p>
          <a:p>
            <a:pPr marL="0" indent="0">
              <a:buNone/>
            </a:pPr>
            <a:endParaRPr lang="de-CH" b="1" i="1" dirty="0" smtClean="0"/>
          </a:p>
          <a:p>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3912052695"/>
              </p:ext>
            </p:extLst>
          </p:nvPr>
        </p:nvGraphicFramePr>
        <p:xfrm>
          <a:off x="3924055" y="2308469"/>
          <a:ext cx="4391025" cy="2952750"/>
        </p:xfrm>
        <a:graphic>
          <a:graphicData uri="http://schemas.openxmlformats.org/presentationml/2006/ole">
            <mc:AlternateContent xmlns:mc="http://schemas.openxmlformats.org/markup-compatibility/2006">
              <mc:Choice xmlns:v="urn:schemas-microsoft-com:vml" Requires="v">
                <p:oleObj spid="_x0000_s8200" name="Worksheet" r:id="rId5" imgW="4391011" imgH="2952885" progId="Excel.Sheet.12">
                  <p:embed/>
                </p:oleObj>
              </mc:Choice>
              <mc:Fallback>
                <p:oleObj name="Worksheet" r:id="rId5" imgW="4391011" imgH="2952885" progId="Excel.Sheet.12">
                  <p:embed/>
                  <p:pic>
                    <p:nvPicPr>
                      <p:cNvPr id="0" name=""/>
                      <p:cNvPicPr/>
                      <p:nvPr/>
                    </p:nvPicPr>
                    <p:blipFill>
                      <a:blip r:embed="rId6"/>
                      <a:stretch>
                        <a:fillRect/>
                      </a:stretch>
                    </p:blipFill>
                    <p:spPr>
                      <a:xfrm>
                        <a:off x="3924055" y="2308469"/>
                        <a:ext cx="4391025" cy="2952750"/>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smtClean="0"/>
              <a:t>Income distribution and inequality by household </a:t>
            </a:r>
            <a:r>
              <a:rPr lang="en-US" dirty="0" err="1" smtClean="0"/>
              <a:t>typs</a:t>
            </a:r>
            <a:endParaRPr lang="en-US" dirty="0"/>
          </a:p>
        </p:txBody>
      </p:sp>
      <p:pic>
        <p:nvPicPr>
          <p:cNvPr id="11" name="Inhaltsplatzhalter 10"/>
          <p:cNvPicPr>
            <a:picLocks noGrp="1"/>
          </p:cNvPicPr>
          <p:nvPr>
            <p:ph sz="half" idx="13"/>
          </p:nvPr>
        </p:nvPicPr>
        <p:blipFill>
          <a:blip r:embed="rId3"/>
          <a:stretch>
            <a:fillRect/>
          </a:stretch>
        </p:blipFill>
        <p:spPr>
          <a:xfrm>
            <a:off x="1249045" y="2075921"/>
            <a:ext cx="6334760" cy="3959225"/>
          </a:xfrm>
          <a:prstGeom prst="rect">
            <a:avLst/>
          </a:prstGeom>
        </p:spPr>
      </p:pic>
    </p:spTree>
    <p:extLst>
      <p:ext uri="{BB962C8B-B14F-4D97-AF65-F5344CB8AC3E}">
        <p14:creationId xmlns:p14="http://schemas.microsoft.com/office/powerpoint/2010/main" val="835525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household </a:t>
            </a:r>
            <a:r>
              <a:rPr lang="en-US" dirty="0" err="1"/>
              <a:t>typs</a:t>
            </a:r>
            <a:endParaRPr lang="en-US" dirty="0"/>
          </a:p>
          <a:p>
            <a:endParaRPr lang="en-US" dirty="0"/>
          </a:p>
        </p:txBody>
      </p:sp>
      <p:pic>
        <p:nvPicPr>
          <p:cNvPr id="8" name="Inhaltsplatzhalter 7"/>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1634361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a:t>
            </a:r>
            <a:r>
              <a:rPr lang="en-US" dirty="0" smtClean="0"/>
              <a:t>age group</a:t>
            </a:r>
            <a:endParaRPr lang="en-US" dirty="0"/>
          </a:p>
        </p:txBody>
      </p:sp>
      <p:pic>
        <p:nvPicPr>
          <p:cNvPr id="10" name="Inhaltsplatzhalter 9"/>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1634361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age group</a:t>
            </a:r>
          </a:p>
          <a:p>
            <a:endParaRPr lang="en-US" dirty="0"/>
          </a:p>
        </p:txBody>
      </p:sp>
      <p:pic>
        <p:nvPicPr>
          <p:cNvPr id="8" name="Inhaltsplatzhalter 7"/>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391960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grew by 1.8 Mio</a:t>
            </a:r>
            <a:r>
              <a:rPr lang="de-CH" dirty="0" smtClean="0"/>
              <a:t> </a:t>
            </a:r>
            <a:r>
              <a:rPr lang="de-CH" sz="1200" dirty="0" smtClean="0"/>
              <a:t>(Source: STATPOP)</a:t>
            </a:r>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de-DE" sz="2600" dirty="0">
                <a:solidFill>
                  <a:srgbClr val="697D91"/>
                </a:solidFill>
                <a:latin typeface="Lucida Sans"/>
                <a:ea typeface="MS PGothic"/>
              </a:rPr>
              <a:t>Interim </a:t>
            </a:r>
            <a:r>
              <a:rPr lang="de-DE" sz="2600" dirty="0" err="1" smtClean="0">
                <a:solidFill>
                  <a:srgbClr val="697D91"/>
                </a:solidFill>
                <a:latin typeface="Lucida Sans"/>
                <a:ea typeface="MS PGothic"/>
              </a:rPr>
              <a:t>Conclusion</a:t>
            </a:r>
            <a:endParaRPr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r>
              <a:rPr lang="de-DE" dirty="0"/>
              <a:t>Median </a:t>
            </a:r>
            <a:r>
              <a:rPr lang="de-DE" dirty="0" err="1"/>
              <a:t>incomes</a:t>
            </a:r>
            <a:r>
              <a:rPr lang="de-DE" dirty="0"/>
              <a:t> </a:t>
            </a:r>
            <a:r>
              <a:rPr lang="de-DE" dirty="0" err="1"/>
              <a:t>rose</a:t>
            </a:r>
            <a:r>
              <a:rPr lang="de-DE" dirty="0"/>
              <a:t> </a:t>
            </a:r>
            <a:r>
              <a:rPr lang="de-DE" dirty="0" err="1"/>
              <a:t>for</a:t>
            </a:r>
            <a:r>
              <a:rPr lang="de-DE" dirty="0"/>
              <a:t> </a:t>
            </a:r>
            <a:r>
              <a:rPr lang="de-DE" dirty="0" err="1"/>
              <a:t>retired</a:t>
            </a:r>
            <a:r>
              <a:rPr lang="de-DE" dirty="0"/>
              <a:t> </a:t>
            </a:r>
            <a:r>
              <a:rPr lang="de-DE" dirty="0" err="1"/>
              <a:t>people</a:t>
            </a:r>
            <a:endParaRPr dirty="0"/>
          </a:p>
          <a:p>
            <a:pPr marL="342900" indent="-342900">
              <a:buSzPct val="25000"/>
              <a:buFont typeface="Wingdings" panose="05000000000000000000" pitchFamily="2" charset="2"/>
              <a:buChar char="Ø"/>
            </a:pPr>
            <a:r>
              <a:rPr lang="de-DE" dirty="0"/>
              <a:t>BS: Median </a:t>
            </a:r>
            <a:r>
              <a:rPr lang="de-DE" dirty="0" err="1"/>
              <a:t>incomes</a:t>
            </a:r>
            <a:r>
              <a:rPr lang="de-DE" dirty="0"/>
              <a:t> </a:t>
            </a:r>
            <a:r>
              <a:rPr lang="de-DE" dirty="0" err="1"/>
              <a:t>rose</a:t>
            </a:r>
            <a:r>
              <a:rPr lang="de-DE" dirty="0"/>
              <a:t> </a:t>
            </a:r>
            <a:r>
              <a:rPr lang="de-DE" dirty="0" err="1"/>
              <a:t>for</a:t>
            </a:r>
            <a:r>
              <a:rPr lang="de-DE" dirty="0"/>
              <a:t> </a:t>
            </a:r>
            <a:r>
              <a:rPr lang="de-DE" dirty="0" err="1"/>
              <a:t>married</a:t>
            </a:r>
            <a:endParaRPr dirty="0"/>
          </a:p>
          <a:p>
            <a:pPr marL="342900" indent="-342900">
              <a:buSzPct val="25000"/>
              <a:buFont typeface="Wingdings" panose="05000000000000000000" pitchFamily="2" charset="2"/>
              <a:buChar char="Ø"/>
            </a:pPr>
            <a:r>
              <a:rPr lang="de-DE" dirty="0"/>
              <a:t>BS: </a:t>
            </a:r>
            <a:r>
              <a:rPr lang="de-DE" dirty="0" err="1"/>
              <a:t>Inequality</a:t>
            </a:r>
            <a:r>
              <a:rPr lang="de-DE" dirty="0"/>
              <a:t> </a:t>
            </a:r>
            <a:r>
              <a:rPr lang="de-DE" dirty="0" err="1"/>
              <a:t>rose</a:t>
            </a:r>
            <a:r>
              <a:rPr lang="de-DE" dirty="0"/>
              <a:t> </a:t>
            </a:r>
            <a:r>
              <a:rPr lang="de-DE" dirty="0" err="1"/>
              <a:t>especially</a:t>
            </a:r>
            <a:r>
              <a:rPr lang="de-DE" dirty="0"/>
              <a:t> </a:t>
            </a:r>
            <a:r>
              <a:rPr lang="de-DE" dirty="0" err="1"/>
              <a:t>within</a:t>
            </a:r>
            <a:r>
              <a:rPr lang="de-DE" dirty="0"/>
              <a:t> &lt;66y</a:t>
            </a:r>
            <a:endParaRPr dirty="0"/>
          </a:p>
          <a:p>
            <a:pPr marL="342900" indent="-342900">
              <a:buSzPct val="25000"/>
              <a:buFont typeface="Wingdings" panose="05000000000000000000" pitchFamily="2" charset="2"/>
              <a:buChar char="Ø"/>
            </a:pPr>
            <a:r>
              <a:rPr lang="de-DE" dirty="0"/>
              <a:t>BS:18-25 </a:t>
            </a:r>
            <a:r>
              <a:rPr lang="de-DE" dirty="0" err="1"/>
              <a:t>year</a:t>
            </a:r>
            <a:r>
              <a:rPr lang="de-DE" dirty="0"/>
              <a:t> </a:t>
            </a:r>
            <a:r>
              <a:rPr lang="de-DE" dirty="0" err="1"/>
              <a:t>old</a:t>
            </a:r>
            <a:r>
              <a:rPr lang="de-DE" dirty="0"/>
              <a:t> </a:t>
            </a:r>
            <a:r>
              <a:rPr lang="de-DE" dirty="0" err="1"/>
              <a:t>became</a:t>
            </a:r>
            <a:r>
              <a:rPr lang="de-DE" dirty="0"/>
              <a:t> </a:t>
            </a:r>
            <a:r>
              <a:rPr lang="de-DE" dirty="0" err="1"/>
              <a:t>more</a:t>
            </a:r>
            <a:r>
              <a:rPr lang="de-DE" dirty="0"/>
              <a:t> diverse</a:t>
            </a:r>
            <a:endParaRPr dirty="0"/>
          </a:p>
          <a:p>
            <a:pPr marL="342900" indent="-342900">
              <a:buSzPct val="25000"/>
              <a:buFont typeface="Wingdings" panose="05000000000000000000" pitchFamily="2" charset="2"/>
              <a:buChar char="Ø"/>
            </a:pPr>
            <a:r>
              <a:rPr lang="de-DE" dirty="0"/>
              <a:t>BS: </a:t>
            </a:r>
            <a:r>
              <a:rPr lang="de-DE" dirty="0" err="1"/>
              <a:t>single</a:t>
            </a:r>
            <a:r>
              <a:rPr lang="de-DE" dirty="0"/>
              <a:t> </a:t>
            </a:r>
            <a:r>
              <a:rPr lang="de-DE" dirty="0" err="1"/>
              <a:t>dads</a:t>
            </a:r>
            <a:r>
              <a:rPr lang="de-DE" dirty="0"/>
              <a:t> </a:t>
            </a:r>
            <a:r>
              <a:rPr lang="de-DE" dirty="0" err="1"/>
              <a:t>became</a:t>
            </a:r>
            <a:r>
              <a:rPr lang="de-DE" dirty="0"/>
              <a:t> </a:t>
            </a:r>
            <a:r>
              <a:rPr lang="de-DE" dirty="0" err="1"/>
              <a:t>bimodal</a:t>
            </a: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de-DE" sz="2600">
                <a:solidFill>
                  <a:srgbClr val="697D91"/>
                </a:solidFill>
                <a:latin typeface="Lucida Sans"/>
                <a:ea typeface="MS PGothic"/>
              </a:rPr>
              <a:t>Hypotheses</a:t>
            </a:r>
            <a:endParaRPr/>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de-DE" sz="1700" b="1" dirty="0" err="1">
                <a:solidFill>
                  <a:srgbClr val="000000"/>
                </a:solidFill>
                <a:latin typeface="Lucida Sans"/>
                <a:ea typeface="MS PGothic"/>
              </a:rPr>
              <a:t>Ageing</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of</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the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population</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leads</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to</a:t>
            </a:r>
            <a:r>
              <a:rPr lang="de-DE" sz="1700" b="1" dirty="0">
                <a:solidFill>
                  <a:srgbClr val="000000"/>
                </a:solidFill>
                <a:latin typeface="Lucida Sans"/>
                <a:ea typeface="MS PGothic"/>
              </a:rPr>
              <a:t> a </a:t>
            </a:r>
            <a:r>
              <a:rPr lang="de-DE" sz="1700" b="1" dirty="0" err="1">
                <a:solidFill>
                  <a:srgbClr val="000000"/>
                </a:solidFill>
                <a:latin typeface="Lucida Sans"/>
                <a:ea typeface="MS PGothic"/>
              </a:rPr>
              <a:t>conflict</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between</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generations</a:t>
            </a:r>
            <a:r>
              <a:rPr lang="de-DE" sz="1700" b="1" dirty="0">
                <a:solidFill>
                  <a:srgbClr val="000000"/>
                </a:solidFill>
                <a:latin typeface="Lucida Sans"/>
                <a:ea typeface="MS PGothic"/>
              </a:rPr>
              <a:t> (Kaufmann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de-DE" sz="1700" dirty="0" err="1">
                <a:solidFill>
                  <a:srgbClr val="000000"/>
                </a:solidFill>
                <a:latin typeface="Lucida Sans"/>
                <a:ea typeface="MS PGothic"/>
              </a:rPr>
              <a:t>Indeed</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r>
              <a:rPr lang="de-DE" sz="1700" dirty="0">
                <a:solidFill>
                  <a:srgbClr val="000000"/>
                </a:solidFill>
                <a:latin typeface="Lucida Sans"/>
                <a:ea typeface="MS PGothic"/>
              </a:rPr>
              <a:t> </a:t>
            </a:r>
            <a:r>
              <a:rPr lang="de-DE" sz="1700" dirty="0" err="1">
                <a:solidFill>
                  <a:srgbClr val="000000"/>
                </a:solidFill>
                <a:latin typeface="Lucida Sans"/>
                <a:ea typeface="MS PGothic"/>
              </a:rPr>
              <a:t>rose</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working</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a:solidFill>
                  <a:srgbClr val="000000"/>
                </a:solidFill>
                <a:latin typeface="Lucida Sans"/>
                <a:ea typeface="MS PGothic"/>
              </a:rPr>
              <a:t>and</a:t>
            </a:r>
            <a:r>
              <a:rPr lang="de-DE" sz="1700" dirty="0">
                <a:solidFill>
                  <a:srgbClr val="000000"/>
                </a:solidFill>
                <a:latin typeface="Lucida Sans"/>
                <a:ea typeface="MS PGothic"/>
              </a:rPr>
              <a:t> </a:t>
            </a:r>
            <a:r>
              <a:rPr lang="de-DE" sz="1700" dirty="0" err="1">
                <a:solidFill>
                  <a:srgbClr val="000000"/>
                </a:solidFill>
                <a:latin typeface="Lucida Sans"/>
                <a:ea typeface="MS PGothic"/>
              </a:rPr>
              <a:t>decreased</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retired</a:t>
            </a:r>
            <a:r>
              <a:rPr lang="de-DE" sz="1700" dirty="0">
                <a:solidFill>
                  <a:srgbClr val="000000"/>
                </a:solidFill>
                <a:latin typeface="Lucida Sans"/>
                <a:ea typeface="MS PGothic"/>
              </a:rPr>
              <a:t> </a:t>
            </a:r>
            <a:r>
              <a:rPr lang="de-DE" sz="1700" dirty="0" err="1">
                <a:solidFill>
                  <a:srgbClr val="000000"/>
                </a:solidFill>
                <a:latin typeface="Lucida Sans"/>
                <a:ea typeface="MS PGothic"/>
              </a:rPr>
              <a:t>while</a:t>
            </a:r>
            <a:endParaRPr dirty="0"/>
          </a:p>
          <a:p>
            <a:pPr>
              <a:lnSpc>
                <a:spcPct val="100000"/>
              </a:lnSpc>
            </a:pPr>
            <a:r>
              <a:rPr lang="de-DE" sz="1700" dirty="0">
                <a:solidFill>
                  <a:srgbClr val="000000"/>
                </a:solidFill>
                <a:latin typeface="Lucida Sans"/>
                <a:ea typeface="MS PGothic"/>
              </a:rPr>
              <a:t>→ median </a:t>
            </a:r>
            <a:r>
              <a:rPr lang="de-DE" sz="1700" dirty="0" err="1">
                <a:solidFill>
                  <a:srgbClr val="000000"/>
                </a:solidFill>
                <a:latin typeface="Lucida Sans"/>
                <a:ea typeface="MS PGothic"/>
              </a:rPr>
              <a:t>incomes</a:t>
            </a:r>
            <a:r>
              <a:rPr lang="de-DE" sz="1700" dirty="0">
                <a:solidFill>
                  <a:srgbClr val="000000"/>
                </a:solidFill>
                <a:latin typeface="Lucida Sans"/>
                <a:ea typeface="MS PGothic"/>
              </a:rPr>
              <a:t> </a:t>
            </a:r>
            <a:r>
              <a:rPr lang="de-DE" sz="1700" dirty="0" err="1">
                <a:solidFill>
                  <a:srgbClr val="000000"/>
                </a:solidFill>
                <a:latin typeface="Lucida Sans"/>
                <a:ea typeface="MS PGothic"/>
              </a:rPr>
              <a:t>rose</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retired</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smtClean="0">
                <a:solidFill>
                  <a:srgbClr val="000000"/>
                </a:solidFill>
                <a:latin typeface="Lucida Sans"/>
                <a:ea typeface="MS PGothic"/>
              </a:rPr>
              <a:t>only</a:t>
            </a:r>
            <a:endParaRPr lang="de-DE" sz="1700" dirty="0" smtClean="0">
              <a:solidFill>
                <a:srgbClr val="000000"/>
              </a:solidFill>
              <a:latin typeface="Lucida Sans"/>
              <a:ea typeface="MS PGothic"/>
            </a:endParaRPr>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affected (52%/61%) by inequality within workforce (25-65). 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de-DE" sz="1700" b="1" dirty="0" err="1">
                <a:solidFill>
                  <a:srgbClr val="000000"/>
                </a:solidFill>
                <a:latin typeface="Lucida Sans"/>
                <a:ea typeface="MS PGothic"/>
              </a:rPr>
              <a:t>Rise</a:t>
            </a:r>
            <a:r>
              <a:rPr lang="de-DE" sz="1700" b="1" dirty="0">
                <a:solidFill>
                  <a:srgbClr val="000000"/>
                </a:solidFill>
                <a:latin typeface="Lucida Sans"/>
                <a:ea typeface="MS PGothic"/>
              </a:rPr>
              <a:t> in </a:t>
            </a:r>
            <a:r>
              <a:rPr lang="de-DE" sz="1700" b="1" dirty="0" err="1">
                <a:solidFill>
                  <a:srgbClr val="000000"/>
                </a:solidFill>
                <a:latin typeface="Lucida Sans"/>
                <a:ea typeface="MS PGothic"/>
              </a:rPr>
              <a:t>inequality</a:t>
            </a:r>
            <a:r>
              <a:rPr lang="de-DE" sz="1700" b="1" dirty="0">
                <a:solidFill>
                  <a:srgbClr val="000000"/>
                </a:solidFill>
                <a:latin typeface="Lucida Sans"/>
                <a:ea typeface="MS PGothic"/>
              </a:rPr>
              <a:t> in </a:t>
            </a:r>
            <a:r>
              <a:rPr lang="de-DE" sz="1700" b="1" dirty="0" err="1">
                <a:solidFill>
                  <a:srgbClr val="000000"/>
                </a:solidFill>
                <a:latin typeface="Lucida Sans"/>
                <a:ea typeface="MS PGothic"/>
              </a:rPr>
              <a:t>the</a:t>
            </a:r>
            <a:r>
              <a:rPr lang="de-DE" sz="1700" b="1" dirty="0">
                <a:solidFill>
                  <a:srgbClr val="000000"/>
                </a:solidFill>
                <a:latin typeface="Lucida Sans"/>
                <a:ea typeface="MS PGothic"/>
              </a:rPr>
              <a:t> US due </a:t>
            </a:r>
            <a:r>
              <a:rPr lang="de-DE" sz="1700" b="1" dirty="0" err="1">
                <a:solidFill>
                  <a:srgbClr val="000000"/>
                </a:solidFill>
                <a:latin typeface="Lucida Sans"/>
                <a:ea typeface="MS PGothic"/>
              </a:rPr>
              <a:t>to</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more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people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living</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alone</a:t>
            </a:r>
            <a:r>
              <a:rPr lang="de-DE" sz="1700" b="1" dirty="0">
                <a:solidFill>
                  <a:srgbClr val="000000"/>
                </a:solidFill>
                <a:latin typeface="Lucida Sans"/>
                <a:ea typeface="MS PGothic"/>
              </a:rPr>
              <a:t> (Daly/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endParaRPr lang="de-DE" sz="1700" dirty="0" smtClean="0">
              <a:solidFill>
                <a:srgbClr val="000000"/>
              </a:solidFill>
              <a:latin typeface="Lucida Sans"/>
              <a:ea typeface="MS PGothic"/>
            </a:endParaRPr>
          </a:p>
          <a:p>
            <a:pPr>
              <a:lnSpc>
                <a:spcPct val="100000"/>
              </a:lnSpc>
            </a:pPr>
            <a:r>
              <a:rPr lang="de-DE" sz="1700" dirty="0" smtClean="0">
                <a:solidFill>
                  <a:srgbClr val="000000"/>
                </a:solidFill>
                <a:latin typeface="Lucida Sans"/>
                <a:ea typeface="MS PGothic"/>
              </a:rPr>
              <a:t>Basel</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r>
              <a:rPr lang="de-DE" sz="1700" dirty="0">
                <a:solidFill>
                  <a:srgbClr val="000000"/>
                </a:solidFill>
                <a:latin typeface="Lucida Sans"/>
                <a:ea typeface="MS PGothic"/>
              </a:rPr>
              <a:t> </a:t>
            </a:r>
            <a:r>
              <a:rPr lang="de-DE" sz="1700" dirty="0" err="1">
                <a:solidFill>
                  <a:srgbClr val="000000"/>
                </a:solidFill>
                <a:latin typeface="Lucida Sans"/>
                <a:ea typeface="MS PGothic"/>
              </a:rPr>
              <a:t>is</a:t>
            </a:r>
            <a:r>
              <a:rPr lang="de-DE" sz="1700" dirty="0">
                <a:solidFill>
                  <a:srgbClr val="000000"/>
                </a:solidFill>
                <a:latin typeface="Lucida Sans"/>
                <a:ea typeface="MS PGothic"/>
              </a:rPr>
              <a:t> </a:t>
            </a:r>
            <a:r>
              <a:rPr lang="de-DE" sz="1700" dirty="0" err="1">
                <a:solidFill>
                  <a:srgbClr val="000000"/>
                </a:solidFill>
                <a:latin typeface="Lucida Sans"/>
                <a:ea typeface="MS PGothic"/>
              </a:rPr>
              <a:t>rather</a:t>
            </a:r>
            <a:r>
              <a:rPr lang="de-DE" sz="1700" dirty="0">
                <a:solidFill>
                  <a:srgbClr val="000000"/>
                </a:solidFill>
                <a:latin typeface="Lucida Sans"/>
                <a:ea typeface="MS PGothic"/>
              </a:rPr>
              <a:t> high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married</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a:solidFill>
                  <a:srgbClr val="000000"/>
                </a:solidFill>
                <a:latin typeface="Lucida Sans"/>
                <a:ea typeface="MS PGothic"/>
              </a:rPr>
              <a:t>with</a:t>
            </a:r>
            <a:r>
              <a:rPr lang="de-DE" sz="1700" dirty="0">
                <a:solidFill>
                  <a:srgbClr val="000000"/>
                </a:solidFill>
                <a:latin typeface="Lucida Sans"/>
                <a:ea typeface="MS PGothic"/>
              </a:rPr>
              <a:t> </a:t>
            </a:r>
            <a:r>
              <a:rPr lang="de-DE" sz="1700" dirty="0" err="1">
                <a:solidFill>
                  <a:srgbClr val="000000"/>
                </a:solidFill>
                <a:latin typeface="Lucida Sans"/>
                <a:ea typeface="MS PGothic"/>
              </a:rPr>
              <a:t>kids</a:t>
            </a:r>
            <a:r>
              <a:rPr lang="de-DE" sz="1700" dirty="0">
                <a:solidFill>
                  <a:srgbClr val="000000"/>
                </a:solidFill>
                <a:latin typeface="Lucida Sans"/>
                <a:ea typeface="MS PGothic"/>
              </a:rPr>
              <a:t>, so an </a:t>
            </a:r>
            <a:r>
              <a:rPr lang="de-DE" sz="1700" dirty="0" err="1">
                <a:solidFill>
                  <a:srgbClr val="000000"/>
                </a:solidFill>
                <a:latin typeface="Lucida Sans"/>
                <a:ea typeface="MS PGothic"/>
              </a:rPr>
              <a:t>increase</a:t>
            </a:r>
            <a:r>
              <a:rPr lang="de-DE" sz="1700" dirty="0">
                <a:solidFill>
                  <a:srgbClr val="000000"/>
                </a:solidFill>
                <a:latin typeface="Lucida Sans"/>
                <a:ea typeface="MS PGothic"/>
              </a:rPr>
              <a:t> in </a:t>
            </a:r>
            <a:r>
              <a:rPr lang="de-DE" sz="1700" dirty="0" err="1">
                <a:solidFill>
                  <a:srgbClr val="000000"/>
                </a:solidFill>
                <a:latin typeface="Lucida Sans"/>
                <a:ea typeface="MS PGothic"/>
              </a:rPr>
              <a:t>single</a:t>
            </a:r>
            <a:r>
              <a:rPr lang="de-DE" sz="1700" dirty="0">
                <a:solidFill>
                  <a:srgbClr val="000000"/>
                </a:solidFill>
                <a:latin typeface="Lucida Sans"/>
                <a:ea typeface="MS PGothic"/>
              </a:rPr>
              <a:t> </a:t>
            </a:r>
            <a:r>
              <a:rPr lang="de-DE" sz="1700" dirty="0" err="1">
                <a:solidFill>
                  <a:srgbClr val="000000"/>
                </a:solidFill>
                <a:latin typeface="Lucida Sans"/>
                <a:ea typeface="MS PGothic"/>
              </a:rPr>
              <a:t>households</a:t>
            </a:r>
            <a:r>
              <a:rPr lang="de-DE" sz="1700" dirty="0">
                <a:solidFill>
                  <a:srgbClr val="000000"/>
                </a:solidFill>
                <a:latin typeface="Lucida Sans"/>
                <a:ea typeface="MS PGothic"/>
              </a:rPr>
              <a:t> </a:t>
            </a:r>
            <a:r>
              <a:rPr lang="de-DE" sz="1700" dirty="0" err="1">
                <a:solidFill>
                  <a:srgbClr val="000000"/>
                </a:solidFill>
                <a:latin typeface="Lucida Sans"/>
                <a:ea typeface="MS PGothic"/>
              </a:rPr>
              <a:t>would</a:t>
            </a:r>
            <a:r>
              <a:rPr lang="de-DE" sz="1700" dirty="0">
                <a:solidFill>
                  <a:srgbClr val="000000"/>
                </a:solidFill>
                <a:latin typeface="Lucida Sans"/>
                <a:ea typeface="MS PGothic"/>
              </a:rPr>
              <a:t> not </a:t>
            </a:r>
            <a:r>
              <a:rPr lang="de-DE" sz="1700" dirty="0" err="1">
                <a:solidFill>
                  <a:srgbClr val="000000"/>
                </a:solidFill>
                <a:latin typeface="Lucida Sans"/>
                <a:ea typeface="MS PGothic"/>
              </a:rPr>
              <a:t>directly</a:t>
            </a:r>
            <a:r>
              <a:rPr lang="de-DE" sz="1700" dirty="0">
                <a:solidFill>
                  <a:srgbClr val="000000"/>
                </a:solidFill>
                <a:latin typeface="Lucida Sans"/>
                <a:ea typeface="MS PGothic"/>
              </a:rPr>
              <a:t> </a:t>
            </a:r>
            <a:r>
              <a:rPr lang="de-DE" sz="1700" dirty="0" err="1">
                <a:solidFill>
                  <a:srgbClr val="000000"/>
                </a:solidFill>
                <a:latin typeface="Lucida Sans"/>
                <a:ea typeface="MS PGothic"/>
              </a:rPr>
              <a:t>increase</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endParaRPr dirty="0"/>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Interim Conclusion</a:t>
            </a:r>
            <a:endParaRPr lang="en-US" dirty="0"/>
          </a:p>
        </p:txBody>
      </p:sp>
      <p:sp>
        <p:nvSpPr>
          <p:cNvPr id="3" name="Textplatzhalter 2"/>
          <p:cNvSpPr>
            <a:spLocks noGrp="1"/>
          </p:cNvSpPr>
          <p:nvPr>
            <p:ph type="body" idx="1"/>
          </p:nvPr>
        </p:nvSpPr>
        <p:spPr/>
        <p:txBody>
          <a:bodyPr/>
          <a:lstStyle/>
          <a:p>
            <a:endParaRPr lang="de-CH" dirty="0"/>
          </a:p>
        </p:txBody>
      </p:sp>
      <p:sp>
        <p:nvSpPr>
          <p:cNvPr id="4" name="Inhaltsplatzhalter 3"/>
          <p:cNvSpPr>
            <a:spLocks noGrp="1"/>
          </p:cNvSpPr>
          <p:nvPr>
            <p:ph sz="half" idx="13"/>
          </p:nvPr>
        </p:nvSpPr>
        <p:spPr>
          <a:xfrm>
            <a:off x="468000" y="2016061"/>
            <a:ext cx="3141975" cy="3960000"/>
          </a:xfrm>
        </p:spPr>
        <p:txBody>
          <a:bodyPr/>
          <a:lstStyle/>
          <a:p>
            <a:pPr marL="457200" lvl="1" indent="0">
              <a:buNone/>
            </a:pPr>
            <a:r>
              <a:rPr lang="de-CH" i="1" dirty="0" smtClean="0"/>
              <a:t>Age </a:t>
            </a:r>
            <a:r>
              <a:rPr lang="de-CH" i="1" dirty="0" err="1" smtClean="0"/>
              <a:t>groups</a:t>
            </a:r>
            <a:endParaRPr lang="de-CH" i="1" dirty="0" smtClean="0"/>
          </a:p>
          <a:p>
            <a:pPr lvl="1">
              <a:buFont typeface="Wingdings" panose="05000000000000000000" pitchFamily="2" charset="2"/>
              <a:buChar char="Ø"/>
            </a:pPr>
            <a:r>
              <a:rPr lang="en-US" dirty="0" smtClean="0"/>
              <a:t>Overall inequality is strongly affected </a:t>
            </a:r>
            <a:r>
              <a:rPr lang="en-US" sz="1400" dirty="0" smtClean="0"/>
              <a:t>(52%/61%) </a:t>
            </a:r>
            <a:r>
              <a:rPr lang="en-US" dirty="0" smtClean="0"/>
              <a:t>by inequality within workforce (25-65). Trend is rising.</a:t>
            </a:r>
          </a:p>
          <a:p>
            <a:pPr lvl="1">
              <a:buFont typeface="Wingdings" panose="05000000000000000000" pitchFamily="2" charset="2"/>
              <a:buChar char="Ø"/>
            </a:pPr>
            <a:r>
              <a:rPr lang="en-US" dirty="0" smtClean="0"/>
              <a:t>Contribution of within retired (65+) inequality to overall inequality declined </a:t>
            </a:r>
            <a:r>
              <a:rPr lang="en-US" sz="1400" dirty="0"/>
              <a:t>(-</a:t>
            </a:r>
            <a:r>
              <a:rPr lang="en-US" sz="1400" dirty="0" smtClean="0"/>
              <a:t>7.7)</a:t>
            </a:r>
          </a:p>
          <a:p>
            <a:pPr lvl="1">
              <a:buFont typeface="Wingdings" panose="05000000000000000000" pitchFamily="2" charset="2"/>
              <a:buChar char="Ø"/>
            </a:pPr>
            <a:r>
              <a:rPr lang="en-US" dirty="0"/>
              <a:t>Ageing of </a:t>
            </a:r>
            <a:r>
              <a:rPr lang="en-US" dirty="0" smtClean="0"/>
              <a:t>society </a:t>
            </a:r>
            <a:r>
              <a:rPr lang="en-US" dirty="0"/>
              <a:t>is </a:t>
            </a:r>
            <a:r>
              <a:rPr lang="en-US" dirty="0" smtClean="0"/>
              <a:t>rather associated with more equality</a:t>
            </a: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
        <p:nvSpPr>
          <p:cNvPr id="8" name="Inhaltsplatzhalter 3"/>
          <p:cNvSpPr txBox="1">
            <a:spLocks/>
          </p:cNvSpPr>
          <p:nvPr/>
        </p:nvSpPr>
        <p:spPr>
          <a:xfrm>
            <a:off x="4516125" y="2171583"/>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en-US" i="1" dirty="0" smtClean="0"/>
              <a:t>Household types</a:t>
            </a:r>
          </a:p>
          <a:p>
            <a:pPr lvl="1">
              <a:buFont typeface="Wingdings" panose="05000000000000000000" pitchFamily="2" charset="2"/>
              <a:buChar char="Ø"/>
            </a:pPr>
            <a:r>
              <a:rPr lang="en-US" dirty="0" smtClean="0"/>
              <a:t>People indeed live less and less in married households</a:t>
            </a:r>
          </a:p>
          <a:p>
            <a:pPr lvl="1">
              <a:buFont typeface="Wingdings" panose="05000000000000000000" pitchFamily="2" charset="2"/>
              <a:buChar char="Ø"/>
            </a:pPr>
            <a:r>
              <a:rPr lang="en-US" dirty="0" smtClean="0"/>
              <a:t>Contribution of within single inequality and importance of between component to overall inequality did rise</a:t>
            </a:r>
          </a:p>
          <a:p>
            <a:pPr lvl="1">
              <a:buFont typeface="Wingdings" panose="05000000000000000000" pitchFamily="2" charset="2"/>
              <a:buChar char="Ø"/>
            </a:pPr>
            <a:r>
              <a:rPr lang="en-US" dirty="0" smtClean="0"/>
              <a:t>More inequality with more single households?</a:t>
            </a: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i="1" dirty="0" smtClean="0"/>
          </a:p>
          <a:p>
            <a:pPr marL="457200" lvl="1" indent="0">
              <a:buNone/>
            </a:pPr>
            <a:endParaRPr lang="en-US" i="1" dirty="0" smtClean="0"/>
          </a:p>
        </p:txBody>
      </p:sp>
    </p:spTree>
    <p:extLst>
      <p:ext uri="{BB962C8B-B14F-4D97-AF65-F5344CB8AC3E}">
        <p14:creationId xmlns:p14="http://schemas.microsoft.com/office/powerpoint/2010/main" val="2997714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(or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endParaRPr lang="de-CH" sz="1700" dirty="0" smtClean="0"/>
          </a:p>
          <a:p>
            <a:endParaRPr lang="de-CH" sz="1700" dirty="0"/>
          </a:p>
          <a:p>
            <a:r>
              <a:rPr lang="en-US" sz="1700" dirty="0" smtClean="0"/>
              <a:t>When </a:t>
            </a:r>
            <a:r>
              <a:rPr lang="en-US" sz="1700" dirty="0"/>
              <a:t>liking 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r>
              <a:rPr lang="de-CH" dirty="0" smtClean="0"/>
              <a:t>-&gt; SNF-Project </a:t>
            </a:r>
            <a:r>
              <a:rPr lang="de-CH" dirty="0"/>
              <a:t>(</a:t>
            </a:r>
            <a:r>
              <a:rPr lang="de-CH" dirty="0">
                <a:hlinkClick r:id="rId3"/>
              </a:rPr>
              <a:t>http://inequalities.ch/</a:t>
            </a:r>
            <a:r>
              <a:rPr lang="de-CH" dirty="0"/>
              <a:t>)</a:t>
            </a:r>
          </a:p>
          <a:p>
            <a:endParaRPr lang="de-CH" dirty="0"/>
          </a:p>
        </p:txBody>
      </p:sp>
      <p:sp>
        <p:nvSpPr>
          <p:cNvPr id="4" name="Inhaltsplatzhalter 3"/>
          <p:cNvSpPr>
            <a:spLocks noGrp="1"/>
          </p:cNvSpPr>
          <p:nvPr>
            <p:ph sz="half" idx="13"/>
          </p:nvPr>
        </p:nvSpPr>
        <p:spPr>
          <a:xfrm>
            <a:off x="468000" y="2348323"/>
            <a:ext cx="3780150" cy="2547527"/>
          </a:xfrm>
        </p:spPr>
        <p:txBody>
          <a:bodyPr/>
          <a:lstStyle/>
          <a:p>
            <a:r>
              <a:rPr lang="de-CH" i="1" dirty="0" smtClean="0"/>
              <a:t>Basel-City</a:t>
            </a:r>
          </a:p>
          <a:p>
            <a:pPr lvl="1"/>
            <a:r>
              <a:rPr lang="en-US" dirty="0" smtClean="0"/>
              <a:t>Urban canton</a:t>
            </a:r>
          </a:p>
          <a:p>
            <a:pPr lvl="1"/>
            <a:r>
              <a:rPr lang="en-US" dirty="0" smtClean="0"/>
              <a:t>German speaking</a:t>
            </a:r>
          </a:p>
          <a:p>
            <a:pPr lvl="1"/>
            <a:r>
              <a:rPr lang="de-CH" dirty="0" smtClean="0"/>
              <a:t>Time Periode: 1991-2011</a:t>
            </a:r>
          </a:p>
        </p:txBody>
      </p:sp>
      <p:sp>
        <p:nvSpPr>
          <p:cNvPr id="6" name="Inhaltsplatzhalter 3"/>
          <p:cNvSpPr txBox="1">
            <a:spLocks/>
          </p:cNvSpPr>
          <p:nvPr/>
        </p:nvSpPr>
        <p:spPr>
          <a:xfrm>
            <a:off x="548962" y="4544248"/>
            <a:ext cx="7952100" cy="1071151"/>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342900" lvl="1" indent="-342900">
              <a:buFont typeface="Symbol" panose="05050102010706020507" pitchFamily="18" charset="2"/>
              <a:buChar char="-"/>
            </a:pPr>
            <a:r>
              <a:rPr lang="en-US" dirty="0" smtClean="0"/>
              <a:t>Net income (</a:t>
            </a:r>
            <a:r>
              <a:rPr lang="en-US" dirty="0" err="1" smtClean="0"/>
              <a:t>Reineinkommen</a:t>
            </a:r>
            <a:r>
              <a:rPr lang="en-US" dirty="0" smtClean="0"/>
              <a:t>)</a:t>
            </a:r>
          </a:p>
          <a:p>
            <a:pPr marL="342900" lvl="1" indent="-342900">
              <a:buFont typeface="Symbol" panose="05050102010706020507" pitchFamily="18" charset="2"/>
              <a:buChar char="-"/>
            </a:pPr>
            <a:r>
              <a:rPr lang="en-US" dirty="0" smtClean="0"/>
              <a:t>«Household types» and age groups constructed out of characteristics from tax-dossiers</a:t>
            </a:r>
          </a:p>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Household types and age groups</a:t>
            </a:r>
          </a:p>
          <a:p>
            <a:endParaRPr lang="de-CH" dirty="0"/>
          </a:p>
        </p:txBody>
      </p:sp>
      <p:sp>
        <p:nvSpPr>
          <p:cNvPr id="4" name="Inhaltsplatzhalter 3"/>
          <p:cNvSpPr>
            <a:spLocks noGrp="1"/>
          </p:cNvSpPr>
          <p:nvPr>
            <p:ph sz="half" idx="13"/>
          </p:nvPr>
        </p:nvSpPr>
        <p:spPr>
          <a:xfrm>
            <a:off x="468000" y="2138773"/>
            <a:ext cx="3694425"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4420875" y="2138775"/>
            <a:ext cx="3694425" cy="1709326"/>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de-CH" dirty="0"/>
              <a:t>-25, 26-65, &gt;65</a:t>
            </a:r>
          </a:p>
          <a:p>
            <a:pPr lvl="2"/>
            <a:r>
              <a:rPr lang="de-CH" dirty="0"/>
              <a:t>&gt;Altersquotient </a:t>
            </a:r>
            <a:r>
              <a:rPr lang="de-CH" dirty="0" smtClean="0"/>
              <a:t>abgebildet</a:t>
            </a:r>
          </a:p>
          <a:p>
            <a:pPr lvl="2"/>
            <a:endParaRPr lang="de-CH" dirty="0"/>
          </a:p>
          <a:p>
            <a:r>
              <a:rPr lang="en-US" i="1" dirty="0" err="1" smtClean="0">
                <a:solidFill>
                  <a:srgbClr val="FF0000"/>
                </a:solidFill>
              </a:rPr>
              <a:t>Agegroups</a:t>
            </a:r>
            <a:r>
              <a:rPr lang="en-US" i="1" dirty="0" smtClean="0">
                <a:solidFill>
                  <a:srgbClr val="FF0000"/>
                </a:solidFill>
              </a:rPr>
              <a:t> </a:t>
            </a:r>
            <a:r>
              <a:rPr lang="en-US" i="1" dirty="0" err="1" smtClean="0">
                <a:solidFill>
                  <a:srgbClr val="FF0000"/>
                </a:solidFill>
              </a:rPr>
              <a:t>detailierter</a:t>
            </a:r>
            <a:r>
              <a:rPr lang="en-US" i="1" dirty="0" smtClean="0">
                <a:solidFill>
                  <a:srgbClr val="FF0000"/>
                </a:solidFill>
              </a:rPr>
              <a:t> </a:t>
            </a:r>
            <a:r>
              <a:rPr lang="en-US" i="1" dirty="0" err="1" smtClean="0">
                <a:solidFill>
                  <a:srgbClr val="FF0000"/>
                </a:solidFill>
              </a:rPr>
              <a:t>wegen</a:t>
            </a:r>
            <a:r>
              <a:rPr lang="en-US" i="1" dirty="0" smtClean="0">
                <a:solidFill>
                  <a:srgbClr val="FF0000"/>
                </a:solidFill>
              </a:rPr>
              <a:t> </a:t>
            </a:r>
            <a:r>
              <a:rPr lang="en-US" i="1" dirty="0" err="1" smtClean="0">
                <a:solidFill>
                  <a:srgbClr val="FF0000"/>
                </a:solidFill>
              </a:rPr>
              <a:t>Schellenbauer</a:t>
            </a:r>
            <a:r>
              <a:rPr lang="en-US" i="1" dirty="0" smtClean="0">
                <a:solidFill>
                  <a:srgbClr val="FF0000"/>
                </a:solidFill>
              </a:rPr>
              <a:t> Claim, </a:t>
            </a:r>
            <a:r>
              <a:rPr lang="en-US" i="1" dirty="0" err="1" smtClean="0">
                <a:solidFill>
                  <a:srgbClr val="FF0000"/>
                </a:solidFill>
              </a:rPr>
              <a:t>dass</a:t>
            </a:r>
            <a:r>
              <a:rPr lang="en-US" i="1" dirty="0" smtClean="0">
                <a:solidFill>
                  <a:srgbClr val="FF0000"/>
                </a:solidFill>
              </a:rPr>
              <a:t> </a:t>
            </a:r>
            <a:r>
              <a:rPr lang="en-US" i="1" dirty="0" err="1" smtClean="0">
                <a:solidFill>
                  <a:srgbClr val="FF0000"/>
                </a:solidFill>
              </a:rPr>
              <a:t>Einkommen</a:t>
            </a:r>
            <a:r>
              <a:rPr lang="en-US" i="1" dirty="0" smtClean="0">
                <a:solidFill>
                  <a:srgbClr val="FF0000"/>
                </a:solidFill>
              </a:rPr>
              <a:t> stark </a:t>
            </a:r>
            <a:r>
              <a:rPr lang="en-US" i="1" dirty="0" err="1" smtClean="0">
                <a:solidFill>
                  <a:srgbClr val="FF0000"/>
                </a:solidFill>
              </a:rPr>
              <a:t>durch</a:t>
            </a:r>
            <a:r>
              <a:rPr lang="en-US" i="1" dirty="0" smtClean="0">
                <a:solidFill>
                  <a:srgbClr val="FF0000"/>
                </a:solidFill>
              </a:rPr>
              <a:t> Alter </a:t>
            </a:r>
            <a:r>
              <a:rPr lang="en-US" i="1" dirty="0" err="1" smtClean="0">
                <a:solidFill>
                  <a:srgbClr val="FF0000"/>
                </a:solidFill>
              </a:rPr>
              <a:t>determiniert</a:t>
            </a:r>
            <a:r>
              <a:rPr lang="en-US" i="1" dirty="0" smtClean="0">
                <a:solidFill>
                  <a:srgbClr val="FF0000"/>
                </a:solidFill>
              </a:rPr>
              <a:t> </a:t>
            </a:r>
            <a:r>
              <a:rPr lang="en-US" i="1" dirty="0" err="1" smtClean="0">
                <a:solidFill>
                  <a:srgbClr val="FF0000"/>
                </a:solidFill>
              </a:rPr>
              <a:t>ist</a:t>
            </a:r>
            <a:r>
              <a:rPr lang="en-US" i="1" dirty="0" smtClean="0">
                <a:solidFill>
                  <a:srgbClr val="FF0000"/>
                </a:solidFill>
              </a:rPr>
              <a:t> </a:t>
            </a:r>
          </a:p>
          <a:p>
            <a:pPr marL="0" indent="0">
              <a:buNone/>
            </a:pPr>
            <a:endParaRPr lang="de-CH" b="1" i="1" dirty="0" smtClean="0"/>
          </a:p>
          <a:p>
            <a:endParaRPr lang="de-CH" dirty="0" smtClean="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 inequality measure developed from information theory, is additively decomposable (Gini is not). Theil can be expressed as the between-group inequality plus the weighted sum of the inequality within each group </a:t>
                </a:r>
              </a:p>
              <a:p>
                <a:pPr lvl="2"/>
                <a:r>
                  <a:rPr lang="de-CH" dirty="0" smtClean="0"/>
                  <a:t>I</a:t>
                </a:r>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lvl="1"/>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61685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r>
              <a:rPr lang="de-CH" dirty="0"/>
              <a:t/>
            </a:r>
            <a:br>
              <a:rPr lang="de-CH" dirty="0"/>
            </a:br>
            <a:endParaRPr lang="de-CH" dirty="0"/>
          </a:p>
        </p:txBody>
      </p:sp>
      <p:sp>
        <p:nvSpPr>
          <p:cNvPr id="3" name="Textplatzhalter 2"/>
          <p:cNvSpPr>
            <a:spLocks noGrp="1"/>
          </p:cNvSpPr>
          <p:nvPr>
            <p:ph type="body" idx="1"/>
          </p:nvPr>
        </p:nvSpPr>
        <p:spPr/>
        <p:txBody>
          <a:bodyPr/>
          <a:lstStyle/>
          <a:p>
            <a:r>
              <a:rPr lang="en-US" dirty="0" smtClean="0"/>
              <a:t>Overall Inequality over time</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pic>
        <p:nvPicPr>
          <p:cNvPr id="5125" name="Picture 5" descr="C:\Users\hlo1\neuchatel\analyses Oli\figure\lorenz.pn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964266" y="1793734"/>
            <a:ext cx="5122334"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144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70C3CE-871E-471D-827D-756DC4BA1786}">
  <ds:schemaRefs>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3.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1455</Words>
  <Application>Microsoft Office PowerPoint</Application>
  <PresentationFormat>Bildschirmpräsentation (4:3)</PresentationFormat>
  <Paragraphs>203</Paragraphs>
  <Slides>22</Slides>
  <Notes>22</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22</vt:i4>
      </vt:variant>
    </vt:vector>
  </HeadingPairs>
  <TitlesOfParts>
    <vt:vector size="24" baseType="lpstr">
      <vt:lpstr>FBS_FB_de_Powerpoint</vt:lpstr>
      <vt:lpstr>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 </vt:lpstr>
      <vt:lpstr>Results</vt:lpstr>
      <vt:lpstr>Results</vt:lpstr>
      <vt:lpstr>Results</vt:lpstr>
      <vt:lpstr>Results</vt:lpstr>
      <vt:lpstr>Results</vt:lpstr>
      <vt:lpstr>Results</vt:lpstr>
      <vt:lpstr>Results</vt:lpstr>
      <vt:lpstr>Results</vt:lpstr>
      <vt:lpstr>Results</vt:lpstr>
      <vt:lpstr>Results</vt:lpstr>
      <vt:lpstr>PowerPoint-Präsentation</vt:lpstr>
      <vt:lpstr>PowerPoint-Präsentation</vt:lpstr>
      <vt:lpstr>Interim Conclusion</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81</cp:revision>
  <cp:lastPrinted>2014-09-29T10:09:53Z</cp:lastPrinted>
  <dcterms:created xsi:type="dcterms:W3CDTF">2014-09-16T15:17:28Z</dcterms:created>
  <dcterms:modified xsi:type="dcterms:W3CDTF">2014-10-01T13:26:56Z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