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5"/>
  </p:notesMasterIdLst>
  <p:handoutMasterIdLst>
    <p:handoutMasterId r:id="rId26"/>
  </p:handoutMasterIdLst>
  <p:sldIdLst>
    <p:sldId id="256" r:id="rId5"/>
    <p:sldId id="263" r:id="rId6"/>
    <p:sldId id="282" r:id="rId7"/>
    <p:sldId id="284" r:id="rId8"/>
    <p:sldId id="281" r:id="rId9"/>
    <p:sldId id="272" r:id="rId10"/>
    <p:sldId id="285" r:id="rId11"/>
    <p:sldId id="275" r:id="rId12"/>
    <p:sldId id="289" r:id="rId13"/>
    <p:sldId id="277" r:id="rId14"/>
    <p:sldId id="297" r:id="rId15"/>
    <p:sldId id="296" r:id="rId16"/>
    <p:sldId id="286" r:id="rId17"/>
    <p:sldId id="279" r:id="rId18"/>
    <p:sldId id="290" r:id="rId19"/>
    <p:sldId id="291" r:id="rId20"/>
    <p:sldId id="292" r:id="rId21"/>
    <p:sldId id="280" r:id="rId22"/>
    <p:sldId id="293" r:id="rId23"/>
    <p:sldId id="294" r:id="rId24"/>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29.09.2014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29.09.2014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Es Unterschiede zwischen verschiedenen Haushaltsformen&gt; Unterschiede zwischen Haushalten mit und ohne Kinder.</a:t>
            </a:r>
          </a:p>
          <a:p>
            <a:pPr marL="171450" indent="-171450">
              <a:buFontTx/>
              <a:buChar char="-"/>
            </a:pPr>
            <a:endParaRPr lang="de-CH" baseline="0" dirty="0" smtClean="0"/>
          </a:p>
          <a:p>
            <a:pPr marL="171450" indent="-171450">
              <a:buFontTx/>
              <a:buChar char="-"/>
            </a:pPr>
            <a:r>
              <a:rPr lang="de-CH" baseline="0" dirty="0" smtClean="0"/>
              <a:t>Üblicherweise wird Einkommensungleichheit primär als Ausdruck von Lohnunterschieden verstanden.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http://www.bfs.admin.ch/bfs/portal/de/index/regionen/kantone/ju/key.html</a:t>
            </a:r>
          </a:p>
          <a:p>
            <a:r>
              <a:rPr lang="de-CH" dirty="0" smtClean="0"/>
              <a:t>http://www.bfs.admin.ch/bfs/portal/de/index/regionen/kantone/bs/key.html</a:t>
            </a:r>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pPr lvl="1"/>
            <a:endParaRPr lang="de-CH" dirty="0" smtClean="0"/>
          </a:p>
          <a:p>
            <a:pPr lvl="0"/>
            <a:r>
              <a:rPr lang="de-CH" dirty="0" smtClean="0"/>
              <a:t>Bei</a:t>
            </a:r>
            <a:r>
              <a:rPr lang="de-CH" baseline="0" dirty="0" smtClean="0"/>
              <a:t> der Auswahl der Kantone haben wir zum Ziel möglichst  lange Entwicklungsperioden abzudecken und gleichzeitig eine gewisse Variation bei relevanten Drittvariablen zu haben (Urbanitätsgrad, Kultur)</a:t>
            </a:r>
            <a:endParaRPr lang="de-CH" dirty="0" smtClean="0"/>
          </a:p>
          <a:p>
            <a:pPr lvl="0"/>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Excel_Worksheet3.xls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Excel_Worksheet4.xlsx"/></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Demographic change and contribution of within and between inequality to overall inequality - 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1431905035"/>
              </p:ext>
            </p:extLst>
          </p:nvPr>
        </p:nvGraphicFramePr>
        <p:xfrm>
          <a:off x="860425" y="2740025"/>
          <a:ext cx="3952875" cy="2809875"/>
        </p:xfrm>
        <a:graphic>
          <a:graphicData uri="http://schemas.openxmlformats.org/presentationml/2006/ole">
            <mc:AlternateContent xmlns:mc="http://schemas.openxmlformats.org/markup-compatibility/2006">
              <mc:Choice xmlns:v="urn:schemas-microsoft-com:vml" Requires="v">
                <p:oleObj spid="_x0000_s2069" name="Worksheet" r:id="rId4" imgW="3952855" imgH="2809943" progId="Excel.Sheet.12">
                  <p:embed/>
                </p:oleObj>
              </mc:Choice>
              <mc:Fallback>
                <p:oleObj name="Worksheet" r:id="rId4" imgW="3952855" imgH="2809943" progId="Excel.Sheet.12">
                  <p:embed/>
                  <p:pic>
                    <p:nvPicPr>
                      <p:cNvPr id="0" name=""/>
                      <p:cNvPicPr/>
                      <p:nvPr/>
                    </p:nvPicPr>
                    <p:blipFill>
                      <a:blip r:embed="rId5"/>
                      <a:stretch>
                        <a:fillRect/>
                      </a:stretch>
                    </p:blipFill>
                    <p:spPr>
                      <a:xfrm>
                        <a:off x="860425" y="2740025"/>
                        <a:ext cx="3952875" cy="2809875"/>
                      </a:xfrm>
                      <a:prstGeom prst="rect">
                        <a:avLst/>
                      </a:prstGeom>
                    </p:spPr>
                  </p:pic>
                </p:oleObj>
              </mc:Fallback>
            </mc:AlternateContent>
          </a:graphicData>
        </a:graphic>
      </p:graphicFrame>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No big changes concerning age groups</a:t>
            </a:r>
          </a:p>
          <a:p>
            <a:r>
              <a:rPr lang="en-US" i="1" dirty="0" smtClean="0"/>
              <a:t>Within group inequality «drives» overall inequality… </a:t>
            </a:r>
          </a:p>
          <a:p>
            <a:r>
              <a:rPr lang="en-US" i="1" dirty="0" smtClean="0"/>
              <a:t>…</a:t>
            </a:r>
            <a:r>
              <a:rPr lang="en-US" i="1" dirty="0" smtClean="0"/>
              <a:t>but importance of between group differences grow.</a:t>
            </a:r>
          </a:p>
          <a:p>
            <a:r>
              <a:rPr lang="en-US" i="1" dirty="0" smtClean="0"/>
              <a:t>Why?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Between and within </a:t>
            </a:r>
            <a:r>
              <a:rPr lang="en-US" dirty="0" err="1" smtClean="0"/>
              <a:t>inequalty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Youngsters lost, while retired gained and workforce were “stable”</a:t>
            </a:r>
          </a:p>
          <a:p>
            <a:r>
              <a:rPr lang="en-US" i="1" dirty="0" smtClean="0"/>
              <a:t>But: Inequality within workforce and especially among </a:t>
            </a:r>
            <a:r>
              <a:rPr lang="en-US" i="1" dirty="0" smtClean="0"/>
              <a:t>youngsters </a:t>
            </a:r>
            <a:r>
              <a:rPr lang="en-US" i="1" dirty="0" smtClean="0"/>
              <a:t>increased drastically </a:t>
            </a:r>
            <a:endParaRPr lang="en-US" dirty="0" smtClean="0"/>
          </a:p>
          <a:p>
            <a:pPr lvl="2"/>
            <a:endParaRPr lang="de-CH" dirty="0"/>
          </a:p>
          <a:p>
            <a:pPr marL="0" indent="0">
              <a:buNone/>
            </a:pPr>
            <a:endParaRPr lang="de-CH" b="1" i="1" dirty="0" smtClean="0"/>
          </a:p>
          <a:p>
            <a:endParaRPr lang="de-CH" dirty="0" smtClean="0"/>
          </a:p>
        </p:txBody>
      </p:sp>
      <p:graphicFrame>
        <p:nvGraphicFramePr>
          <p:cNvPr id="11" name="Objekt 10"/>
          <p:cNvGraphicFramePr>
            <a:graphicFrameLocks noChangeAspect="1"/>
          </p:cNvGraphicFramePr>
          <p:nvPr>
            <p:extLst>
              <p:ext uri="{D42A27DB-BD31-4B8C-83A1-F6EECF244321}">
                <p14:modId xmlns:p14="http://schemas.microsoft.com/office/powerpoint/2010/main" val="3632853656"/>
              </p:ext>
            </p:extLst>
          </p:nvPr>
        </p:nvGraphicFramePr>
        <p:xfrm>
          <a:off x="4027488" y="2192280"/>
          <a:ext cx="4391025" cy="2714625"/>
        </p:xfrm>
        <a:graphic>
          <a:graphicData uri="http://schemas.openxmlformats.org/presentationml/2006/ole">
            <mc:AlternateContent xmlns:mc="http://schemas.openxmlformats.org/markup-compatibility/2006">
              <mc:Choice xmlns:v="urn:schemas-microsoft-com:vml" Requires="v">
                <p:oleObj spid="_x0000_s6147" name="Worksheet" r:id="rId4" imgW="4391011" imgH="2714557" progId="Excel.Sheet.12">
                  <p:embed/>
                </p:oleObj>
              </mc:Choice>
              <mc:Fallback>
                <p:oleObj name="Worksheet" r:id="rId4" imgW="4391011" imgH="2714557" progId="Excel.Sheet.12">
                  <p:embed/>
                  <p:pic>
                    <p:nvPicPr>
                      <p:cNvPr id="0" name=""/>
                      <p:cNvPicPr/>
                      <p:nvPr/>
                    </p:nvPicPr>
                    <p:blipFill>
                      <a:blip r:embed="rId5"/>
                      <a:stretch>
                        <a:fillRect/>
                      </a:stretch>
                    </p:blipFill>
                    <p:spPr>
                      <a:xfrm>
                        <a:off x="4027488" y="2192280"/>
                        <a:ext cx="4391025" cy="2714625"/>
                      </a:xfrm>
                      <a:prstGeom prst="rect">
                        <a:avLst/>
                      </a:prstGeom>
                    </p:spPr>
                  </p:pic>
                </p:oleObj>
              </mc:Fallback>
            </mc:AlternateContent>
          </a:graphicData>
        </a:graphic>
      </p:graphicFrame>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Contribution </a:t>
            </a:r>
            <a:r>
              <a:rPr lang="en-US" dirty="0" smtClean="0"/>
              <a:t>of </a:t>
            </a:r>
            <a:r>
              <a:rPr lang="en-US" dirty="0" smtClean="0"/>
              <a:t>each within inequality component an between inequality  to overall inequality- </a:t>
            </a:r>
            <a:r>
              <a:rPr lang="en-US" dirty="0" smtClean="0"/>
              <a:t>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a:t>
            </a:r>
            <a:r>
              <a:rPr lang="en-US" i="1" dirty="0" smtClean="0"/>
              <a:t>relevance of inequality within this age group is rising.</a:t>
            </a:r>
          </a:p>
          <a:p>
            <a:r>
              <a:rPr lang="en-US" i="1" dirty="0" smtClean="0"/>
              <a:t>Small increase of between-group component is because Youngsters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00" name="Worksheet" r:id="rId4" imgW="4391011" imgH="2009843" progId="Excel.Sheet.12">
                  <p:embed/>
                </p:oleObj>
              </mc:Choice>
              <mc:Fallback>
                <p:oleObj name="Worksheet" r:id="rId4" imgW="4391011" imgH="2009843" progId="Excel.Sheet.12">
                  <p:embed/>
                  <p:pic>
                    <p:nvPicPr>
                      <p:cNvPr id="0" name=""/>
                      <p:cNvPicPr/>
                      <p:nvPr/>
                    </p:nvPicPr>
                    <p:blipFill>
                      <a:blip r:embed="rId5"/>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a:t>Demographic change and </a:t>
            </a:r>
            <a:r>
              <a:rPr lang="en-US" dirty="0" smtClean="0"/>
              <a:t>contribution </a:t>
            </a:r>
            <a:r>
              <a:rPr lang="en-US" dirty="0"/>
              <a:t>of within and between inequality to overall inequality - </a:t>
            </a:r>
            <a:r>
              <a:rPr lang="en-US" dirty="0" smtClean="0"/>
              <a:t>households</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810761726"/>
              </p:ext>
            </p:extLst>
          </p:nvPr>
        </p:nvGraphicFramePr>
        <p:xfrm>
          <a:off x="4068763" y="2524125"/>
          <a:ext cx="3952875" cy="3429000"/>
        </p:xfrm>
        <a:graphic>
          <a:graphicData uri="http://schemas.openxmlformats.org/presentationml/2006/ole">
            <mc:AlternateContent xmlns:mc="http://schemas.openxmlformats.org/markup-compatibility/2006">
              <mc:Choice xmlns:v="urn:schemas-microsoft-com:vml" Requires="v">
                <p:oleObj spid="_x0000_s3092" name="Worksheet" r:id="rId4" imgW="3952855" imgH="3429000" progId="Excel.Sheet.12">
                  <p:embed/>
                </p:oleObj>
              </mc:Choice>
              <mc:Fallback>
                <p:oleObj name="Worksheet" r:id="rId4" imgW="3952855" imgH="3429000" progId="Excel.Sheet.12">
                  <p:embed/>
                  <p:pic>
                    <p:nvPicPr>
                      <p:cNvPr id="0" name=""/>
                      <p:cNvPicPr/>
                      <p:nvPr/>
                    </p:nvPicPr>
                    <p:blipFill>
                      <a:blip r:embed="rId5"/>
                      <a:stretch>
                        <a:fillRect/>
                      </a:stretch>
                    </p:blipFill>
                    <p:spPr>
                      <a:xfrm>
                        <a:off x="4068763" y="2524125"/>
                        <a:ext cx="3952875" cy="3429000"/>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smtClean="0"/>
              <a:t>Income distribution and inequality by household </a:t>
            </a:r>
            <a:r>
              <a:rPr lang="en-US" dirty="0" err="1" smtClean="0"/>
              <a:t>typs</a:t>
            </a:r>
            <a:endParaRPr lang="en-US" dirty="0"/>
          </a:p>
        </p:txBody>
      </p:sp>
      <p:pic>
        <p:nvPicPr>
          <p:cNvPr id="11" name="Inhaltsplatzhalter 10"/>
          <p:cNvPicPr>
            <a:picLocks noGrp="1"/>
          </p:cNvPicPr>
          <p:nvPr>
            <p:ph sz="half" idx="13"/>
          </p:nvPr>
        </p:nvPicPr>
        <p:blipFill>
          <a:blip r:embed="rId3"/>
          <a:stretch>
            <a:fillRect/>
          </a:stretch>
        </p:blipFill>
        <p:spPr>
          <a:xfrm>
            <a:off x="1249045" y="2075921"/>
            <a:ext cx="6334760" cy="3959225"/>
          </a:xfrm>
          <a:prstGeom prst="rect">
            <a:avLst/>
          </a:prstGeom>
        </p:spPr>
      </p:pic>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household </a:t>
            </a:r>
            <a:r>
              <a:rPr lang="en-US" dirty="0" err="1"/>
              <a:t>typs</a:t>
            </a:r>
            <a:endParaRPr lang="en-US" dirty="0"/>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t>
            </a:r>
            <a:r>
              <a:rPr lang="en-US" dirty="0" smtClean="0"/>
              <a:t>age group</a:t>
            </a:r>
            <a:endParaRPr lang="en-US" dirty="0"/>
          </a:p>
        </p:txBody>
      </p:sp>
      <p:pic>
        <p:nvPicPr>
          <p:cNvPr id="10" name="Inhaltsplatzhalter 9"/>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age group</a:t>
            </a:r>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391960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Conclusion</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016061"/>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Overall inequality is strongly affected </a:t>
            </a:r>
            <a:r>
              <a:rPr lang="en-US" sz="1400" dirty="0" smtClean="0"/>
              <a:t>(52%/61%) </a:t>
            </a:r>
            <a:r>
              <a:rPr lang="en-US" dirty="0" smtClean="0"/>
              <a:t>by inequality within workforce (25-65). Trend is rising.</a:t>
            </a:r>
          </a:p>
          <a:p>
            <a:pPr lvl="1">
              <a:buFont typeface="Wingdings" panose="05000000000000000000" pitchFamily="2" charset="2"/>
              <a:buChar char="Ø"/>
            </a:pPr>
            <a:r>
              <a:rPr lang="en-US" dirty="0" smtClean="0"/>
              <a:t>Contribution of within retired </a:t>
            </a:r>
            <a:r>
              <a:rPr lang="en-US" dirty="0" smtClean="0"/>
              <a:t>(65+) inequality </a:t>
            </a:r>
            <a:r>
              <a:rPr lang="en-US" dirty="0" smtClean="0"/>
              <a:t>to overall inequality declined </a:t>
            </a:r>
            <a:r>
              <a:rPr lang="en-US" sz="1400" dirty="0"/>
              <a:t>(-</a:t>
            </a:r>
            <a:r>
              <a:rPr lang="en-US" sz="1400" dirty="0" smtClean="0"/>
              <a:t>7.7)</a:t>
            </a:r>
          </a:p>
          <a:p>
            <a:pPr lvl="1">
              <a:buFont typeface="Wingdings" panose="05000000000000000000" pitchFamily="2" charset="2"/>
              <a:buChar char="Ø"/>
            </a:pPr>
            <a:r>
              <a:rPr lang="en-US" dirty="0"/>
              <a:t>Ageing of </a:t>
            </a:r>
            <a:r>
              <a:rPr lang="en-US" dirty="0" smtClean="0"/>
              <a:t>society </a:t>
            </a:r>
            <a:r>
              <a:rPr lang="en-US" dirty="0"/>
              <a:t>is </a:t>
            </a:r>
            <a:r>
              <a:rPr lang="en-US" dirty="0" smtClean="0"/>
              <a:t>rather associated with more equality</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People indeed live less and less in married </a:t>
            </a:r>
            <a:r>
              <a:rPr lang="en-US" dirty="0" smtClean="0"/>
              <a:t>households</a:t>
            </a:r>
            <a:endParaRPr lang="en-US" dirty="0" smtClean="0"/>
          </a:p>
          <a:p>
            <a:pPr lvl="1">
              <a:buFont typeface="Wingdings" panose="05000000000000000000" pitchFamily="2" charset="2"/>
              <a:buChar char="Ø"/>
            </a:pPr>
            <a:r>
              <a:rPr lang="en-US" dirty="0" smtClean="0"/>
              <a:t>Contribution of within single inequality and importance of between component to overall inequality did rise</a:t>
            </a:r>
          </a:p>
          <a:p>
            <a:pPr lvl="1">
              <a:buFont typeface="Wingdings" panose="05000000000000000000" pitchFamily="2" charset="2"/>
              <a:buChar char="Ø"/>
            </a:pPr>
            <a:r>
              <a:rPr lang="en-US" dirty="0" smtClean="0"/>
              <a:t>More inequality with more single households?</a:t>
            </a: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de-DE" sz="2600" dirty="0">
                <a:solidFill>
                  <a:srgbClr val="697D91"/>
                </a:solidFill>
                <a:latin typeface="Lucida Sans"/>
                <a:ea typeface="MS PGothic"/>
              </a:rPr>
              <a:t>Interim </a:t>
            </a:r>
            <a:r>
              <a:rPr lang="de-DE" sz="2600" dirty="0" err="1" smtClean="0">
                <a:solidFill>
                  <a:srgbClr val="697D91"/>
                </a:solidFill>
                <a:latin typeface="Lucida Sans"/>
                <a:ea typeface="MS PGothic"/>
              </a:rPr>
              <a:t>Conclusion</a:t>
            </a:r>
            <a:endParaRPr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r>
              <a:rPr lang="de-DE" dirty="0"/>
              <a:t>Median </a:t>
            </a:r>
            <a:r>
              <a:rPr lang="de-DE" dirty="0" err="1"/>
              <a:t>incomes</a:t>
            </a:r>
            <a:r>
              <a:rPr lang="de-DE" dirty="0"/>
              <a:t> </a:t>
            </a:r>
            <a:r>
              <a:rPr lang="de-DE" dirty="0" err="1"/>
              <a:t>rose</a:t>
            </a:r>
            <a:r>
              <a:rPr lang="de-DE" dirty="0"/>
              <a:t> </a:t>
            </a:r>
            <a:r>
              <a:rPr lang="de-DE" dirty="0" err="1"/>
              <a:t>for</a:t>
            </a:r>
            <a:r>
              <a:rPr lang="de-DE" dirty="0"/>
              <a:t> </a:t>
            </a:r>
            <a:r>
              <a:rPr lang="de-DE" dirty="0" err="1"/>
              <a:t>retired</a:t>
            </a:r>
            <a:r>
              <a:rPr lang="de-DE" dirty="0"/>
              <a:t> </a:t>
            </a:r>
            <a:r>
              <a:rPr lang="de-DE" dirty="0" err="1"/>
              <a:t>people</a:t>
            </a:r>
            <a:endParaRPr dirty="0"/>
          </a:p>
          <a:p>
            <a:pPr marL="342900" indent="-342900">
              <a:buSzPct val="25000"/>
              <a:buFont typeface="Wingdings" panose="05000000000000000000" pitchFamily="2" charset="2"/>
              <a:buChar char="Ø"/>
            </a:pPr>
            <a:r>
              <a:rPr lang="de-DE" dirty="0"/>
              <a:t>BS: Median </a:t>
            </a:r>
            <a:r>
              <a:rPr lang="de-DE" dirty="0" err="1"/>
              <a:t>incomes</a:t>
            </a:r>
            <a:r>
              <a:rPr lang="de-DE" dirty="0"/>
              <a:t> </a:t>
            </a:r>
            <a:r>
              <a:rPr lang="de-DE" dirty="0" err="1"/>
              <a:t>rose</a:t>
            </a:r>
            <a:r>
              <a:rPr lang="de-DE" dirty="0"/>
              <a:t> </a:t>
            </a:r>
            <a:r>
              <a:rPr lang="de-DE" dirty="0" err="1"/>
              <a:t>for</a:t>
            </a:r>
            <a:r>
              <a:rPr lang="de-DE" dirty="0"/>
              <a:t> </a:t>
            </a:r>
            <a:r>
              <a:rPr lang="de-DE" dirty="0" err="1"/>
              <a:t>married</a:t>
            </a:r>
            <a:endParaRPr dirty="0"/>
          </a:p>
          <a:p>
            <a:pPr marL="342900" indent="-342900">
              <a:buSzPct val="25000"/>
              <a:buFont typeface="Wingdings" panose="05000000000000000000" pitchFamily="2" charset="2"/>
              <a:buChar char="Ø"/>
            </a:pPr>
            <a:r>
              <a:rPr lang="de-DE" dirty="0"/>
              <a:t>BS: </a:t>
            </a:r>
            <a:r>
              <a:rPr lang="de-DE" dirty="0" err="1"/>
              <a:t>Inequality</a:t>
            </a:r>
            <a:r>
              <a:rPr lang="de-DE" dirty="0"/>
              <a:t> </a:t>
            </a:r>
            <a:r>
              <a:rPr lang="de-DE" dirty="0" err="1"/>
              <a:t>rose</a:t>
            </a:r>
            <a:r>
              <a:rPr lang="de-DE" dirty="0"/>
              <a:t> </a:t>
            </a:r>
            <a:r>
              <a:rPr lang="de-DE" dirty="0" err="1"/>
              <a:t>especially</a:t>
            </a:r>
            <a:r>
              <a:rPr lang="de-DE" dirty="0"/>
              <a:t> </a:t>
            </a:r>
            <a:r>
              <a:rPr lang="de-DE" dirty="0" err="1"/>
              <a:t>within</a:t>
            </a:r>
            <a:r>
              <a:rPr lang="de-DE" dirty="0"/>
              <a:t> &lt;66y</a:t>
            </a:r>
            <a:endParaRPr dirty="0"/>
          </a:p>
          <a:p>
            <a:pPr marL="342900" indent="-342900">
              <a:buSzPct val="25000"/>
              <a:buFont typeface="Wingdings" panose="05000000000000000000" pitchFamily="2" charset="2"/>
              <a:buChar char="Ø"/>
            </a:pPr>
            <a:r>
              <a:rPr lang="de-DE" dirty="0"/>
              <a:t>BS:18-25 </a:t>
            </a:r>
            <a:r>
              <a:rPr lang="de-DE" dirty="0" err="1"/>
              <a:t>year</a:t>
            </a:r>
            <a:r>
              <a:rPr lang="de-DE" dirty="0"/>
              <a:t> </a:t>
            </a:r>
            <a:r>
              <a:rPr lang="de-DE" dirty="0" err="1"/>
              <a:t>old</a:t>
            </a:r>
            <a:r>
              <a:rPr lang="de-DE" dirty="0"/>
              <a:t> </a:t>
            </a:r>
            <a:r>
              <a:rPr lang="de-DE" dirty="0" err="1"/>
              <a:t>became</a:t>
            </a:r>
            <a:r>
              <a:rPr lang="de-DE" dirty="0"/>
              <a:t> </a:t>
            </a:r>
            <a:r>
              <a:rPr lang="de-DE" dirty="0" err="1"/>
              <a:t>more</a:t>
            </a:r>
            <a:r>
              <a:rPr lang="de-DE" dirty="0"/>
              <a:t> diverse</a:t>
            </a:r>
            <a:endParaRPr dirty="0"/>
          </a:p>
          <a:p>
            <a:pPr marL="342900" indent="-342900">
              <a:buSzPct val="25000"/>
              <a:buFont typeface="Wingdings" panose="05000000000000000000" pitchFamily="2" charset="2"/>
              <a:buChar char="Ø"/>
            </a:pPr>
            <a:r>
              <a:rPr lang="de-DE" dirty="0"/>
              <a:t>BS: </a:t>
            </a:r>
            <a:r>
              <a:rPr lang="de-DE" dirty="0" err="1"/>
              <a:t>single</a:t>
            </a:r>
            <a:r>
              <a:rPr lang="de-DE" dirty="0"/>
              <a:t> </a:t>
            </a:r>
            <a:r>
              <a:rPr lang="de-DE" dirty="0" err="1"/>
              <a:t>dads</a:t>
            </a:r>
            <a:r>
              <a:rPr lang="de-DE" dirty="0"/>
              <a:t> </a:t>
            </a:r>
            <a:r>
              <a:rPr lang="de-DE" dirty="0" err="1"/>
              <a:t>became</a:t>
            </a:r>
            <a:r>
              <a:rPr lang="de-DE" dirty="0"/>
              <a:t> </a:t>
            </a:r>
            <a:r>
              <a:rPr lang="de-DE" dirty="0" err="1"/>
              <a:t>bimodal</a:t>
            </a: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grow by 1.8 Mio</a:t>
            </a:r>
            <a:r>
              <a:rPr lang="de-CH" dirty="0" smtClean="0"/>
              <a:t> </a:t>
            </a:r>
            <a:r>
              <a:rPr lang="de-CH" sz="1200" dirty="0" smtClean="0"/>
              <a:t>(Source: STATPOP)</a:t>
            </a:r>
          </a:p>
          <a:p>
            <a:pPr lvl="1"/>
            <a:r>
              <a:rPr lang="en-US" dirty="0" smtClean="0"/>
              <a:t>A central part of the growth is due to Migration </a:t>
            </a:r>
            <a:r>
              <a:rPr lang="en-US" sz="1200" dirty="0" smtClean="0"/>
              <a:t>(average </a:t>
            </a:r>
            <a:r>
              <a:rPr lang="en-US" sz="1200" dirty="0" err="1" smtClean="0"/>
              <a:t>anual</a:t>
            </a:r>
            <a:r>
              <a:rPr lang="en-US" sz="1200" dirty="0" smtClean="0"/>
              <a:t> net migration since the 1980 is +28’000 Source: PETRA/STATPOP) </a:t>
            </a:r>
          </a:p>
          <a:p>
            <a:pPr lvl="1"/>
            <a:r>
              <a:rPr lang="en-US" dirty="0">
                <a:solidFill>
                  <a:prstClr val="black"/>
                </a:solidFill>
              </a:rPr>
              <a:t>Swiss Population is ageing</a:t>
            </a:r>
            <a:r>
              <a:rPr lang="de-CH" dirty="0">
                <a:solidFill>
                  <a:prstClr val="black"/>
                </a:solidFill>
              </a:rPr>
              <a:t> (Share </a:t>
            </a:r>
            <a:r>
              <a:rPr lang="de-CH" dirty="0" err="1">
                <a:solidFill>
                  <a:prstClr val="black"/>
                </a:solidFill>
              </a:rPr>
              <a:t>of</a:t>
            </a:r>
            <a:r>
              <a:rPr lang="de-CH" dirty="0">
                <a:solidFill>
                  <a:prstClr val="black"/>
                </a:solidFill>
              </a:rPr>
              <a:t> 65+: 1980: 14%, 2012: 17%, </a:t>
            </a:r>
            <a:r>
              <a:rPr lang="en-US" dirty="0">
                <a:solidFill>
                  <a:prstClr val="black"/>
                </a:solidFill>
              </a:rPr>
              <a:t>estimated</a:t>
            </a:r>
            <a:r>
              <a:rPr lang="de-CH" dirty="0">
                <a:solidFill>
                  <a:prstClr val="black"/>
                </a:solidFill>
              </a:rPr>
              <a:t> in 2030: 24% Source: ESPOP, STATPOP, SCENARIO)</a:t>
            </a:r>
          </a:p>
          <a:p>
            <a:pPr lvl="1"/>
            <a:r>
              <a:rPr lang="en-US" dirty="0">
                <a:solidFill>
                  <a:srgbClr val="FF0000"/>
                </a:solidFill>
              </a:rPr>
              <a:t>Household </a:t>
            </a:r>
            <a:r>
              <a:rPr lang="en-US" dirty="0" err="1">
                <a:solidFill>
                  <a:srgbClr val="FF0000"/>
                </a:solidFill>
              </a:rPr>
              <a:t>typs</a:t>
            </a:r>
            <a:r>
              <a:rPr lang="en-US" dirty="0">
                <a:solidFill>
                  <a:srgbClr val="FF0000"/>
                </a:solidFill>
              </a:rPr>
              <a:t> are changing </a:t>
            </a:r>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de-DE" sz="2600">
                <a:solidFill>
                  <a:srgbClr val="697D91"/>
                </a:solidFill>
                <a:latin typeface="Lucida Sans"/>
                <a:ea typeface="MS PGothic"/>
              </a:rPr>
              <a:t>Hypotheses</a:t>
            </a:r>
            <a:endParaRPr/>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de-DE" sz="1700" b="1">
                <a:solidFill>
                  <a:srgbClr val="000000"/>
                </a:solidFill>
                <a:latin typeface="Lucida Sans"/>
                <a:ea typeface="MS PGothic"/>
              </a:rPr>
              <a:t>Ageing of the population leads to a conflict between generations (Kaufmann 2005)</a:t>
            </a:r>
            <a:endParaRPr/>
          </a:p>
          <a:p>
            <a:pPr>
              <a:lnSpc>
                <a:spcPct val="100000"/>
              </a:lnSpc>
            </a:pPr>
            <a:endParaRPr/>
          </a:p>
          <a:p>
            <a:pPr>
              <a:lnSpc>
                <a:spcPct val="100000"/>
              </a:lnSpc>
            </a:pPr>
            <a:r>
              <a:rPr lang="de-DE" sz="1700">
                <a:solidFill>
                  <a:srgbClr val="000000"/>
                </a:solidFill>
                <a:latin typeface="Lucida Sans"/>
                <a:ea typeface="MS PGothic"/>
              </a:rPr>
              <a:t>→ Indeed, inequality rose for working people and decreased for retired while</a:t>
            </a:r>
            <a:endParaRPr/>
          </a:p>
          <a:p>
            <a:pPr>
              <a:lnSpc>
                <a:spcPct val="100000"/>
              </a:lnSpc>
            </a:pPr>
            <a:r>
              <a:rPr lang="de-DE" sz="1700">
                <a:solidFill>
                  <a:srgbClr val="000000"/>
                </a:solidFill>
                <a:latin typeface="Lucida Sans"/>
                <a:ea typeface="MS PGothic"/>
              </a:rPr>
              <a:t>→ median incomes rose for retired people only</a:t>
            </a:r>
            <a:endParaRPr/>
          </a:p>
          <a:p>
            <a:pPr>
              <a:lnSpc>
                <a:spcPct val="100000"/>
              </a:lnSpc>
            </a:pPr>
            <a:endParaRPr/>
          </a:p>
          <a:p>
            <a:pPr>
              <a:lnSpc>
                <a:spcPct val="100000"/>
              </a:lnSpc>
            </a:pPr>
            <a:endParaRPr/>
          </a:p>
          <a:p>
            <a:pPr algn="just">
              <a:lnSpc>
                <a:spcPct val="100000"/>
              </a:lnSpc>
            </a:pPr>
            <a:r>
              <a:rPr lang="de-DE" sz="1700" b="1">
                <a:solidFill>
                  <a:srgbClr val="000000"/>
                </a:solidFill>
                <a:latin typeface="Lucida Sans"/>
                <a:ea typeface="MS PGothic"/>
              </a:rPr>
              <a:t>Rise in inequality in the US due to more people living alone (Daly/Valetta (2006) </a:t>
            </a:r>
            <a:endParaRPr/>
          </a:p>
          <a:p>
            <a:pPr>
              <a:lnSpc>
                <a:spcPct val="100000"/>
              </a:lnSpc>
            </a:pPr>
            <a:endParaRPr/>
          </a:p>
          <a:p>
            <a:pPr>
              <a:lnSpc>
                <a:spcPct val="100000"/>
              </a:lnSpc>
            </a:pPr>
            <a:r>
              <a:rPr lang="de-DE" sz="1700">
                <a:solidFill>
                  <a:srgbClr val="000000"/>
                </a:solidFill>
                <a:latin typeface="Lucida Sans"/>
                <a:ea typeface="MS PGothic"/>
              </a:rPr>
              <a:t>→ Jura: Single households show higher inequality measures than married households</a:t>
            </a:r>
            <a:endParaRPr/>
          </a:p>
          <a:p>
            <a:pPr>
              <a:lnSpc>
                <a:spcPct val="100000"/>
              </a:lnSpc>
            </a:pPr>
            <a:r>
              <a:rPr lang="de-DE" sz="1700">
                <a:solidFill>
                  <a:srgbClr val="000000"/>
                </a:solidFill>
                <a:latin typeface="Lucida Sans"/>
                <a:ea typeface="MS PGothic"/>
              </a:rPr>
              <a:t>→ Basel: Inequality is rather high for married people with kids, so an increase in single households would not directly increase inequality</a:t>
            </a:r>
            <a:endParaRP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(especially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When </a:t>
            </a:r>
            <a:r>
              <a:rPr lang="en-US" sz="1700" dirty="0"/>
              <a:t>liking 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Periode: 1991-2011</a:t>
            </a:r>
          </a:p>
        </p:txBody>
      </p:sp>
      <p:sp>
        <p:nvSpPr>
          <p:cNvPr id="5" name="Inhaltsplatzhalter 3"/>
          <p:cNvSpPr txBox="1">
            <a:spLocks/>
          </p:cNvSpPr>
          <p:nvPr/>
        </p:nvSpPr>
        <p:spPr>
          <a:xfrm>
            <a:off x="4420875" y="2348323"/>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CH" i="1" dirty="0" smtClean="0"/>
              <a:t>Jura</a:t>
            </a:r>
          </a:p>
          <a:p>
            <a:pPr lvl="1"/>
            <a:r>
              <a:rPr lang="en-US" dirty="0" smtClean="0"/>
              <a:t>Rural canton </a:t>
            </a:r>
            <a:r>
              <a:rPr lang="de-CH" sz="1200" dirty="0" smtClean="0"/>
              <a:t>(</a:t>
            </a:r>
            <a:r>
              <a:rPr lang="de-DE" sz="1200" dirty="0" smtClean="0"/>
              <a:t>~ 70%</a:t>
            </a:r>
            <a:r>
              <a:rPr lang="de-CH" sz="1200" dirty="0" smtClean="0"/>
              <a:t> )</a:t>
            </a:r>
          </a:p>
          <a:p>
            <a:pPr lvl="1"/>
            <a:r>
              <a:rPr lang="en-US" dirty="0" smtClean="0"/>
              <a:t>French speaking</a:t>
            </a:r>
          </a:p>
          <a:p>
            <a:pPr lvl="1"/>
            <a:r>
              <a:rPr lang="de-CH" dirty="0" smtClean="0"/>
              <a:t>Time Periode: 2006 - 2012</a:t>
            </a:r>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cxnSp>
        <p:nvCxnSpPr>
          <p:cNvPr id="8" name="Gerade Verbindung 7"/>
          <p:cNvCxnSpPr/>
          <p:nvPr/>
        </p:nvCxnSpPr>
        <p:spPr>
          <a:xfrm>
            <a:off x="548961" y="4270049"/>
            <a:ext cx="7937813" cy="2572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stark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5125" name="Picture 5" descr="C:\Users\hlo1\neuchatel\analyses Oli\figure\lorenz.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964266" y="1793734"/>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schemas.microsoft.com/office/2006/documentManagement/types"/>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1346</Words>
  <Application>Microsoft Office PowerPoint</Application>
  <PresentationFormat>Bildschirmpräsentation (4:3)</PresentationFormat>
  <Paragraphs>190</Paragraphs>
  <Slides>20</Slides>
  <Notes>20</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20</vt:i4>
      </vt:variant>
    </vt:vector>
  </HeadingPairs>
  <TitlesOfParts>
    <vt:vector size="22" baseType="lpstr">
      <vt:lpstr>FBS_FB_de_Powerpoint</vt:lpstr>
      <vt:lpstr>Microsoft Excel 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Results</vt:lpstr>
      <vt:lpstr>Results</vt:lpstr>
      <vt:lpstr>Results</vt:lpstr>
      <vt:lpstr>Interim Conclusion</vt:lpstr>
      <vt:lpstr>PowerPoint-Präsentation</vt:lpstr>
      <vt:lpstr>PowerPoint-Präsentation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68</cp:revision>
  <cp:lastPrinted>2014-09-29T10:09:53Z</cp:lastPrinted>
  <dcterms:created xsi:type="dcterms:W3CDTF">2014-09-16T15:17:28Z</dcterms:created>
  <dcterms:modified xsi:type="dcterms:W3CDTF">2014-09-29T16:42:47Z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