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7"/>
  </p:notesMasterIdLst>
  <p:handoutMasterIdLst>
    <p:handoutMasterId r:id="rId28"/>
  </p:handoutMasterIdLst>
  <p:sldIdLst>
    <p:sldId id="256" r:id="rId5"/>
    <p:sldId id="263" r:id="rId6"/>
    <p:sldId id="282" r:id="rId7"/>
    <p:sldId id="284" r:id="rId8"/>
    <p:sldId id="281" r:id="rId9"/>
    <p:sldId id="272" r:id="rId10"/>
    <p:sldId id="285" r:id="rId11"/>
    <p:sldId id="275" r:id="rId12"/>
    <p:sldId id="289" r:id="rId13"/>
    <p:sldId id="277" r:id="rId14"/>
    <p:sldId id="297" r:id="rId15"/>
    <p:sldId id="296" r:id="rId16"/>
    <p:sldId id="286" r:id="rId17"/>
    <p:sldId id="298" r:id="rId18"/>
    <p:sldId id="299" r:id="rId19"/>
    <p:sldId id="279" r:id="rId20"/>
    <p:sldId id="290" r:id="rId21"/>
    <p:sldId id="291" r:id="rId22"/>
    <p:sldId id="292" r:id="rId23"/>
    <p:sldId id="293" r:id="rId24"/>
    <p:sldId id="294" r:id="rId25"/>
    <p:sldId id="280" r:id="rId26"/>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02.10.2014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02.10.2014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r>
              <a:rPr lang="de-CH" dirty="0" smtClean="0"/>
              <a:t>Klar machen, dass es keine richtigen Haushalte</a:t>
            </a:r>
            <a:r>
              <a:rPr lang="de-CH" baseline="0" dirty="0" smtClean="0"/>
              <a:t> sind</a:t>
            </a:r>
            <a:endParaRPr lang="de-CH" dirty="0" smtClean="0"/>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pPr lvl="1"/>
            <a:endParaRPr lang="de-CH" dirty="0" smtClean="0"/>
          </a:p>
          <a:p>
            <a:pPr lvl="0"/>
            <a:r>
              <a:rPr lang="de-CH" dirty="0" smtClean="0"/>
              <a:t>Bei</a:t>
            </a:r>
            <a:r>
              <a:rPr lang="de-CH" baseline="0" dirty="0" smtClean="0"/>
              <a:t> der Auswahl der Kantone haben wir zum Ziel möglichst  lange Entwicklungsperioden abzudecken und gleichzeitig eine gewisse Variation bei relevanten Drittvariablen zu haben (Urbanitätsgrad, Kultur)</a:t>
            </a:r>
            <a:endParaRPr lang="de-CH" dirty="0" smtClean="0"/>
          </a:p>
          <a:p>
            <a:pPr lvl="0"/>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package" Target="../embeddings/Microsoft_Excel_Worksheet5.xlsx"/><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package" Target="../embeddings/Microsoft_Excel_Worksheet6.xlsx"/><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contribution of within and between inequality to overall inequality </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2675736302"/>
              </p:ext>
            </p:extLst>
          </p:nvPr>
        </p:nvGraphicFramePr>
        <p:xfrm>
          <a:off x="860425" y="2740025"/>
          <a:ext cx="3952875" cy="2809875"/>
        </p:xfrm>
        <a:graphic>
          <a:graphicData uri="http://schemas.openxmlformats.org/presentationml/2006/ole">
            <mc:AlternateContent xmlns:mc="http://schemas.openxmlformats.org/markup-compatibility/2006">
              <mc:Choice xmlns:v="urn:schemas-microsoft-com:vml" Requires="v">
                <p:oleObj spid="_x0000_s2082" name="Worksheet" r:id="rId5" imgW="3952855" imgH="2809943" progId="Excel.Sheet.12">
                  <p:embed/>
                </p:oleObj>
              </mc:Choice>
              <mc:Fallback>
                <p:oleObj name="Worksheet" r:id="rId5" imgW="3952855" imgH="2809943" progId="Excel.Sheet.12">
                  <p:embed/>
                  <p:pic>
                    <p:nvPicPr>
                      <p:cNvPr id="0" name=""/>
                      <p:cNvPicPr/>
                      <p:nvPr/>
                    </p:nvPicPr>
                    <p:blipFill>
                      <a:blip r:embed="rId6"/>
                      <a:stretch>
                        <a:fillRect/>
                      </a:stretch>
                    </p:blipFill>
                    <p:spPr>
                      <a:xfrm>
                        <a:off x="860425" y="2740025"/>
                        <a:ext cx="3952875" cy="2809875"/>
                      </a:xfrm>
                      <a:prstGeom prst="rect">
                        <a:avLst/>
                      </a:prstGeom>
                    </p:spPr>
                  </p:pic>
                </p:oleObj>
              </mc:Fallback>
            </mc:AlternateContent>
          </a:graphicData>
        </a:graphic>
      </p:graphicFrame>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No big changes concerning shares of age groups</a:t>
            </a:r>
          </a:p>
          <a:p>
            <a:r>
              <a:rPr lang="en-US" i="1" dirty="0" smtClean="0"/>
              <a:t>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and within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Youngsters lost, while retired gained and workforce were “stable”</a:t>
            </a:r>
          </a:p>
          <a:p>
            <a:r>
              <a:rPr lang="en-US" i="1" dirty="0" smtClean="0"/>
              <a:t>But: Inequality within workforce and especially among youngsters increased drastically </a:t>
            </a:r>
            <a:endParaRPr lang="en-US" dirty="0" smtClean="0"/>
          </a:p>
          <a:p>
            <a:pPr lvl="2"/>
            <a:endParaRPr lang="de-CH" dirty="0"/>
          </a:p>
          <a:p>
            <a:pPr marL="0" indent="0">
              <a:buNone/>
            </a:pPr>
            <a:endParaRPr lang="de-CH" b="1" i="1" dirty="0" smtClean="0"/>
          </a:p>
          <a:p>
            <a:endParaRPr lang="de-CH" dirty="0" smtClean="0"/>
          </a:p>
        </p:txBody>
      </p:sp>
      <p:graphicFrame>
        <p:nvGraphicFramePr>
          <p:cNvPr id="11" name="Objekt 10"/>
          <p:cNvGraphicFramePr>
            <a:graphicFrameLocks noChangeAspect="1"/>
          </p:cNvGraphicFramePr>
          <p:nvPr>
            <p:extLst>
              <p:ext uri="{D42A27DB-BD31-4B8C-83A1-F6EECF244321}">
                <p14:modId xmlns:p14="http://schemas.microsoft.com/office/powerpoint/2010/main" val="1513632991"/>
              </p:ext>
            </p:extLst>
          </p:nvPr>
        </p:nvGraphicFramePr>
        <p:xfrm>
          <a:off x="4027488" y="2192338"/>
          <a:ext cx="4391025" cy="2552700"/>
        </p:xfrm>
        <a:graphic>
          <a:graphicData uri="http://schemas.openxmlformats.org/presentationml/2006/ole">
            <mc:AlternateContent xmlns:mc="http://schemas.openxmlformats.org/markup-compatibility/2006">
              <mc:Choice xmlns:v="urn:schemas-microsoft-com:vml" Requires="v">
                <p:oleObj spid="_x0000_s6160" name="Worksheet" r:id="rId5" imgW="4391011" imgH="2552700" progId="Excel.Sheet.12">
                  <p:embed/>
                </p:oleObj>
              </mc:Choice>
              <mc:Fallback>
                <p:oleObj name="Worksheet" r:id="rId5" imgW="4391011" imgH="2552700" progId="Excel.Sheet.12">
                  <p:embed/>
                  <p:pic>
                    <p:nvPicPr>
                      <p:cNvPr id="0" name=""/>
                      <p:cNvPicPr/>
                      <p:nvPr/>
                    </p:nvPicPr>
                    <p:blipFill>
                      <a:blip r:embed="rId6"/>
                      <a:stretch>
                        <a:fillRect/>
                      </a:stretch>
                    </p:blipFill>
                    <p:spPr>
                      <a:xfrm>
                        <a:off x="4027488" y="2192338"/>
                        <a:ext cx="4391025" cy="2552700"/>
                      </a:xfrm>
                      <a:prstGeom prst="rect">
                        <a:avLst/>
                      </a:prstGeom>
                    </p:spPr>
                  </p:pic>
                </p:oleObj>
              </mc:Fallback>
            </mc:AlternateContent>
          </a:graphicData>
        </a:graphic>
      </p:graphicFrame>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a:t>age groups </a:t>
            </a:r>
            <a:r>
              <a:rPr lang="en-US" dirty="0" smtClean="0"/>
              <a:t>- Contribution of each within inequality component and between inequality  to overall inequality- 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Youngsters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13"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05"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reflects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de-CH" i="1" dirty="0" err="1" smtClean="0"/>
              <a:t>Between</a:t>
            </a:r>
            <a:r>
              <a:rPr lang="de-CH" i="1" dirty="0" smtClean="0"/>
              <a:t> </a:t>
            </a:r>
            <a:r>
              <a:rPr lang="de-CH" i="1" dirty="0" err="1" smtClean="0"/>
              <a:t>group</a:t>
            </a:r>
            <a:r>
              <a:rPr lang="de-CH" i="1" dirty="0" smtClean="0"/>
              <a:t> </a:t>
            </a:r>
            <a:r>
              <a:rPr lang="de-CH" i="1" dirty="0" err="1" smtClean="0"/>
              <a:t>differences</a:t>
            </a:r>
            <a:r>
              <a:rPr lang="de-CH" i="1" dirty="0" smtClean="0"/>
              <a:t> </a:t>
            </a:r>
            <a:r>
              <a:rPr lang="de-CH" i="1" dirty="0" err="1" smtClean="0"/>
              <a:t>are</a:t>
            </a:r>
            <a:r>
              <a:rPr lang="de-CH" i="1" dirty="0" smtClean="0"/>
              <a:t> high </a:t>
            </a:r>
            <a:r>
              <a:rPr lang="de-CH" i="1" dirty="0" err="1" smtClean="0"/>
              <a:t>between</a:t>
            </a:r>
            <a:r>
              <a:rPr lang="de-CH" i="1" dirty="0" smtClean="0"/>
              <a:t> </a:t>
            </a:r>
            <a:r>
              <a:rPr lang="de-CH" i="1" dirty="0" err="1" smtClean="0"/>
              <a:t>married</a:t>
            </a:r>
            <a:r>
              <a:rPr lang="de-CH" i="1" dirty="0" smtClean="0"/>
              <a:t> </a:t>
            </a:r>
            <a:r>
              <a:rPr lang="de-CH" i="1" dirty="0" err="1" smtClean="0"/>
              <a:t>and</a:t>
            </a:r>
            <a:r>
              <a:rPr lang="de-CH" i="1" dirty="0" smtClean="0"/>
              <a:t> </a:t>
            </a:r>
            <a:r>
              <a:rPr lang="de-CH" i="1" dirty="0" err="1" smtClean="0"/>
              <a:t>single</a:t>
            </a:r>
            <a:r>
              <a:rPr lang="en-US" i="1" dirty="0"/>
              <a:t> </a:t>
            </a:r>
            <a:endParaRPr lang="en-US" i="1" dirty="0" smtClean="0"/>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de-CH" i="1" dirty="0" err="1" smtClean="0"/>
              <a:t>Within-inequality</a:t>
            </a:r>
            <a:r>
              <a:rPr lang="de-CH" i="1" dirty="0" smtClean="0"/>
              <a:t> </a:t>
            </a:r>
            <a:r>
              <a:rPr lang="de-CH" i="1" dirty="0" err="1" smtClean="0"/>
              <a:t>rose</a:t>
            </a:r>
            <a:r>
              <a:rPr lang="de-CH" i="1" dirty="0" smtClean="0"/>
              <a:t> </a:t>
            </a:r>
            <a:r>
              <a:rPr lang="de-CH" i="1" dirty="0" err="1" smtClean="0"/>
              <a:t>especially</a:t>
            </a:r>
            <a:r>
              <a:rPr lang="de-CH" i="1" dirty="0" smtClean="0"/>
              <a:t> </a:t>
            </a:r>
            <a:r>
              <a:rPr lang="de-CH" i="1" dirty="0" err="1" smtClean="0"/>
              <a:t>among</a:t>
            </a:r>
            <a:r>
              <a:rPr lang="de-CH" i="1" dirty="0" smtClean="0"/>
              <a:t> </a:t>
            </a:r>
            <a:r>
              <a:rPr lang="de-CH" i="1" dirty="0" err="1" smtClean="0"/>
              <a:t>married</a:t>
            </a:r>
            <a:r>
              <a:rPr lang="de-CH" i="1" dirty="0" smtClean="0"/>
              <a:t> </a:t>
            </a:r>
            <a:r>
              <a:rPr lang="de-CH" i="1" dirty="0" err="1" smtClean="0"/>
              <a:t>with</a:t>
            </a:r>
            <a:r>
              <a:rPr lang="de-CH" i="1" dirty="0" smtClean="0"/>
              <a:t> </a:t>
            </a:r>
            <a:r>
              <a:rPr lang="de-CH" i="1" dirty="0" err="1" smtClean="0"/>
              <a:t>kids</a:t>
            </a:r>
            <a:endParaRPr lang="en-US" i="1" dirty="0" smtClean="0"/>
          </a:p>
          <a:p>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3206044104"/>
              </p:ext>
            </p:extLst>
          </p:nvPr>
        </p:nvGraphicFramePr>
        <p:xfrm>
          <a:off x="468313" y="2322513"/>
          <a:ext cx="4781550" cy="3419475"/>
        </p:xfrm>
        <a:graphic>
          <a:graphicData uri="http://schemas.openxmlformats.org/presentationml/2006/ole">
            <mc:AlternateContent xmlns:mc="http://schemas.openxmlformats.org/markup-compatibility/2006">
              <mc:Choice xmlns:v="urn:schemas-microsoft-com:vml" Requires="v">
                <p:oleObj spid="_x0000_s7177" name="Worksheet" r:id="rId5" imgW="4781623" imgH="3419543" progId="Excel.Sheet.12">
                  <p:embed/>
                </p:oleObj>
              </mc:Choice>
              <mc:Fallback>
                <p:oleObj name="Worksheet" r:id="rId5" imgW="4781623" imgH="3419543" progId="Excel.Sheet.12">
                  <p:embed/>
                  <p:pic>
                    <p:nvPicPr>
                      <p:cNvPr id="0" name=""/>
                      <p:cNvPicPr/>
                      <p:nvPr/>
                    </p:nvPicPr>
                    <p:blipFill>
                      <a:blip r:embed="rId6"/>
                      <a:stretch>
                        <a:fillRect/>
                      </a:stretch>
                    </p:blipFill>
                    <p:spPr>
                      <a:xfrm>
                        <a:off x="468313" y="2322513"/>
                        <a:ext cx="4781550" cy="3419475"/>
                      </a:xfrm>
                      <a:prstGeom prst="rect">
                        <a:avLst/>
                      </a:prstGeom>
                    </p:spPr>
                  </p:pic>
                </p:oleObj>
              </mc:Fallback>
            </mc:AlternateContent>
          </a:graphicData>
        </a:graphic>
      </p:graphicFrame>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02"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smtClean="0"/>
              <a:t>Income distribution and inequality by household </a:t>
            </a:r>
            <a:r>
              <a:rPr lang="en-US" dirty="0" err="1" smtClean="0"/>
              <a:t>typs</a:t>
            </a:r>
            <a:endParaRPr lang="en-US" dirty="0"/>
          </a:p>
        </p:txBody>
      </p:sp>
      <p:pic>
        <p:nvPicPr>
          <p:cNvPr id="11" name="Inhaltsplatzhalter 10"/>
          <p:cNvPicPr>
            <a:picLocks noGrp="1"/>
          </p:cNvPicPr>
          <p:nvPr>
            <p:ph sz="half" idx="13"/>
          </p:nvPr>
        </p:nvPicPr>
        <p:blipFill>
          <a:blip r:embed="rId3"/>
          <a:stretch>
            <a:fillRect/>
          </a:stretch>
        </p:blipFill>
        <p:spPr>
          <a:xfrm>
            <a:off x="1249045" y="2075921"/>
            <a:ext cx="6334760" cy="3959225"/>
          </a:xfrm>
          <a:prstGeom prst="rect">
            <a:avLst/>
          </a:prstGeom>
        </p:spPr>
      </p:pic>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household </a:t>
            </a:r>
            <a:r>
              <a:rPr lang="en-US" dirty="0" err="1"/>
              <a:t>typs</a:t>
            </a:r>
            <a:endParaRPr lang="en-US" dirty="0"/>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t>
            </a:r>
            <a:r>
              <a:rPr lang="en-US" dirty="0" smtClean="0"/>
              <a:t>age group</a:t>
            </a:r>
            <a:endParaRPr lang="en-US" dirty="0"/>
          </a:p>
        </p:txBody>
      </p:sp>
      <p:pic>
        <p:nvPicPr>
          <p:cNvPr id="10" name="Inhaltsplatzhalter 9"/>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age group</a:t>
            </a:r>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39196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de-DE" sz="2600" dirty="0">
                <a:solidFill>
                  <a:srgbClr val="697D91"/>
                </a:solidFill>
                <a:latin typeface="Lucida Sans"/>
                <a:ea typeface="MS PGothic"/>
              </a:rPr>
              <a:t>Interim </a:t>
            </a:r>
            <a:r>
              <a:rPr lang="de-DE" sz="2600" dirty="0" err="1" smtClean="0">
                <a:solidFill>
                  <a:srgbClr val="697D91"/>
                </a:solidFill>
                <a:latin typeface="Lucida Sans"/>
                <a:ea typeface="MS PGothic"/>
              </a:rPr>
              <a:t>Conclusion</a:t>
            </a:r>
            <a:endParaRPr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r>
              <a:rPr lang="de-DE" dirty="0"/>
              <a:t>Median </a:t>
            </a:r>
            <a:r>
              <a:rPr lang="de-DE" dirty="0" err="1"/>
              <a:t>incomes</a:t>
            </a:r>
            <a:r>
              <a:rPr lang="de-DE" dirty="0"/>
              <a:t> </a:t>
            </a:r>
            <a:r>
              <a:rPr lang="de-DE" dirty="0" err="1"/>
              <a:t>rose</a:t>
            </a:r>
            <a:r>
              <a:rPr lang="de-DE" dirty="0"/>
              <a:t> </a:t>
            </a:r>
            <a:r>
              <a:rPr lang="de-DE" dirty="0" err="1"/>
              <a:t>for</a:t>
            </a:r>
            <a:r>
              <a:rPr lang="de-DE" dirty="0"/>
              <a:t> </a:t>
            </a:r>
            <a:r>
              <a:rPr lang="de-DE" dirty="0" err="1"/>
              <a:t>retired</a:t>
            </a:r>
            <a:r>
              <a:rPr lang="de-DE" dirty="0"/>
              <a:t> </a:t>
            </a:r>
            <a:r>
              <a:rPr lang="de-DE" dirty="0" err="1"/>
              <a:t>people</a:t>
            </a:r>
            <a:endParaRPr dirty="0"/>
          </a:p>
          <a:p>
            <a:pPr marL="342900" indent="-342900">
              <a:buSzPct val="25000"/>
              <a:buFont typeface="Wingdings" panose="05000000000000000000" pitchFamily="2" charset="2"/>
              <a:buChar char="Ø"/>
            </a:pPr>
            <a:r>
              <a:rPr lang="de-DE" dirty="0"/>
              <a:t>BS: Median </a:t>
            </a:r>
            <a:r>
              <a:rPr lang="de-DE" dirty="0" err="1"/>
              <a:t>incomes</a:t>
            </a:r>
            <a:r>
              <a:rPr lang="de-DE" dirty="0"/>
              <a:t> </a:t>
            </a:r>
            <a:r>
              <a:rPr lang="de-DE" dirty="0" err="1"/>
              <a:t>rose</a:t>
            </a:r>
            <a:r>
              <a:rPr lang="de-DE" dirty="0"/>
              <a:t> </a:t>
            </a:r>
            <a:r>
              <a:rPr lang="de-DE" dirty="0" err="1"/>
              <a:t>for</a:t>
            </a:r>
            <a:r>
              <a:rPr lang="de-DE" dirty="0"/>
              <a:t> </a:t>
            </a:r>
            <a:r>
              <a:rPr lang="de-DE" dirty="0" err="1"/>
              <a:t>married</a:t>
            </a:r>
            <a:endParaRPr dirty="0"/>
          </a:p>
          <a:p>
            <a:pPr marL="342900" indent="-342900">
              <a:buSzPct val="25000"/>
              <a:buFont typeface="Wingdings" panose="05000000000000000000" pitchFamily="2" charset="2"/>
              <a:buChar char="Ø"/>
            </a:pPr>
            <a:r>
              <a:rPr lang="de-DE" dirty="0"/>
              <a:t>BS: </a:t>
            </a:r>
            <a:r>
              <a:rPr lang="de-DE" dirty="0" err="1"/>
              <a:t>Inequality</a:t>
            </a:r>
            <a:r>
              <a:rPr lang="de-DE" dirty="0"/>
              <a:t> </a:t>
            </a:r>
            <a:r>
              <a:rPr lang="de-DE" dirty="0" err="1"/>
              <a:t>rose</a:t>
            </a:r>
            <a:r>
              <a:rPr lang="de-DE" dirty="0"/>
              <a:t> </a:t>
            </a:r>
            <a:r>
              <a:rPr lang="de-DE" dirty="0" err="1"/>
              <a:t>especially</a:t>
            </a:r>
            <a:r>
              <a:rPr lang="de-DE" dirty="0"/>
              <a:t> </a:t>
            </a:r>
            <a:r>
              <a:rPr lang="de-DE" dirty="0" err="1"/>
              <a:t>within</a:t>
            </a:r>
            <a:r>
              <a:rPr lang="de-DE" dirty="0"/>
              <a:t> &lt;66y</a:t>
            </a:r>
            <a:endParaRPr dirty="0"/>
          </a:p>
          <a:p>
            <a:pPr marL="342900" indent="-342900">
              <a:buSzPct val="25000"/>
              <a:buFont typeface="Wingdings" panose="05000000000000000000" pitchFamily="2" charset="2"/>
              <a:buChar char="Ø"/>
            </a:pPr>
            <a:r>
              <a:rPr lang="de-DE" dirty="0"/>
              <a:t>BS:18-25 </a:t>
            </a:r>
            <a:r>
              <a:rPr lang="de-DE" dirty="0" err="1"/>
              <a:t>year</a:t>
            </a:r>
            <a:r>
              <a:rPr lang="de-DE" dirty="0"/>
              <a:t> </a:t>
            </a:r>
            <a:r>
              <a:rPr lang="de-DE" dirty="0" err="1"/>
              <a:t>old</a:t>
            </a:r>
            <a:r>
              <a:rPr lang="de-DE" dirty="0"/>
              <a:t> </a:t>
            </a:r>
            <a:r>
              <a:rPr lang="de-DE" dirty="0" err="1"/>
              <a:t>became</a:t>
            </a:r>
            <a:r>
              <a:rPr lang="de-DE" dirty="0"/>
              <a:t> </a:t>
            </a:r>
            <a:r>
              <a:rPr lang="de-DE" dirty="0" err="1"/>
              <a:t>more</a:t>
            </a:r>
            <a:r>
              <a:rPr lang="de-DE" dirty="0"/>
              <a:t> diverse</a:t>
            </a:r>
            <a:endParaRPr dirty="0"/>
          </a:p>
          <a:p>
            <a:pPr marL="342900" indent="-342900">
              <a:buSzPct val="25000"/>
              <a:buFont typeface="Wingdings" panose="05000000000000000000" pitchFamily="2" charset="2"/>
              <a:buChar char="Ø"/>
            </a:pPr>
            <a:r>
              <a:rPr lang="de-DE" dirty="0"/>
              <a:t>BS: </a:t>
            </a:r>
            <a:r>
              <a:rPr lang="de-DE" dirty="0" err="1"/>
              <a:t>single</a:t>
            </a:r>
            <a:r>
              <a:rPr lang="de-DE" dirty="0"/>
              <a:t> </a:t>
            </a:r>
            <a:r>
              <a:rPr lang="de-DE" dirty="0" err="1"/>
              <a:t>dads</a:t>
            </a:r>
            <a:r>
              <a:rPr lang="de-DE" dirty="0"/>
              <a:t> </a:t>
            </a:r>
            <a:r>
              <a:rPr lang="de-DE" dirty="0" err="1"/>
              <a:t>became</a:t>
            </a:r>
            <a:r>
              <a:rPr lang="de-DE" dirty="0"/>
              <a:t> </a:t>
            </a:r>
            <a:r>
              <a:rPr lang="de-DE" dirty="0" err="1"/>
              <a:t>bimodal</a:t>
            </a: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de-DE" sz="1700" b="1" dirty="0" err="1">
                <a:solidFill>
                  <a:srgbClr val="000000"/>
                </a:solidFill>
                <a:latin typeface="Lucida Sans"/>
                <a:ea typeface="MS PGothic"/>
              </a:rPr>
              <a:t>Ageing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of</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population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leads</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 </a:t>
            </a:r>
            <a:r>
              <a:rPr lang="de-DE" sz="1700" b="1" dirty="0" err="1">
                <a:solidFill>
                  <a:srgbClr val="000000"/>
                </a:solidFill>
                <a:latin typeface="Lucida Sans"/>
                <a:ea typeface="MS PGothic"/>
              </a:rPr>
              <a:t>conflict</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between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generations</a:t>
            </a:r>
            <a:r>
              <a:rPr lang="de-DE" sz="1700" b="1" dirty="0">
                <a:solidFill>
                  <a:srgbClr val="000000"/>
                </a:solidFill>
                <a:latin typeface="Lucida Sans"/>
                <a:ea typeface="MS PGothic"/>
              </a:rPr>
              <a:t> (Kaufmann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de-DE" sz="1700" dirty="0" err="1">
                <a:solidFill>
                  <a:srgbClr val="000000"/>
                </a:solidFill>
                <a:latin typeface="Lucida Sans"/>
                <a:ea typeface="MS PGothic"/>
              </a:rPr>
              <a:t>Indeed</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working</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and</a:t>
            </a:r>
            <a:r>
              <a:rPr lang="de-DE" sz="1700" dirty="0">
                <a:solidFill>
                  <a:srgbClr val="000000"/>
                </a:solidFill>
                <a:latin typeface="Lucida Sans"/>
                <a:ea typeface="MS PGothic"/>
              </a:rPr>
              <a:t> </a:t>
            </a:r>
            <a:r>
              <a:rPr lang="de-DE" sz="1700" dirty="0" err="1">
                <a:solidFill>
                  <a:srgbClr val="000000"/>
                </a:solidFill>
                <a:latin typeface="Lucida Sans"/>
                <a:ea typeface="MS PGothic"/>
              </a:rPr>
              <a:t>decreased</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while</a:t>
            </a:r>
            <a:endParaRPr dirty="0"/>
          </a:p>
          <a:p>
            <a:pPr>
              <a:lnSpc>
                <a:spcPct val="100000"/>
              </a:lnSpc>
            </a:pPr>
            <a:r>
              <a:rPr lang="de-DE" sz="1700" dirty="0">
                <a:solidFill>
                  <a:srgbClr val="000000"/>
                </a:solidFill>
                <a:latin typeface="Lucida Sans"/>
                <a:ea typeface="MS PGothic"/>
              </a:rPr>
              <a:t>→ median </a:t>
            </a:r>
            <a:r>
              <a:rPr lang="de-DE" sz="1700" dirty="0" err="1">
                <a:solidFill>
                  <a:srgbClr val="000000"/>
                </a:solidFill>
                <a:latin typeface="Lucida Sans"/>
                <a:ea typeface="MS PGothic"/>
              </a:rPr>
              <a:t>incomes</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smtClean="0">
                <a:solidFill>
                  <a:srgbClr val="000000"/>
                </a:solidFill>
                <a:latin typeface="Lucida Sans"/>
                <a:ea typeface="MS PGothic"/>
              </a:rPr>
              <a:t>only</a:t>
            </a:r>
            <a:endParaRPr lang="de-DE" sz="1700" dirty="0" smtClean="0">
              <a:solidFill>
                <a:srgbClr val="000000"/>
              </a:solidFill>
              <a:latin typeface="Lucida Sans"/>
              <a:ea typeface="MS PGothic"/>
            </a:endParaRPr>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t>
            </a:r>
            <a:r>
              <a:rPr lang="en-US" sz="1700">
                <a:solidFill>
                  <a:srgbClr val="000000"/>
                </a:solidFill>
                <a:latin typeface="Lucida Sans"/>
                <a:ea typeface="MS PGothic"/>
              </a:rPr>
              <a:t>affected </a:t>
            </a:r>
            <a:r>
              <a:rPr lang="en-US" sz="170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de-DE" sz="1700" b="1" dirty="0" err="1">
                <a:solidFill>
                  <a:srgbClr val="000000"/>
                </a:solidFill>
                <a:latin typeface="Lucida Sans"/>
                <a:ea typeface="MS PGothic"/>
              </a:rPr>
              <a:t>Rise</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inequality</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US due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more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people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living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alone</a:t>
            </a:r>
            <a:r>
              <a:rPr lang="de-DE" sz="1700" b="1" dirty="0">
                <a:solidFill>
                  <a:srgbClr val="000000"/>
                </a:solidFill>
                <a:latin typeface="Lucida Sans"/>
                <a:ea typeface="MS PGothic"/>
              </a:rPr>
              <a:t> (Daly/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endParaRPr lang="de-DE" sz="1700" dirty="0" smtClean="0">
              <a:solidFill>
                <a:srgbClr val="000000"/>
              </a:solidFill>
              <a:latin typeface="Lucida Sans"/>
              <a:ea typeface="MS PGothic"/>
            </a:endParaRPr>
          </a:p>
          <a:p>
            <a:pPr>
              <a:lnSpc>
                <a:spcPct val="100000"/>
              </a:lnSpc>
            </a:pPr>
            <a:r>
              <a:rPr lang="de-DE" sz="1700" dirty="0" smtClean="0">
                <a:solidFill>
                  <a:srgbClr val="000000"/>
                </a:solidFill>
                <a:latin typeface="Lucida Sans"/>
                <a:ea typeface="MS PGothic"/>
              </a:rPr>
              <a:t>Basel</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is</a:t>
            </a:r>
            <a:r>
              <a:rPr lang="de-DE" sz="1700" dirty="0">
                <a:solidFill>
                  <a:srgbClr val="000000"/>
                </a:solidFill>
                <a:latin typeface="Lucida Sans"/>
                <a:ea typeface="MS PGothic"/>
              </a:rPr>
              <a:t> </a:t>
            </a:r>
            <a:r>
              <a:rPr lang="de-DE" sz="1700" dirty="0" err="1">
                <a:solidFill>
                  <a:srgbClr val="000000"/>
                </a:solidFill>
                <a:latin typeface="Lucida Sans"/>
                <a:ea typeface="MS PGothic"/>
              </a:rPr>
              <a:t>rather</a:t>
            </a:r>
            <a:r>
              <a:rPr lang="de-DE" sz="1700" dirty="0">
                <a:solidFill>
                  <a:srgbClr val="000000"/>
                </a:solidFill>
                <a:latin typeface="Lucida Sans"/>
                <a:ea typeface="MS PGothic"/>
              </a:rPr>
              <a:t> high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married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with</a:t>
            </a:r>
            <a:r>
              <a:rPr lang="de-DE" sz="1700" dirty="0">
                <a:solidFill>
                  <a:srgbClr val="000000"/>
                </a:solidFill>
                <a:latin typeface="Lucida Sans"/>
                <a:ea typeface="MS PGothic"/>
              </a:rPr>
              <a:t> </a:t>
            </a:r>
            <a:r>
              <a:rPr lang="de-DE" sz="1700" dirty="0" err="1">
                <a:solidFill>
                  <a:srgbClr val="000000"/>
                </a:solidFill>
                <a:latin typeface="Lucida Sans"/>
                <a:ea typeface="MS PGothic"/>
              </a:rPr>
              <a:t>kids</a:t>
            </a:r>
            <a:r>
              <a:rPr lang="de-DE" sz="1700" dirty="0">
                <a:solidFill>
                  <a:srgbClr val="000000"/>
                </a:solidFill>
                <a:latin typeface="Lucida Sans"/>
                <a:ea typeface="MS PGothic"/>
              </a:rPr>
              <a:t>, so an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in </a:t>
            </a:r>
            <a:r>
              <a:rPr lang="de-DE" sz="1700" dirty="0" err="1">
                <a:solidFill>
                  <a:srgbClr val="000000"/>
                </a:solidFill>
                <a:latin typeface="Lucida Sans"/>
                <a:ea typeface="MS PGothic"/>
              </a:rPr>
              <a:t>single</a:t>
            </a:r>
            <a:r>
              <a:rPr lang="de-DE" sz="1700" dirty="0">
                <a:solidFill>
                  <a:srgbClr val="000000"/>
                </a:solidFill>
                <a:latin typeface="Lucida Sans"/>
                <a:ea typeface="MS PGothic"/>
              </a:rPr>
              <a:t> </a:t>
            </a:r>
            <a:r>
              <a:rPr lang="de-DE" sz="1700" dirty="0" err="1">
                <a:solidFill>
                  <a:srgbClr val="000000"/>
                </a:solidFill>
                <a:latin typeface="Lucida Sans"/>
                <a:ea typeface="MS PGothic"/>
              </a:rPr>
              <a:t>households</a:t>
            </a:r>
            <a:r>
              <a:rPr lang="de-DE" sz="1700" dirty="0">
                <a:solidFill>
                  <a:srgbClr val="000000"/>
                </a:solidFill>
                <a:latin typeface="Lucida Sans"/>
                <a:ea typeface="MS PGothic"/>
              </a:rPr>
              <a:t> </a:t>
            </a:r>
            <a:r>
              <a:rPr lang="de-DE" sz="1700" dirty="0" err="1">
                <a:solidFill>
                  <a:srgbClr val="000000"/>
                </a:solidFill>
                <a:latin typeface="Lucida Sans"/>
                <a:ea typeface="MS PGothic"/>
              </a:rPr>
              <a:t>would</a:t>
            </a:r>
            <a:r>
              <a:rPr lang="de-DE" sz="1700" dirty="0">
                <a:solidFill>
                  <a:srgbClr val="000000"/>
                </a:solidFill>
                <a:latin typeface="Lucida Sans"/>
                <a:ea typeface="MS PGothic"/>
              </a:rPr>
              <a:t> not </a:t>
            </a:r>
            <a:r>
              <a:rPr lang="de-DE" sz="1700" dirty="0" err="1">
                <a:solidFill>
                  <a:srgbClr val="000000"/>
                </a:solidFill>
                <a:latin typeface="Lucida Sans"/>
                <a:ea typeface="MS PGothic"/>
              </a:rPr>
              <a:t>directly</a:t>
            </a:r>
            <a:r>
              <a:rPr lang="de-DE" sz="1700" dirty="0">
                <a:solidFill>
                  <a:srgbClr val="000000"/>
                </a:solidFill>
                <a:latin typeface="Lucida Sans"/>
                <a:ea typeface="MS PGothic"/>
              </a:rPr>
              <a:t>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endParaRPr dirty="0"/>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016061"/>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Overall inequality is strongly affected </a:t>
            </a:r>
            <a:r>
              <a:rPr lang="en-US" sz="1400" dirty="0" smtClean="0"/>
              <a:t>(52%/61%) </a:t>
            </a:r>
            <a:r>
              <a:rPr lang="en-US" dirty="0" smtClean="0"/>
              <a:t>by inequality within workforce (25-65). Trend is rising.</a:t>
            </a:r>
          </a:p>
          <a:p>
            <a:pPr lvl="1">
              <a:buFont typeface="Wingdings" panose="05000000000000000000" pitchFamily="2" charset="2"/>
              <a:buChar char="Ø"/>
            </a:pPr>
            <a:r>
              <a:rPr lang="en-US" dirty="0" smtClean="0"/>
              <a:t>Contribution of within retired (65+) inequality to overall inequality declined </a:t>
            </a:r>
            <a:r>
              <a:rPr lang="en-US" sz="1400" dirty="0"/>
              <a:t>(-</a:t>
            </a:r>
            <a:r>
              <a:rPr lang="en-US" sz="1400" dirty="0" smtClean="0"/>
              <a:t>7.7)</a:t>
            </a:r>
          </a:p>
          <a:p>
            <a:pPr lvl="1">
              <a:buFont typeface="Wingdings" panose="05000000000000000000" pitchFamily="2" charset="2"/>
              <a:buChar char="Ø"/>
            </a:pPr>
            <a:r>
              <a:rPr lang="en-US" dirty="0"/>
              <a:t>Ageing of </a:t>
            </a:r>
            <a:r>
              <a:rPr lang="en-US" dirty="0" smtClean="0"/>
              <a:t>society </a:t>
            </a:r>
            <a:r>
              <a:rPr lang="en-US" dirty="0"/>
              <a:t>is </a:t>
            </a:r>
            <a:r>
              <a:rPr lang="en-US" dirty="0" smtClean="0"/>
              <a:t>rather associated with more equality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People indeed live less and less in married households</a:t>
            </a:r>
          </a:p>
          <a:p>
            <a:pPr lvl="1">
              <a:buFont typeface="Wingdings" panose="05000000000000000000" pitchFamily="2" charset="2"/>
              <a:buChar char="Ø"/>
            </a:pPr>
            <a:r>
              <a:rPr lang="en-US" dirty="0" smtClean="0"/>
              <a:t>Contribution of within single inequality and importance of between component to overall inequality did rise</a:t>
            </a:r>
          </a:p>
          <a:p>
            <a:pPr lvl="1">
              <a:buFont typeface="Wingdings" panose="05000000000000000000" pitchFamily="2" charset="2"/>
              <a:buChar char="Ø"/>
            </a:pPr>
            <a:r>
              <a:rPr lang="en-US" dirty="0" smtClean="0"/>
              <a:t>More inequality with more single households?</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When </a:t>
            </a:r>
            <a:r>
              <a:rPr lang="en-US" sz="1700" dirty="0"/>
              <a:t>liking 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stark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4" name="Picture 2" descr="C:\Users\hlo1\neuchatel\analyses Oli\figure\lorenz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133" y="1711438"/>
            <a:ext cx="5638799" cy="456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0C3CE-871E-471D-827D-756DC4BA1786}">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1453</Words>
  <Application>Microsoft Office PowerPoint</Application>
  <PresentationFormat>Bildschirmpräsentation (4:3)</PresentationFormat>
  <Paragraphs>203</Paragraphs>
  <Slides>22</Slides>
  <Notes>22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22</vt:i4>
      </vt:variant>
    </vt:vector>
  </HeadingPairs>
  <TitlesOfParts>
    <vt:vector size="24"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Results</vt:lpstr>
      <vt:lpstr>Results</vt:lpstr>
      <vt:lpstr>Results</vt:lpstr>
      <vt:lpstr>Results</vt:lpstr>
      <vt:lpstr>Results</vt:lpstr>
      <vt:lpstr>PowerPoint-Präsentation</vt:lpstr>
      <vt:lpstr>PowerPoint-Präsentation</vt:lpstr>
      <vt:lpstr>Interim Conclusion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83</cp:revision>
  <cp:lastPrinted>2014-09-29T10:09:53Z</cp:lastPrinted>
  <dcterms:created xsi:type="dcterms:W3CDTF">2014-09-16T15:17:28Z</dcterms:created>
  <dcterms:modified xsi:type="dcterms:W3CDTF">2014-10-02T09:35:41Z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