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03.10.2014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03.10.2014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t>
            </a:r>
            <a:r>
              <a:rPr lang="de-CH" baseline="0" dirty="0" smtClean="0"/>
              <a:t>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Excel_Worksheet3.xlsx"/></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package" Target="../embeddings/Microsoft_Excel_Worksheet4.xlsx"/></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Between and </a:t>
            </a:r>
            <a:r>
              <a:rPr lang="en-US" dirty="0" smtClean="0"/>
              <a:t>within group </a:t>
            </a:r>
            <a:r>
              <a:rPr lang="en-US" dirty="0" smtClean="0"/>
              <a:t>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a:t>
            </a:r>
            <a:r>
              <a:rPr lang="en-US" i="1" dirty="0" smtClean="0"/>
              <a:t>young adults lost</a:t>
            </a:r>
            <a:r>
              <a:rPr lang="en-US" i="1" dirty="0" smtClean="0"/>
              <a:t>, while retired gained and </a:t>
            </a:r>
            <a:r>
              <a:rPr lang="en-US" i="1" dirty="0" smtClean="0"/>
              <a:t>workforce were </a:t>
            </a:r>
            <a:r>
              <a:rPr lang="en-US" i="1" dirty="0" smtClean="0"/>
              <a:t>“stable”</a:t>
            </a:r>
          </a:p>
          <a:p>
            <a:r>
              <a:rPr lang="en-US" i="1" dirty="0" smtClean="0"/>
              <a:t>But: Inequality within workforce and especially among </a:t>
            </a:r>
            <a:r>
              <a:rPr lang="en-US" i="1" dirty="0" smtClean="0"/>
              <a:t>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189" y="2329138"/>
            <a:ext cx="5251853" cy="328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a:t>
            </a:r>
            <a:r>
              <a:rPr lang="en-US" dirty="0" smtClean="0"/>
              <a:t>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a:t>
            </a:r>
            <a:r>
              <a:rPr lang="en-US" i="1" dirty="0" smtClean="0"/>
              <a:t>young adults “lost</a:t>
            </a:r>
            <a:r>
              <a:rPr lang="en-US" i="1" dirty="0" smtClean="0"/>
              <a: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18" name="Worksheet" r:id="rId4" imgW="4391011" imgH="2009843" progId="Excel.Sheet.12">
                  <p:embed/>
                </p:oleObj>
              </mc:Choice>
              <mc:Fallback>
                <p:oleObj name="Worksheet" r:id="rId4" imgW="4391011" imgH="2009843" progId="Excel.Sheet.12">
                  <p:embed/>
                  <p:pic>
                    <p:nvPicPr>
                      <p:cNvPr id="0" name=""/>
                      <p:cNvPicPr/>
                      <p:nvPr/>
                    </p:nvPicPr>
                    <p:blipFill>
                      <a:blip r:embed="rId5"/>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11" name="Worksheet" r:id="rId4" imgW="3952855" imgH="3429000" progId="Excel.Sheet.12">
                  <p:embed/>
                </p:oleObj>
              </mc:Choice>
              <mc:Fallback>
                <p:oleObj name="Worksheet" r:id="rId4" imgW="3952855" imgH="3429000" progId="Excel.Sheet.12">
                  <p:embed/>
                  <p:pic>
                    <p:nvPicPr>
                      <p:cNvPr id="0" name=""/>
                      <p:cNvPicPr/>
                      <p:nvPr/>
                    </p:nvPicPr>
                    <p:blipFill>
                      <a:blip r:embed="rId5"/>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a:t>
            </a:r>
            <a:r>
              <a:rPr lang="en-US" i="1" dirty="0" smtClean="0"/>
              <a:t>is reflected in </a:t>
            </a:r>
            <a:r>
              <a:rPr lang="en-US" i="1" dirty="0" smtClean="0"/>
              <a:t>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endParaRPr lang="en-US" i="1" dirty="0" smtClean="0"/>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45" y="2415540"/>
            <a:ext cx="5095475" cy="318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08" name="Worksheet" r:id="rId4" imgW="4391011" imgH="2952885" progId="Excel.Sheet.12">
                  <p:embed/>
                </p:oleObj>
              </mc:Choice>
              <mc:Fallback>
                <p:oleObj name="Worksheet" r:id="rId4" imgW="4391011" imgH="2952885" progId="Excel.Sheet.12">
                  <p:embed/>
                  <p:pic>
                    <p:nvPicPr>
                      <p:cNvPr id="0" name=""/>
                      <p:cNvPicPr/>
                      <p:nvPr/>
                    </p:nvPicPr>
                    <p:blipFill>
                      <a:blip r:embed="rId5"/>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be, 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81" y="1752418"/>
            <a:ext cx="4382359" cy="350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endParaRPr lang="en-US" b="1" i="1" dirty="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a:t>
            </a:r>
            <a:r>
              <a:rPr lang="en-US" sz="1700" dirty="0" smtClean="0"/>
              <a:t>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OW). More to come…</a:t>
            </a:r>
          </a:p>
          <a:p>
            <a:endParaRPr lang="de-CH" i="1" dirty="0" smtClean="0"/>
          </a:p>
          <a:p>
            <a:r>
              <a:rPr lang="de-CH" i="1" dirty="0" smtClean="0"/>
              <a:t>Basel-City</a:t>
            </a:r>
            <a:endParaRPr lang="de-CH" i="1" dirty="0" smtClean="0"/>
          </a:p>
          <a:p>
            <a:pPr lvl="1"/>
            <a:r>
              <a:rPr lang="en-US" dirty="0" smtClean="0"/>
              <a:t>Urban canton</a:t>
            </a:r>
          </a:p>
          <a:p>
            <a:pPr lvl="1"/>
            <a:r>
              <a:rPr lang="en-US" dirty="0" smtClean="0"/>
              <a:t>German speaking</a:t>
            </a:r>
          </a:p>
          <a:p>
            <a:pPr lvl="1"/>
            <a:r>
              <a:rPr lang="en-US" dirty="0" smtClean="0"/>
              <a:t>Time period: 1991-2011</a:t>
            </a:r>
            <a:endParaRPr lang="en-US" dirty="0" smtClean="0"/>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a:t>
            </a:r>
            <a:r>
              <a:rPr lang="en-US" dirty="0" smtClean="0"/>
              <a:t>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endParaRPr lang="en-US" dirty="0" smtClean="0"/>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mc:Choice xmlns:a14="http://schemas.microsoft.com/office/drawing/2010/main"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t>
                </a:r>
                <a:r>
                  <a:rPr lang="en-US" dirty="0" smtClean="0"/>
                  <a:t>an </a:t>
                </a:r>
                <a:r>
                  <a:rPr lang="en-US" dirty="0" smtClean="0"/>
                  <a:t>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a:t>
            </a:r>
            <a:r>
              <a:rPr lang="en-US" dirty="0" smtClean="0"/>
              <a:t>change of Inequality Composition</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(1) </a:t>
            </a:r>
            <a:r>
              <a:rPr lang="en-US" i="1" dirty="0" smtClean="0"/>
              <a:t>No </a:t>
            </a:r>
            <a:r>
              <a:rPr lang="en-US" i="1" dirty="0" smtClean="0"/>
              <a:t>big changes concerning shares of age groups</a:t>
            </a:r>
          </a:p>
          <a:p>
            <a:r>
              <a:rPr lang="en-US" i="1" dirty="0" smtClean="0"/>
              <a:t>(2) Inequality did rise</a:t>
            </a:r>
          </a:p>
          <a:p>
            <a:r>
              <a:rPr lang="en-US" i="1" dirty="0" smtClean="0"/>
              <a:t>(3) Within </a:t>
            </a:r>
            <a:r>
              <a:rPr lang="en-US" i="1" dirty="0" smtClean="0"/>
              <a:t>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062690528"/>
              </p:ext>
            </p:extLst>
          </p:nvPr>
        </p:nvGraphicFramePr>
        <p:xfrm>
          <a:off x="676275" y="2502958"/>
          <a:ext cx="4057650" cy="3152775"/>
        </p:xfrm>
        <a:graphic>
          <a:graphicData uri="http://schemas.openxmlformats.org/presentationml/2006/ole">
            <mc:AlternateContent xmlns:mc="http://schemas.openxmlformats.org/markup-compatibility/2006">
              <mc:Choice xmlns:v="urn:schemas-microsoft-com:vml" Requires="v">
                <p:oleObj spid="_x0000_s2090" name="Worksheet" r:id="rId4" imgW="4057667" imgH="3152843" progId="Excel.Sheet.12">
                  <p:embed/>
                </p:oleObj>
              </mc:Choice>
              <mc:Fallback>
                <p:oleObj name="Worksheet" r:id="rId4" imgW="4057667" imgH="3152843" progId="Excel.Sheet.12">
                  <p:embed/>
                  <p:pic>
                    <p:nvPicPr>
                      <p:cNvPr id="0" name=""/>
                      <p:cNvPicPr/>
                      <p:nvPr/>
                    </p:nvPicPr>
                    <p:blipFill>
                      <a:blip r:embed="rId5"/>
                      <a:stretch>
                        <a:fillRect/>
                      </a:stretch>
                    </p:blipFill>
                    <p:spPr>
                      <a:xfrm>
                        <a:off x="676275" y="2502958"/>
                        <a:ext cx="4057650" cy="31527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1372</Words>
  <Application>Microsoft Office PowerPoint</Application>
  <PresentationFormat>On-screen Show (4:3)</PresentationFormat>
  <Paragraphs>178</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FBS_FB_de_Powerpoint</vt:lpstr>
      <vt:lpstr>Worksheet</vt:lpstr>
      <vt:lpstr>Microsoft Excel 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 Presentation</vt:lpstr>
      <vt:lpstr>PowerPoint Presentation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95</cp:revision>
  <cp:lastPrinted>2014-10-03T10:10:22Z</cp:lastPrinted>
  <dcterms:created xsi:type="dcterms:W3CDTF">2014-09-16T15:17:28Z</dcterms:created>
  <dcterms:modified xsi:type="dcterms:W3CDTF">2014-10-03T14:32:49Z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