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7"/>
  </p:notesMasterIdLst>
  <p:handoutMasterIdLst>
    <p:handoutMasterId r:id="rId28"/>
  </p:handoutMasterIdLst>
  <p:sldIdLst>
    <p:sldId id="256" r:id="rId5"/>
    <p:sldId id="263" r:id="rId6"/>
    <p:sldId id="282" r:id="rId7"/>
    <p:sldId id="284" r:id="rId8"/>
    <p:sldId id="281" r:id="rId9"/>
    <p:sldId id="272" r:id="rId10"/>
    <p:sldId id="285" r:id="rId11"/>
    <p:sldId id="275" r:id="rId12"/>
    <p:sldId id="289" r:id="rId13"/>
    <p:sldId id="277" r:id="rId14"/>
    <p:sldId id="297" r:id="rId15"/>
    <p:sldId id="296" r:id="rId16"/>
    <p:sldId id="286" r:id="rId17"/>
    <p:sldId id="298" r:id="rId18"/>
    <p:sldId id="299" r:id="rId19"/>
    <p:sldId id="279" r:id="rId20"/>
    <p:sldId id="290" r:id="rId21"/>
    <p:sldId id="291" r:id="rId22"/>
    <p:sldId id="292" r:id="rId23"/>
    <p:sldId id="293" r:id="rId24"/>
    <p:sldId id="294" r:id="rId25"/>
    <p:sldId id="280" r:id="rId26"/>
  </p:sldIdLst>
  <p:sldSz cx="9144000" cy="6858000" type="screen4x3"/>
  <p:notesSz cx="6811963" cy="994251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ümbelin Oliver" initials="HO" lastIdx="5"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4020" autoAdjust="0"/>
  </p:normalViewPr>
  <p:slideViewPr>
    <p:cSldViewPr snapToGrid="0" snapToObjects="1" showGuides="1">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sz="quarter" idx="1"/>
          </p:nvPr>
        </p:nvSpPr>
        <p:spPr>
          <a:xfrm>
            <a:off x="3858537" y="1"/>
            <a:ext cx="2951850" cy="497125"/>
          </a:xfrm>
          <a:prstGeom prst="rect">
            <a:avLst/>
          </a:prstGeom>
        </p:spPr>
        <p:txBody>
          <a:bodyPr vert="horz" lIns="91897" tIns="45949" rIns="91897" bIns="45949" rtlCol="0"/>
          <a:lstStyle>
            <a:lvl1pPr algn="r">
              <a:defRPr sz="1200"/>
            </a:lvl1pPr>
          </a:lstStyle>
          <a:p>
            <a:fld id="{EFA0D184-D464-48E9-9CA0-A94E873F6C2C}" type="datetimeFigureOut">
              <a:rPr lang="de-CH" smtClean="0"/>
              <a:t>01.10.2014</a:t>
            </a:fld>
            <a:endParaRPr lang="de-CH"/>
          </a:p>
        </p:txBody>
      </p:sp>
      <p:sp>
        <p:nvSpPr>
          <p:cNvPr id="4" name="Fußzeilenplatzhalter 3"/>
          <p:cNvSpPr>
            <a:spLocks noGrp="1"/>
          </p:cNvSpPr>
          <p:nvPr>
            <p:ph type="ftr" sz="quarter" idx="2"/>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5" name="Foliennummernplatzhalter 4"/>
          <p:cNvSpPr>
            <a:spLocks noGrp="1"/>
          </p:cNvSpPr>
          <p:nvPr>
            <p:ph type="sldNum" sz="quarter" idx="3"/>
          </p:nvPr>
        </p:nvSpPr>
        <p:spPr>
          <a:xfrm>
            <a:off x="3858537" y="9443662"/>
            <a:ext cx="2951850" cy="497125"/>
          </a:xfrm>
          <a:prstGeom prst="rect">
            <a:avLst/>
          </a:prstGeom>
        </p:spPr>
        <p:txBody>
          <a:bodyPr vert="horz" lIns="91897" tIns="45949" rIns="91897" bIns="45949"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51850" cy="497125"/>
          </a:xfrm>
          <a:prstGeom prst="rect">
            <a:avLst/>
          </a:prstGeom>
        </p:spPr>
        <p:txBody>
          <a:bodyPr vert="horz" lIns="91897" tIns="45949" rIns="91897" bIns="45949" rtlCol="0"/>
          <a:lstStyle>
            <a:lvl1pPr algn="l">
              <a:defRPr sz="1200"/>
            </a:lvl1pPr>
          </a:lstStyle>
          <a:p>
            <a:endParaRPr lang="de-CH"/>
          </a:p>
        </p:txBody>
      </p:sp>
      <p:sp>
        <p:nvSpPr>
          <p:cNvPr id="3" name="Datumsplatzhalter 2"/>
          <p:cNvSpPr>
            <a:spLocks noGrp="1"/>
          </p:cNvSpPr>
          <p:nvPr>
            <p:ph type="dt" idx="1"/>
          </p:nvPr>
        </p:nvSpPr>
        <p:spPr>
          <a:xfrm>
            <a:off x="3858537" y="1"/>
            <a:ext cx="2951850" cy="497125"/>
          </a:xfrm>
          <a:prstGeom prst="rect">
            <a:avLst/>
          </a:prstGeom>
        </p:spPr>
        <p:txBody>
          <a:bodyPr vert="horz" lIns="91897" tIns="45949" rIns="91897" bIns="45949" rtlCol="0"/>
          <a:lstStyle>
            <a:lvl1pPr algn="r">
              <a:defRPr sz="1200"/>
            </a:lvl1pPr>
          </a:lstStyle>
          <a:p>
            <a:fld id="{5AF2B663-2BA9-4D7E-8201-5DE4109E1EDD}" type="datetimeFigureOut">
              <a:rPr lang="de-CH" smtClean="0"/>
              <a:t>01.10.2014</a:t>
            </a:fld>
            <a:endParaRPr lang="de-CH"/>
          </a:p>
        </p:txBody>
      </p:sp>
      <p:sp>
        <p:nvSpPr>
          <p:cNvPr id="4" name="Folienbildplatzhalter 3"/>
          <p:cNvSpPr>
            <a:spLocks noGrp="1" noRot="1" noChangeAspect="1"/>
          </p:cNvSpPr>
          <p:nvPr>
            <p:ph type="sldImg" idx="2"/>
          </p:nvPr>
        </p:nvSpPr>
        <p:spPr>
          <a:xfrm>
            <a:off x="919163" y="744538"/>
            <a:ext cx="4973637" cy="3730625"/>
          </a:xfrm>
          <a:prstGeom prst="rect">
            <a:avLst/>
          </a:prstGeom>
          <a:noFill/>
          <a:ln w="12700">
            <a:solidFill>
              <a:prstClr val="black"/>
            </a:solidFill>
          </a:ln>
        </p:spPr>
        <p:txBody>
          <a:bodyPr vert="horz" lIns="91897" tIns="45949" rIns="91897" bIns="45949" rtlCol="0" anchor="ctr"/>
          <a:lstStyle/>
          <a:p>
            <a:endParaRPr lang="de-CH"/>
          </a:p>
        </p:txBody>
      </p:sp>
      <p:sp>
        <p:nvSpPr>
          <p:cNvPr id="5" name="Notizenplatzhalter 4"/>
          <p:cNvSpPr>
            <a:spLocks noGrp="1"/>
          </p:cNvSpPr>
          <p:nvPr>
            <p:ph type="body" sz="quarter" idx="3"/>
          </p:nvPr>
        </p:nvSpPr>
        <p:spPr>
          <a:xfrm>
            <a:off x="681197" y="4722694"/>
            <a:ext cx="5449570" cy="4474130"/>
          </a:xfrm>
          <a:prstGeom prst="rect">
            <a:avLst/>
          </a:prstGeom>
        </p:spPr>
        <p:txBody>
          <a:bodyPr vert="horz" lIns="91897" tIns="45949" rIns="91897" bIns="45949"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1" y="9443662"/>
            <a:ext cx="2951850" cy="497125"/>
          </a:xfrm>
          <a:prstGeom prst="rect">
            <a:avLst/>
          </a:prstGeom>
        </p:spPr>
        <p:txBody>
          <a:bodyPr vert="horz" lIns="91897" tIns="45949" rIns="91897" bIns="45949" rtlCol="0" anchor="b"/>
          <a:lstStyle>
            <a:lvl1pPr algn="l">
              <a:defRPr sz="1200"/>
            </a:lvl1pPr>
          </a:lstStyle>
          <a:p>
            <a:endParaRPr lang="de-CH"/>
          </a:p>
        </p:txBody>
      </p:sp>
      <p:sp>
        <p:nvSpPr>
          <p:cNvPr id="7" name="Foliennummernplatzhalter 6"/>
          <p:cNvSpPr>
            <a:spLocks noGrp="1"/>
          </p:cNvSpPr>
          <p:nvPr>
            <p:ph type="sldNum" sz="quarter" idx="5"/>
          </p:nvPr>
        </p:nvSpPr>
        <p:spPr>
          <a:xfrm>
            <a:off x="3858537" y="9443662"/>
            <a:ext cx="2951850" cy="497125"/>
          </a:xfrm>
          <a:prstGeom prst="rect">
            <a:avLst/>
          </a:prstGeom>
        </p:spPr>
        <p:txBody>
          <a:bodyPr vert="horz" lIns="91897" tIns="45949" rIns="91897" bIns="45949"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2027060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10</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11</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13</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14</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Muss</a:t>
            </a:r>
            <a:r>
              <a:rPr lang="de-CH" baseline="0" dirty="0" smtClean="0"/>
              <a:t> man sich noch überlegen, wie das genau dargestellt werden soll</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15</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16</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17</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18</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19</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effectLst/>
              </a:rPr>
              <a:t>Bevölkerung nach Alter</a:t>
            </a:r>
            <a:endParaRPr lang="de-CH" dirty="0" smtClean="0"/>
          </a:p>
          <a:p>
            <a:r>
              <a:rPr lang="de-CH" dirty="0" smtClean="0"/>
              <a:t>http://www.bfs.admin.ch/bfs/portal/de/index/themen/01/02/blank/key/alter/gesamt.html</a:t>
            </a:r>
          </a:p>
          <a:p>
            <a:endParaRPr lang="de-CH" dirty="0" smtClean="0"/>
          </a:p>
          <a:p>
            <a:r>
              <a:rPr lang="de-CH" b="1" dirty="0" smtClean="0"/>
              <a:t>Migration</a:t>
            </a:r>
            <a:r>
              <a:rPr lang="de-CH" b="1" baseline="0" dirty="0" smtClean="0"/>
              <a:t> und Integration</a:t>
            </a:r>
            <a:endParaRPr lang="de-CH" b="1" dirty="0" smtClean="0"/>
          </a:p>
          <a:p>
            <a:r>
              <a:rPr lang="de-CH" dirty="0" smtClean="0"/>
              <a:t>http://</a:t>
            </a:r>
            <a:r>
              <a:rPr lang="de-CH" dirty="0" smtClean="0"/>
              <a:t>www.bfs.admin.ch/bfs/portal/de/index/themen/01/07/blank/data/01.html</a:t>
            </a:r>
          </a:p>
          <a:p>
            <a:endParaRPr lang="de-CH" dirty="0" smtClean="0"/>
          </a:p>
          <a:p>
            <a:r>
              <a:rPr lang="en-US" b="1" dirty="0" err="1" smtClean="0">
                <a:effectLst/>
              </a:rPr>
              <a:t>Haushaltsstrukturen</a:t>
            </a:r>
            <a:r>
              <a:rPr lang="en-US" b="1" dirty="0" smtClean="0">
                <a:effectLst/>
              </a:rPr>
              <a:t> und </a:t>
            </a:r>
            <a:r>
              <a:rPr lang="en-US" b="1" dirty="0" err="1" smtClean="0">
                <a:effectLst/>
              </a:rPr>
              <a:t>Familienformen</a:t>
            </a:r>
            <a:endParaRPr lang="en-US" b="1" dirty="0" smtClean="0">
              <a:effectLst/>
            </a:endParaRPr>
          </a:p>
          <a:p>
            <a:r>
              <a:rPr lang="de-CH" dirty="0" smtClean="0"/>
              <a:t>http://www.bfs.admin.ch/bfs/portal/de/index/themen/01/04/blank/01/02/01.html</a:t>
            </a:r>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2165594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6"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E37B34BE-71DE-41C5-97BE-00069C835B7E}" type="slidenum">
              <a:rPr lang="de-DE" sz="1200">
                <a:solidFill>
                  <a:srgbClr val="000000"/>
                </a:solidFill>
                <a:latin typeface="Calibri"/>
                <a:ea typeface="MS PGothic"/>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lIns="91800" tIns="46080" rIns="91800" bIns="46080"/>
          <a:lstStyle/>
          <a:p>
            <a:endParaRPr dirty="0"/>
          </a:p>
        </p:txBody>
      </p:sp>
      <p:sp>
        <p:nvSpPr>
          <p:cNvPr id="238" name="TextShape 2"/>
          <p:cNvSpPr txBox="1"/>
          <p:nvPr/>
        </p:nvSpPr>
        <p:spPr>
          <a:xfrm>
            <a:off x="3858480" y="9443520"/>
            <a:ext cx="2951640" cy="496800"/>
          </a:xfrm>
          <a:prstGeom prst="rect">
            <a:avLst/>
          </a:prstGeom>
        </p:spPr>
        <p:txBody>
          <a:bodyPr lIns="91800" tIns="46080" rIns="91800" bIns="46080" anchor="b"/>
          <a:lstStyle/>
          <a:p>
            <a:pPr algn="r">
              <a:lnSpc>
                <a:spcPct val="100000"/>
              </a:lnSpc>
            </a:pPr>
            <a:fld id="{D7ACCD89-3B06-4FD2-A528-0C093B4AC66B}" type="slidenum">
              <a:rPr lang="de-DE" sz="1200">
                <a:solidFill>
                  <a:srgbClr val="000000"/>
                </a:solidFill>
                <a:latin typeface="Calibri"/>
                <a:ea typeface="MS PGothic"/>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22</a:t>
            </a:fld>
            <a:endParaRPr lang="de-CH"/>
          </a:p>
        </p:txBody>
      </p:sp>
    </p:spTree>
    <p:extLst>
      <p:ext uri="{BB962C8B-B14F-4D97-AF65-F5344CB8AC3E}">
        <p14:creationId xmlns:p14="http://schemas.microsoft.com/office/powerpoint/2010/main" val="2551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Schellenbauer</a:t>
            </a:r>
            <a:r>
              <a:rPr lang="de-CH" baseline="0" dirty="0" smtClean="0"/>
              <a:t>-These: Ungleichheit ist stark durch Alter determiniert</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Unterschiede zwischen verschiedenen Haushaltsformen&gt; Unterschiede zwischen Haushalten mit und ohne Kinder. Aber auch bezüglich allgemeinen Verteilung von Ressourcen. Welche Haushaltsformen leben in prekären Verhältnissen?</a:t>
            </a:r>
          </a:p>
          <a:p>
            <a:pPr marL="171450" indent="-171450">
              <a:buFontTx/>
              <a:buChar char="-"/>
            </a:pP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smtClean="0"/>
              <a:t>Weiterer Punkt: </a:t>
            </a:r>
            <a:r>
              <a:rPr lang="de-CH" dirty="0" err="1" smtClean="0"/>
              <a:t>Between</a:t>
            </a:r>
            <a:r>
              <a:rPr lang="de-CH" baseline="0" dirty="0" smtClean="0"/>
              <a:t> </a:t>
            </a:r>
            <a:r>
              <a:rPr lang="de-CH" baseline="0" dirty="0" err="1" smtClean="0"/>
              <a:t>group</a:t>
            </a:r>
            <a:r>
              <a:rPr lang="de-CH" baseline="0" dirty="0" smtClean="0"/>
              <a:t> </a:t>
            </a:r>
            <a:r>
              <a:rPr lang="de-CH" baseline="0" dirty="0" err="1" smtClean="0"/>
              <a:t>differences</a:t>
            </a:r>
            <a:r>
              <a:rPr lang="de-CH" baseline="0" dirty="0" smtClean="0"/>
              <a:t> </a:t>
            </a:r>
            <a:r>
              <a:rPr lang="de-CH" baseline="0" dirty="0" err="1" smtClean="0"/>
              <a:t>are</a:t>
            </a:r>
            <a:r>
              <a:rPr lang="de-CH" baseline="0" dirty="0" smtClean="0"/>
              <a:t> </a:t>
            </a:r>
            <a:r>
              <a:rPr lang="de-CH" baseline="0" dirty="0" err="1" smtClean="0"/>
              <a:t>particularly</a:t>
            </a:r>
            <a:r>
              <a:rPr lang="de-CH" baseline="0" dirty="0" smtClean="0"/>
              <a:t> </a:t>
            </a:r>
            <a:r>
              <a:rPr lang="de-CH" baseline="0" dirty="0" err="1" smtClean="0"/>
              <a:t>interessting</a:t>
            </a:r>
            <a:r>
              <a:rPr lang="de-CH" baseline="0" dirty="0" smtClean="0"/>
              <a:t> </a:t>
            </a:r>
            <a:r>
              <a:rPr lang="de-CH" baseline="0" dirty="0" err="1" smtClean="0"/>
              <a:t>for</a:t>
            </a:r>
            <a:r>
              <a:rPr lang="de-CH" baseline="0" dirty="0" smtClean="0"/>
              <a:t> </a:t>
            </a:r>
            <a:r>
              <a:rPr lang="de-CH" dirty="0" smtClean="0"/>
              <a:t>Familienpolitischen Verteilungsfragen</a:t>
            </a:r>
            <a:r>
              <a:rPr lang="de-CH" baseline="0" dirty="0" smtClean="0"/>
              <a:t>. Es Unterschiede zwischen verschiedenen Haushaltsformen&gt; Unterschiede zwischen Haushalten mit und ohne Kinder.</a:t>
            </a:r>
          </a:p>
          <a:p>
            <a:pPr marL="171450" indent="-171450">
              <a:buFontTx/>
              <a:buChar char="-"/>
            </a:pPr>
            <a:endParaRPr lang="de-CH" baseline="0" dirty="0" smtClean="0"/>
          </a:p>
          <a:p>
            <a:pPr marL="171450" indent="-171450">
              <a:buFontTx/>
              <a:buChar char="-"/>
            </a:pPr>
            <a:r>
              <a:rPr lang="de-CH" baseline="0" dirty="0" smtClean="0"/>
              <a:t>Üblicherweise wird Einkommensungleichheit primär als Ausdruck von Lohnunterschieden verstanden.</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7415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1" dirty="0" smtClean="0"/>
              <a:t>Regionalporträts der Kantone</a:t>
            </a:r>
          </a:p>
          <a:p>
            <a:r>
              <a:rPr lang="de-CH" dirty="0" smtClean="0"/>
              <a:t>http://www.bfs.admin.ch/bfs/portal/de/index/regionen/kantone/ju/key.html</a:t>
            </a:r>
          </a:p>
          <a:p>
            <a:r>
              <a:rPr lang="de-CH" dirty="0" smtClean="0"/>
              <a:t>http://www.bfs.admin.ch/bfs/portal/de/index/regionen/kantone/bs/key.html</a:t>
            </a:r>
          </a:p>
          <a:p>
            <a:endParaRPr lang="de-CH" dirty="0" smtClean="0"/>
          </a:p>
          <a:p>
            <a:r>
              <a:rPr lang="de-CH" dirty="0" err="1" smtClean="0"/>
              <a:t>Tax</a:t>
            </a:r>
            <a:r>
              <a:rPr lang="de-CH" dirty="0" smtClean="0"/>
              <a:t> </a:t>
            </a:r>
            <a:r>
              <a:rPr lang="de-CH" dirty="0" err="1" smtClean="0"/>
              <a:t>data</a:t>
            </a:r>
            <a:r>
              <a:rPr lang="de-CH" dirty="0" smtClean="0"/>
              <a:t> </a:t>
            </a:r>
            <a:r>
              <a:rPr lang="de-CH" dirty="0" err="1" smtClean="0"/>
              <a:t>is</a:t>
            </a:r>
            <a:r>
              <a:rPr lang="de-CH" dirty="0" smtClean="0"/>
              <a:t> administrative </a:t>
            </a:r>
            <a:r>
              <a:rPr lang="de-CH" dirty="0" err="1" smtClean="0"/>
              <a:t>data</a:t>
            </a:r>
            <a:r>
              <a:rPr lang="de-CH" dirty="0" smtClean="0"/>
              <a:t>, </a:t>
            </a:r>
            <a:r>
              <a:rPr lang="de-CH" dirty="0" err="1" smtClean="0"/>
              <a:t>which</a:t>
            </a:r>
            <a:r>
              <a:rPr lang="de-CH" dirty="0" smtClean="0"/>
              <a:t> </a:t>
            </a:r>
            <a:r>
              <a:rPr lang="de-CH" dirty="0" err="1" smtClean="0"/>
              <a:t>means</a:t>
            </a:r>
            <a:r>
              <a:rPr lang="de-CH" dirty="0" smtClean="0"/>
              <a:t> </a:t>
            </a:r>
            <a:r>
              <a:rPr lang="de-CH" dirty="0" err="1" smtClean="0"/>
              <a:t>it’s</a:t>
            </a:r>
            <a:r>
              <a:rPr lang="de-CH" dirty="0" smtClean="0"/>
              <a:t> a </a:t>
            </a:r>
            <a:r>
              <a:rPr lang="de-CH" dirty="0" err="1" smtClean="0"/>
              <a:t>processgenerated</a:t>
            </a:r>
            <a:r>
              <a:rPr lang="de-CH" dirty="0" smtClean="0"/>
              <a:t>, non-</a:t>
            </a:r>
            <a:r>
              <a:rPr lang="de-CH" dirty="0" err="1" smtClean="0"/>
              <a:t>reactive</a:t>
            </a:r>
            <a:r>
              <a:rPr lang="de-CH" dirty="0" smtClean="0"/>
              <a:t> </a:t>
            </a:r>
            <a:r>
              <a:rPr lang="de-CH" dirty="0" err="1" smtClean="0"/>
              <a:t>datasource</a:t>
            </a:r>
            <a:r>
              <a:rPr lang="de-CH" dirty="0" smtClean="0"/>
              <a:t> (</a:t>
            </a:r>
            <a:r>
              <a:rPr lang="de-CH" dirty="0" err="1" smtClean="0"/>
              <a:t>Diekman</a:t>
            </a:r>
            <a:r>
              <a:rPr lang="de-CH" dirty="0" smtClean="0"/>
              <a:t> 2009:653)</a:t>
            </a:r>
          </a:p>
          <a:p>
            <a:pPr lvl="1"/>
            <a:r>
              <a:rPr lang="de-CH" dirty="0" smtClean="0"/>
              <a:t>Nice, </a:t>
            </a:r>
            <a:r>
              <a:rPr lang="de-CH" dirty="0" err="1" smtClean="0"/>
              <a:t>because</a:t>
            </a:r>
            <a:r>
              <a:rPr lang="de-CH" dirty="0" smtClean="0"/>
              <a:t> </a:t>
            </a:r>
            <a:r>
              <a:rPr lang="de-CH" dirty="0" err="1" smtClean="0"/>
              <a:t>data</a:t>
            </a:r>
            <a:r>
              <a:rPr lang="de-CH" dirty="0" smtClean="0"/>
              <a:t> </a:t>
            </a:r>
            <a:r>
              <a:rPr lang="de-CH" dirty="0" err="1" smtClean="0"/>
              <a:t>coverage</a:t>
            </a:r>
            <a:r>
              <a:rPr lang="de-CH" dirty="0" smtClean="0"/>
              <a:t> </a:t>
            </a:r>
            <a:r>
              <a:rPr lang="de-CH" dirty="0" err="1" smtClean="0"/>
              <a:t>is</a:t>
            </a:r>
            <a:r>
              <a:rPr lang="de-CH" dirty="0" smtClean="0"/>
              <a:t> </a:t>
            </a:r>
            <a:r>
              <a:rPr lang="de-CH" dirty="0" err="1" smtClean="0"/>
              <a:t>good</a:t>
            </a:r>
            <a:r>
              <a:rPr lang="de-CH" dirty="0" smtClean="0"/>
              <a:t> (</a:t>
            </a:r>
            <a:r>
              <a:rPr lang="de-CH" dirty="0" err="1" smtClean="0"/>
              <a:t>no</a:t>
            </a:r>
            <a:r>
              <a:rPr lang="de-CH" dirty="0" smtClean="0"/>
              <a:t> sample </a:t>
            </a:r>
            <a:r>
              <a:rPr lang="de-CH" dirty="0" err="1" smtClean="0"/>
              <a:t>bias</a:t>
            </a:r>
            <a:r>
              <a:rPr lang="de-CH" dirty="0" smtClean="0"/>
              <a:t>)</a:t>
            </a:r>
          </a:p>
          <a:p>
            <a:pPr lvl="1"/>
            <a:r>
              <a:rPr lang="de-CH" dirty="0" smtClean="0"/>
              <a:t>Bad, </a:t>
            </a:r>
            <a:r>
              <a:rPr lang="de-CH" dirty="0" err="1" smtClean="0"/>
              <a:t>because</a:t>
            </a:r>
            <a:r>
              <a:rPr lang="de-CH" dirty="0" smtClean="0"/>
              <a:t> </a:t>
            </a:r>
            <a:r>
              <a:rPr lang="de-CH" dirty="0" err="1" smtClean="0"/>
              <a:t>data</a:t>
            </a:r>
            <a:r>
              <a:rPr lang="de-CH" dirty="0" smtClean="0"/>
              <a:t> </a:t>
            </a:r>
            <a:r>
              <a:rPr lang="de-CH" dirty="0" err="1" smtClean="0"/>
              <a:t>doesn’t</a:t>
            </a:r>
            <a:r>
              <a:rPr lang="de-CH" dirty="0" smtClean="0"/>
              <a:t> </a:t>
            </a:r>
            <a:r>
              <a:rPr lang="de-CH" dirty="0" err="1" smtClean="0"/>
              <a:t>necessairly</a:t>
            </a:r>
            <a:r>
              <a:rPr lang="de-CH" dirty="0" smtClean="0"/>
              <a:t> fit </a:t>
            </a:r>
            <a:r>
              <a:rPr lang="de-CH" dirty="0" err="1" smtClean="0"/>
              <a:t>the</a:t>
            </a:r>
            <a:r>
              <a:rPr lang="de-CH" dirty="0" smtClean="0"/>
              <a:t> </a:t>
            </a:r>
            <a:r>
              <a:rPr lang="de-CH" dirty="0" err="1" smtClean="0"/>
              <a:t>ideas</a:t>
            </a:r>
            <a:r>
              <a:rPr lang="de-CH" dirty="0" smtClean="0"/>
              <a:t> </a:t>
            </a:r>
            <a:r>
              <a:rPr lang="de-CH" dirty="0" err="1" smtClean="0"/>
              <a:t>of</a:t>
            </a:r>
            <a:r>
              <a:rPr lang="de-CH" dirty="0" smtClean="0"/>
              <a:t> </a:t>
            </a:r>
            <a:r>
              <a:rPr lang="de-CH" dirty="0" err="1" smtClean="0"/>
              <a:t>reaserach</a:t>
            </a:r>
            <a:r>
              <a:rPr lang="de-CH" dirty="0" smtClean="0"/>
              <a:t> </a:t>
            </a:r>
            <a:r>
              <a:rPr lang="de-CH" dirty="0" err="1" smtClean="0"/>
              <a:t>purpose</a:t>
            </a:r>
            <a:r>
              <a:rPr lang="de-CH" dirty="0" smtClean="0"/>
              <a:t>. </a:t>
            </a:r>
            <a:r>
              <a:rPr lang="de-CH" dirty="0" err="1" smtClean="0"/>
              <a:t>Tax</a:t>
            </a:r>
            <a:r>
              <a:rPr lang="de-CH" dirty="0" smtClean="0"/>
              <a:t> Units </a:t>
            </a:r>
            <a:r>
              <a:rPr lang="de-CH" dirty="0" err="1" smtClean="0"/>
              <a:t>are</a:t>
            </a:r>
            <a:r>
              <a:rPr lang="de-CH" dirty="0" smtClean="0"/>
              <a:t> </a:t>
            </a:r>
            <a:r>
              <a:rPr lang="de-CH" dirty="0" err="1" smtClean="0"/>
              <a:t>necessairly</a:t>
            </a:r>
            <a:r>
              <a:rPr lang="de-CH" dirty="0" smtClean="0"/>
              <a:t> </a:t>
            </a:r>
            <a:r>
              <a:rPr lang="de-CH" dirty="0" err="1" smtClean="0"/>
              <a:t>housholds</a:t>
            </a:r>
            <a:r>
              <a:rPr lang="de-CH" dirty="0" smtClean="0"/>
              <a:t> &gt; in </a:t>
            </a:r>
            <a:r>
              <a:rPr lang="de-CH" dirty="0" err="1" smtClean="0"/>
              <a:t>generall</a:t>
            </a:r>
            <a:r>
              <a:rPr lang="de-CH" dirty="0" smtClean="0"/>
              <a:t> </a:t>
            </a:r>
            <a:r>
              <a:rPr lang="de-CH" dirty="0" err="1" smtClean="0"/>
              <a:t>we</a:t>
            </a:r>
            <a:r>
              <a:rPr lang="de-CH" dirty="0" smtClean="0"/>
              <a:t> </a:t>
            </a:r>
            <a:r>
              <a:rPr lang="de-CH" dirty="0" err="1" smtClean="0"/>
              <a:t>overestimate</a:t>
            </a:r>
            <a:r>
              <a:rPr lang="de-CH" dirty="0" smtClean="0"/>
              <a:t> </a:t>
            </a:r>
            <a:r>
              <a:rPr lang="de-CH" dirty="0" err="1" smtClean="0"/>
              <a:t>people</a:t>
            </a:r>
            <a:r>
              <a:rPr lang="de-CH" dirty="0" smtClean="0"/>
              <a:t> </a:t>
            </a:r>
            <a:r>
              <a:rPr lang="de-CH" dirty="0" err="1" smtClean="0"/>
              <a:t>living</a:t>
            </a:r>
            <a:r>
              <a:rPr lang="de-CH" dirty="0" smtClean="0"/>
              <a:t> «</a:t>
            </a:r>
            <a:r>
              <a:rPr lang="de-CH" dirty="0" err="1" smtClean="0"/>
              <a:t>alone</a:t>
            </a:r>
            <a:r>
              <a:rPr lang="de-CH" dirty="0" smtClean="0"/>
              <a:t>»</a:t>
            </a:r>
          </a:p>
          <a:p>
            <a:pPr lvl="1"/>
            <a:endParaRPr lang="de-CH" dirty="0" smtClean="0"/>
          </a:p>
          <a:p>
            <a:pPr lvl="0"/>
            <a:r>
              <a:rPr lang="de-CH" dirty="0" smtClean="0"/>
              <a:t>Bei</a:t>
            </a:r>
            <a:r>
              <a:rPr lang="de-CH" baseline="0" dirty="0" smtClean="0"/>
              <a:t> der Auswahl der Kantone haben wir zum Ziel möglichst  lange Entwicklungsperioden abzudecken und gleichzeitig eine gewisse Variation bei relevanten Drittvariablen zu haben (Urbanitätsgrad, Kultur)</a:t>
            </a:r>
            <a:endParaRPr lang="de-CH" dirty="0" smtClean="0"/>
          </a:p>
          <a:p>
            <a:pPr lvl="0"/>
            <a:endParaRPr lang="de-CH" dirty="0" smtClean="0"/>
          </a:p>
          <a:p>
            <a:pPr lvl="0"/>
            <a:endParaRPr lang="de-CH" dirty="0" smtClean="0"/>
          </a:p>
          <a:p>
            <a:pPr lvl="0"/>
            <a:endParaRPr lang="de-CH" dirty="0" smtClean="0"/>
          </a:p>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smtClean="0"/>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109783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Remarks</a:t>
            </a:r>
            <a:r>
              <a:rPr lang="de-CH" dirty="0" smtClean="0"/>
              <a:t/>
            </a:r>
            <a:br>
              <a:rPr lang="de-CH" dirty="0" smtClean="0"/>
            </a:br>
            <a:r>
              <a:rPr lang="de-CH" dirty="0" smtClean="0"/>
              <a:t>-</a:t>
            </a:r>
            <a:r>
              <a:rPr lang="de-CH" baseline="0" dirty="0" smtClean="0"/>
              <a:t> </a:t>
            </a:r>
            <a:r>
              <a:rPr lang="de-CH" baseline="0" dirty="0" err="1" smtClean="0"/>
              <a:t>you</a:t>
            </a:r>
            <a:r>
              <a:rPr lang="de-CH" baseline="0" dirty="0" smtClean="0"/>
              <a:t> </a:t>
            </a:r>
            <a:r>
              <a:rPr lang="de-CH" baseline="0" dirty="0" err="1" smtClean="0"/>
              <a:t>get</a:t>
            </a:r>
            <a:r>
              <a:rPr lang="de-CH" baseline="0" dirty="0" smtClean="0"/>
              <a:t> </a:t>
            </a:r>
            <a:r>
              <a:rPr lang="de-CH" baseline="0" dirty="0" err="1" smtClean="0"/>
              <a:t>between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by</a:t>
            </a:r>
            <a:r>
              <a:rPr lang="de-CH" baseline="0" dirty="0" smtClean="0"/>
              <a:t> </a:t>
            </a:r>
            <a:r>
              <a:rPr lang="de-CH" baseline="0" dirty="0" err="1" smtClean="0"/>
              <a:t>assigning</a:t>
            </a:r>
            <a:r>
              <a:rPr lang="de-CH" baseline="0" dirty="0" smtClean="0"/>
              <a:t> </a:t>
            </a:r>
            <a:r>
              <a:rPr lang="de-CH" baseline="0" dirty="0" err="1" smtClean="0"/>
              <a:t>the</a:t>
            </a:r>
            <a:r>
              <a:rPr lang="de-CH" baseline="0" dirty="0" smtClean="0"/>
              <a:t> </a:t>
            </a:r>
            <a:r>
              <a:rPr lang="de-CH" baseline="0" dirty="0" err="1" smtClean="0"/>
              <a:t>group</a:t>
            </a:r>
            <a:r>
              <a:rPr lang="de-CH" baseline="0" dirty="0" smtClean="0"/>
              <a:t> </a:t>
            </a:r>
            <a:r>
              <a:rPr lang="de-CH" baseline="0" dirty="0" err="1" smtClean="0"/>
              <a:t>mean</a:t>
            </a:r>
            <a:r>
              <a:rPr lang="de-CH" baseline="0" dirty="0" smtClean="0"/>
              <a:t> </a:t>
            </a:r>
            <a:r>
              <a:rPr lang="de-CH" baseline="0" dirty="0" err="1" smtClean="0"/>
              <a:t>to</a:t>
            </a:r>
            <a:r>
              <a:rPr lang="de-CH" baseline="0" dirty="0" smtClean="0"/>
              <a:t> </a:t>
            </a:r>
            <a:r>
              <a:rPr lang="de-CH" baseline="0" dirty="0" err="1" smtClean="0"/>
              <a:t>every</a:t>
            </a:r>
            <a:r>
              <a:rPr lang="de-CH" baseline="0" dirty="0" smtClean="0"/>
              <a:t> </a:t>
            </a:r>
            <a:r>
              <a:rPr lang="de-CH" baseline="0" dirty="0" err="1" smtClean="0"/>
              <a:t>group</a:t>
            </a:r>
            <a:r>
              <a:rPr lang="de-CH" baseline="0" dirty="0" smtClean="0"/>
              <a:t> </a:t>
            </a:r>
            <a:r>
              <a:rPr lang="de-CH" baseline="0" dirty="0" err="1" smtClean="0"/>
              <a:t>member</a:t>
            </a:r>
            <a:r>
              <a:rPr lang="de-CH" baseline="0" dirty="0" smtClean="0"/>
              <a:t> </a:t>
            </a:r>
            <a:r>
              <a:rPr lang="de-CH" baseline="0" dirty="0" err="1" smtClean="0"/>
              <a:t>and</a:t>
            </a:r>
            <a:r>
              <a:rPr lang="de-CH" baseline="0" dirty="0" smtClean="0"/>
              <a:t> </a:t>
            </a:r>
            <a:r>
              <a:rPr lang="de-CH" baseline="0" dirty="0" err="1" smtClean="0"/>
              <a:t>the</a:t>
            </a:r>
            <a:r>
              <a:rPr lang="de-CH" baseline="0" dirty="0" smtClean="0"/>
              <a:t> </a:t>
            </a:r>
            <a:r>
              <a:rPr lang="de-CH" baseline="0" dirty="0" err="1" smtClean="0"/>
              <a:t>calculate</a:t>
            </a:r>
            <a:r>
              <a:rPr lang="de-CH" baseline="0" dirty="0" smtClean="0"/>
              <a:t> </a:t>
            </a:r>
            <a:r>
              <a:rPr lang="de-CH" baseline="0" dirty="0" err="1" smtClean="0"/>
              <a:t>the</a:t>
            </a:r>
            <a:r>
              <a:rPr lang="de-CH" baseline="0" dirty="0" smtClean="0"/>
              <a:t> </a:t>
            </a:r>
            <a:r>
              <a:rPr lang="de-CH" baseline="0" dirty="0" err="1" smtClean="0"/>
              <a:t>inequaltiy</a:t>
            </a:r>
            <a:r>
              <a:rPr lang="de-CH" baseline="0" dirty="0" smtClean="0"/>
              <a:t> </a:t>
            </a:r>
            <a:r>
              <a:rPr lang="de-CH" baseline="0" dirty="0" err="1" smtClean="0"/>
              <a:t>meassure</a:t>
            </a:r>
            <a:endParaRPr lang="de-CH" baseline="0" dirty="0" smtClean="0"/>
          </a:p>
          <a:p>
            <a:r>
              <a:rPr lang="de-CH" baseline="0" dirty="0" smtClean="0"/>
              <a:t>- The </a:t>
            </a:r>
            <a:r>
              <a:rPr lang="de-CH" baseline="0" dirty="0" err="1" smtClean="0"/>
              <a:t>within</a:t>
            </a:r>
            <a:r>
              <a:rPr lang="de-CH" baseline="0" dirty="0" smtClean="0"/>
              <a:t> </a:t>
            </a:r>
            <a:r>
              <a:rPr lang="de-CH" baseline="0" dirty="0" err="1" smtClean="0"/>
              <a:t>group</a:t>
            </a:r>
            <a:r>
              <a:rPr lang="de-CH" baseline="0" dirty="0" smtClean="0"/>
              <a:t> </a:t>
            </a:r>
            <a:r>
              <a:rPr lang="de-CH" baseline="0" dirty="0" err="1" smtClean="0"/>
              <a:t>inequality</a:t>
            </a:r>
            <a:r>
              <a:rPr lang="de-CH" baseline="0" dirty="0" smtClean="0"/>
              <a:t> </a:t>
            </a:r>
            <a:r>
              <a:rPr lang="de-CH" baseline="0" dirty="0" err="1" smtClean="0"/>
              <a:t>indices</a:t>
            </a:r>
            <a:r>
              <a:rPr lang="de-CH" baseline="0" dirty="0" smtClean="0"/>
              <a:t> </a:t>
            </a:r>
            <a:r>
              <a:rPr lang="de-CH" baseline="0" dirty="0" err="1" smtClean="0"/>
              <a:t>are</a:t>
            </a:r>
            <a:r>
              <a:rPr lang="de-CH" baseline="0" dirty="0" smtClean="0"/>
              <a:t> </a:t>
            </a:r>
            <a:r>
              <a:rPr lang="de-CH" baseline="0" dirty="0" err="1" smtClean="0"/>
              <a:t>weighted</a:t>
            </a:r>
            <a:r>
              <a:rPr lang="de-CH" baseline="0" dirty="0" smtClean="0"/>
              <a:t> </a:t>
            </a:r>
            <a:r>
              <a:rPr lang="de-CH" baseline="0" dirty="0" err="1" smtClean="0"/>
              <a:t>with</a:t>
            </a:r>
            <a:r>
              <a:rPr lang="de-CH" baseline="0" dirty="0" smtClean="0"/>
              <a:t> </a:t>
            </a:r>
            <a:r>
              <a:rPr lang="de-CH" baseline="0" dirty="0" err="1" smtClean="0"/>
              <a:t>the</a:t>
            </a:r>
            <a:r>
              <a:rPr lang="de-CH" baseline="0" dirty="0" smtClean="0"/>
              <a:t> </a:t>
            </a:r>
            <a:r>
              <a:rPr lang="de-CH" baseline="0" dirty="0" err="1" smtClean="0"/>
              <a:t>adjusted</a:t>
            </a:r>
            <a:r>
              <a:rPr lang="de-CH" baseline="0" dirty="0" smtClean="0"/>
              <a:t> </a:t>
            </a:r>
            <a:r>
              <a:rPr lang="de-CH" baseline="0" dirty="0" err="1" smtClean="0"/>
              <a:t>group</a:t>
            </a:r>
            <a:r>
              <a:rPr lang="de-CH" baseline="0" dirty="0" smtClean="0"/>
              <a:t> </a:t>
            </a:r>
            <a:r>
              <a:rPr lang="de-CH" baseline="0" dirty="0" err="1" smtClean="0"/>
              <a:t>proportion</a:t>
            </a:r>
            <a:r>
              <a:rPr lang="de-CH" baseline="0" dirty="0" smtClean="0"/>
              <a:t> &gt; </a:t>
            </a:r>
            <a:r>
              <a:rPr lang="de-CH" baseline="0" dirty="0" err="1" smtClean="0"/>
              <a:t>with</a:t>
            </a:r>
            <a:r>
              <a:rPr lang="de-CH" baseline="0" dirty="0" smtClean="0"/>
              <a:t> large </a:t>
            </a:r>
            <a:r>
              <a:rPr lang="de-CH" baseline="0" dirty="0" err="1" smtClean="0"/>
              <a:t>groups</a:t>
            </a:r>
            <a:r>
              <a:rPr lang="de-CH" baseline="0" dirty="0" smtClean="0"/>
              <a:t> </a:t>
            </a:r>
            <a:r>
              <a:rPr lang="de-CH" baseline="0" dirty="0" err="1" smtClean="0"/>
              <a:t>the</a:t>
            </a:r>
            <a:r>
              <a:rPr lang="de-CH" baseline="0" dirty="0" smtClean="0"/>
              <a:t> </a:t>
            </a:r>
            <a:r>
              <a:rPr lang="de-CH" baseline="0" dirty="0" err="1" smtClean="0"/>
              <a:t>weights</a:t>
            </a:r>
            <a:r>
              <a:rPr lang="de-CH" baseline="0" dirty="0" smtClean="0"/>
              <a:t> </a:t>
            </a:r>
            <a:r>
              <a:rPr lang="de-CH" baseline="0" dirty="0" err="1" smtClean="0"/>
              <a:t>seem</a:t>
            </a:r>
            <a:r>
              <a:rPr lang="de-CH" baseline="0" dirty="0" smtClean="0"/>
              <a:t> </a:t>
            </a:r>
            <a:r>
              <a:rPr lang="de-CH" baseline="0" dirty="0" err="1" smtClean="0"/>
              <a:t>to</a:t>
            </a:r>
            <a:r>
              <a:rPr lang="de-CH" baseline="0" dirty="0" smtClean="0"/>
              <a:t> </a:t>
            </a:r>
            <a:r>
              <a:rPr lang="de-CH" baseline="0" dirty="0" err="1" smtClean="0"/>
              <a:t>sum</a:t>
            </a:r>
            <a:r>
              <a:rPr lang="de-CH" baseline="0" dirty="0" smtClean="0"/>
              <a:t> </a:t>
            </a:r>
            <a:r>
              <a:rPr lang="de-CH" baseline="0" dirty="0" err="1" smtClean="0"/>
              <a:t>to</a:t>
            </a:r>
            <a:r>
              <a:rPr lang="de-CH" baseline="0" dirty="0" smtClean="0"/>
              <a:t> 1. </a:t>
            </a:r>
            <a:r>
              <a:rPr lang="de-CH" baseline="0" dirty="0" err="1" smtClean="0"/>
              <a:t>Adjustment</a:t>
            </a:r>
            <a:r>
              <a:rPr lang="de-CH" baseline="0" dirty="0" smtClean="0"/>
              <a:t> </a:t>
            </a:r>
            <a:r>
              <a:rPr lang="de-CH" baseline="0" dirty="0" err="1" smtClean="0"/>
              <a:t>is</a:t>
            </a:r>
            <a:r>
              <a:rPr lang="de-CH" baseline="0" dirty="0" smtClean="0"/>
              <a:t> </a:t>
            </a:r>
            <a:r>
              <a:rPr lang="de-CH" baseline="0" dirty="0" err="1" smtClean="0"/>
              <a:t>important</a:t>
            </a:r>
            <a:r>
              <a:rPr lang="de-CH" baseline="0" dirty="0" smtClean="0"/>
              <a:t> </a:t>
            </a:r>
            <a:r>
              <a:rPr lang="de-CH" baseline="0" dirty="0" err="1" smtClean="0"/>
              <a:t>for</a:t>
            </a:r>
            <a:r>
              <a:rPr lang="de-CH" baseline="0" dirty="0" smtClean="0"/>
              <a:t> </a:t>
            </a:r>
            <a:r>
              <a:rPr lang="de-CH" baseline="0" dirty="0" err="1" smtClean="0"/>
              <a:t>small</a:t>
            </a:r>
            <a:r>
              <a:rPr lang="de-CH" baseline="0" dirty="0" smtClean="0"/>
              <a:t> sample </a:t>
            </a:r>
            <a:r>
              <a:rPr lang="de-CH" baseline="0" dirty="0" err="1" smtClean="0"/>
              <a:t>size</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45565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9</a:t>
            </a:fld>
            <a:endParaRPr lang="de-CH"/>
          </a:p>
        </p:txBody>
      </p:sp>
    </p:spTree>
    <p:extLst>
      <p:ext uri="{BB962C8B-B14F-4D97-AF65-F5344CB8AC3E}">
        <p14:creationId xmlns:p14="http://schemas.microsoft.com/office/powerpoint/2010/main" val="255192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2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11" name="Rechteck 10"/>
          <p:cNvSpPr/>
          <p:nvPr userDrawn="1"/>
        </p:nvSpPr>
        <p:spPr bwMode="white">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Soziale Arbeit</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Soziale Arbeit</a:t>
            </a: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5"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20min.ch/community/quiz/?quizid=508&amp;loadquestion=y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Excel_Worksheet1.xls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Excel_Worksheet2.xls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Excel_Worksheet3.xls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Excel_Worksheet4.xls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Excel_Worksheet5.xls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package" Target="../embeddings/Microsoft_Excel_Worksheet6.xlsx"/></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inequalities.ch/"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el 2"/>
          <p:cNvSpPr>
            <a:spLocks noGrp="1"/>
          </p:cNvSpPr>
          <p:nvPr>
            <p:ph type="ctrTitle"/>
          </p:nvPr>
        </p:nvSpPr>
        <p:spPr bwMode="auto">
          <a:xfrm>
            <a:off x="468313" y="4622800"/>
            <a:ext cx="8043862"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Inequality by Demographic </a:t>
            </a:r>
            <a:r>
              <a:rPr lang="en-US" dirty="0" smtClean="0"/>
              <a:t>Factors </a:t>
            </a:r>
            <a:endParaRPr lang="de-CH" dirty="0" smtClean="0">
              <a:latin typeface="Lucida Sans" pitchFamily="34" charset="0"/>
              <a:cs typeface="Lucida Sans Unicode" pitchFamily="34" charset="0"/>
            </a:endParaRPr>
          </a:p>
        </p:txBody>
      </p:sp>
      <p:sp>
        <p:nvSpPr>
          <p:cNvPr id="6148" name="Untertitel 3"/>
          <p:cNvSpPr>
            <a:spLocks noGrp="1"/>
          </p:cNvSpPr>
          <p:nvPr>
            <p:ph type="subTitle" idx="1"/>
          </p:nvPr>
        </p:nvSpPr>
        <p:spPr bwMode="auto">
          <a:xfrm>
            <a:off x="468313" y="5156200"/>
            <a:ext cx="6783387" cy="80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tIns="45720" rIns="91440" bIns="45720" numCol="1" anchor="t" anchorCtr="0" compatLnSpc="1">
            <a:prstTxWarp prst="textNoShape">
              <a:avLst/>
            </a:prstTxWarp>
          </a:bodyPr>
          <a:lstStyle/>
          <a:p>
            <a:r>
              <a:rPr lang="en-US" dirty="0"/>
              <a:t>Findings from Individual-Level Cantonal Tax Data</a:t>
            </a:r>
            <a:endParaRPr lang="de-CH" dirty="0" smtClean="0">
              <a:latin typeface="Lucida Sans" pitchFamily="34" charset="0"/>
              <a:cs typeface="Lucida Sans Unicode" pitchFamily="34" charset="0"/>
            </a:endParaRPr>
          </a:p>
        </p:txBody>
      </p:sp>
      <p:sp>
        <p:nvSpPr>
          <p:cNvPr id="6149" name="Textplatzhalter 4"/>
          <p:cNvSpPr>
            <a:spLocks noGrp="1"/>
          </p:cNvSpPr>
          <p:nvPr>
            <p:ph type="body" sz="quarter" idx="13"/>
          </p:nvPr>
        </p:nvSpPr>
        <p:spPr bwMode="auto">
          <a:xfrm>
            <a:off x="461963" y="6299200"/>
            <a:ext cx="6789737" cy="258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0" bIns="45720" numCol="1" anchor="t" anchorCtr="0" compatLnSpc="1">
            <a:prstTxWarp prst="textNoShape">
              <a:avLst/>
            </a:prstTxWarp>
          </a:bodyPr>
          <a:lstStyle/>
          <a:p>
            <a:r>
              <a:rPr lang="de-CH" dirty="0">
                <a:latin typeface="Lucida Sans" pitchFamily="34" charset="0"/>
              </a:rPr>
              <a:t>Oliver Hümbelin und Rudolf </a:t>
            </a:r>
            <a:r>
              <a:rPr lang="de-CH" dirty="0" smtClean="0">
                <a:latin typeface="Lucida Sans" pitchFamily="34" charset="0"/>
              </a:rPr>
              <a:t>Farys</a:t>
            </a:r>
          </a:p>
        </p:txBody>
      </p:sp>
      <p:pic>
        <p:nvPicPr>
          <p:cNvPr id="1030" name="Picture 6" descr="http://www.20min.ch/2010/img/quiz/picquiz/508.jpg">
            <a:hlinkClick r:id="rId3"/>
          </p:cNvPr>
          <p:cNvPicPr>
            <a:picLocks noGrp="1" noChangeAspect="1" noChangeArrowheads="1"/>
          </p:cNvPicPr>
          <p:nvPr>
            <p:ph type="pic" sz="quarter" idx="11"/>
          </p:nvPr>
        </p:nvPicPr>
        <p:blipFill>
          <a:blip r:embed="rId4">
            <a:extLst>
              <a:ext uri="{28A0092B-C50C-407E-A947-70E740481C1C}">
                <a14:useLocalDpi xmlns:a14="http://schemas.microsoft.com/office/drawing/2010/main" val="0"/>
              </a:ext>
            </a:extLst>
          </a:blip>
          <a:srcRect t="15584" b="15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Demographic </a:t>
            </a:r>
            <a:r>
              <a:rPr lang="en-US" dirty="0" smtClean="0"/>
              <a:t>change and contribution of within and between inequality to overall inequality </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8" name="Objekt 7"/>
          <p:cNvGraphicFramePr>
            <a:graphicFrameLocks noChangeAspect="1"/>
          </p:cNvGraphicFramePr>
          <p:nvPr>
            <p:extLst>
              <p:ext uri="{D42A27DB-BD31-4B8C-83A1-F6EECF244321}">
                <p14:modId xmlns:p14="http://schemas.microsoft.com/office/powerpoint/2010/main" val="2675736302"/>
              </p:ext>
            </p:extLst>
          </p:nvPr>
        </p:nvGraphicFramePr>
        <p:xfrm>
          <a:off x="860425" y="2740025"/>
          <a:ext cx="3952875" cy="2809875"/>
        </p:xfrm>
        <a:graphic>
          <a:graphicData uri="http://schemas.openxmlformats.org/presentationml/2006/ole">
            <mc:AlternateContent xmlns:mc="http://schemas.openxmlformats.org/markup-compatibility/2006">
              <mc:Choice xmlns:v="urn:schemas-microsoft-com:vml" Requires="v">
                <p:oleObj spid="_x0000_s2076" name="Worksheet" r:id="rId4" imgW="3952855" imgH="2809943" progId="Excel.Sheet.12">
                  <p:embed/>
                </p:oleObj>
              </mc:Choice>
              <mc:Fallback>
                <p:oleObj name="Worksheet" r:id="rId4" imgW="3952855" imgH="2809943" progId="Excel.Sheet.12">
                  <p:embed/>
                  <p:pic>
                    <p:nvPicPr>
                      <p:cNvPr id="0" name=""/>
                      <p:cNvPicPr/>
                      <p:nvPr/>
                    </p:nvPicPr>
                    <p:blipFill>
                      <a:blip r:embed="rId5"/>
                      <a:stretch>
                        <a:fillRect/>
                      </a:stretch>
                    </p:blipFill>
                    <p:spPr>
                      <a:xfrm>
                        <a:off x="860425" y="2740025"/>
                        <a:ext cx="3952875" cy="2809875"/>
                      </a:xfrm>
                      <a:prstGeom prst="rect">
                        <a:avLst/>
                      </a:prstGeom>
                    </p:spPr>
                  </p:pic>
                </p:oleObj>
              </mc:Fallback>
            </mc:AlternateContent>
          </a:graphicData>
        </a:graphic>
      </p:graphicFrame>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No big changes concerning </a:t>
            </a:r>
            <a:r>
              <a:rPr lang="en-US" i="1" dirty="0" smtClean="0"/>
              <a:t>shares of age </a:t>
            </a:r>
            <a:r>
              <a:rPr lang="en-US" i="1" dirty="0" smtClean="0"/>
              <a:t>groups</a:t>
            </a:r>
          </a:p>
          <a:p>
            <a:r>
              <a:rPr lang="en-US" i="1" dirty="0" smtClean="0"/>
              <a:t>Within group inequality «drives» overall inequality… </a:t>
            </a:r>
          </a:p>
          <a:p>
            <a:r>
              <a:rPr lang="en-US" i="1" dirty="0" smtClean="0"/>
              <a:t>…but importance of between group differences </a:t>
            </a:r>
            <a:r>
              <a:rPr lang="en-US" i="1" dirty="0" smtClean="0"/>
              <a:t>grew</a:t>
            </a:r>
            <a:r>
              <a:rPr lang="en-US" i="1" dirty="0" smtClean="0"/>
              <a:t>.</a:t>
            </a:r>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3389685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Age </a:t>
            </a:r>
            <a:r>
              <a:rPr lang="en-US" dirty="0"/>
              <a:t>groups </a:t>
            </a:r>
            <a:r>
              <a:rPr lang="en-US" dirty="0" smtClean="0"/>
              <a:t>- Between </a:t>
            </a:r>
            <a:r>
              <a:rPr lang="en-US" dirty="0" smtClean="0"/>
              <a:t>and within </a:t>
            </a:r>
            <a:r>
              <a:rPr lang="en-US" dirty="0" smtClean="0"/>
              <a:t>inequality</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744799"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On average Youngsters lost, while retired gained and workforce were “stable”</a:t>
            </a:r>
          </a:p>
          <a:p>
            <a:r>
              <a:rPr lang="en-US" i="1" dirty="0" smtClean="0"/>
              <a:t>But: Inequality within workforce and especially among youngsters increased drastically </a:t>
            </a:r>
            <a:endParaRPr lang="en-US" dirty="0" smtClean="0"/>
          </a:p>
          <a:p>
            <a:pPr lvl="2"/>
            <a:endParaRPr lang="de-CH" dirty="0"/>
          </a:p>
          <a:p>
            <a:pPr marL="0" indent="0">
              <a:buNone/>
            </a:pPr>
            <a:endParaRPr lang="de-CH" b="1" i="1" dirty="0" smtClean="0"/>
          </a:p>
          <a:p>
            <a:endParaRPr lang="de-CH" dirty="0" smtClean="0"/>
          </a:p>
        </p:txBody>
      </p:sp>
      <p:graphicFrame>
        <p:nvGraphicFramePr>
          <p:cNvPr id="11" name="Objekt 10"/>
          <p:cNvGraphicFramePr>
            <a:graphicFrameLocks noChangeAspect="1"/>
          </p:cNvGraphicFramePr>
          <p:nvPr>
            <p:extLst>
              <p:ext uri="{D42A27DB-BD31-4B8C-83A1-F6EECF244321}">
                <p14:modId xmlns:p14="http://schemas.microsoft.com/office/powerpoint/2010/main" val="1513632991"/>
              </p:ext>
            </p:extLst>
          </p:nvPr>
        </p:nvGraphicFramePr>
        <p:xfrm>
          <a:off x="4027488" y="2192338"/>
          <a:ext cx="4391025" cy="2552700"/>
        </p:xfrm>
        <a:graphic>
          <a:graphicData uri="http://schemas.openxmlformats.org/presentationml/2006/ole">
            <mc:AlternateContent xmlns:mc="http://schemas.openxmlformats.org/markup-compatibility/2006">
              <mc:Choice xmlns:v="urn:schemas-microsoft-com:vml" Requires="v">
                <p:oleObj spid="_x0000_s6154" name="Worksheet" r:id="rId4" imgW="4391011" imgH="2552700" progId="Excel.Sheet.12">
                  <p:embed/>
                </p:oleObj>
              </mc:Choice>
              <mc:Fallback>
                <p:oleObj name="Worksheet" r:id="rId4" imgW="4391011" imgH="2552700" progId="Excel.Sheet.12">
                  <p:embed/>
                  <p:pic>
                    <p:nvPicPr>
                      <p:cNvPr id="0" name=""/>
                      <p:cNvPicPr/>
                      <p:nvPr/>
                    </p:nvPicPr>
                    <p:blipFill>
                      <a:blip r:embed="rId5"/>
                      <a:stretch>
                        <a:fillRect/>
                      </a:stretch>
                    </p:blipFill>
                    <p:spPr>
                      <a:xfrm>
                        <a:off x="4027488" y="2192338"/>
                        <a:ext cx="4391025" cy="2552700"/>
                      </a:xfrm>
                      <a:prstGeom prst="rect">
                        <a:avLst/>
                      </a:prstGeom>
                    </p:spPr>
                  </p:pic>
                </p:oleObj>
              </mc:Fallback>
            </mc:AlternateContent>
          </a:graphicData>
        </a:graphic>
      </p:graphicFrame>
    </p:spTree>
    <p:extLst>
      <p:ext uri="{BB962C8B-B14F-4D97-AF65-F5344CB8AC3E}">
        <p14:creationId xmlns:p14="http://schemas.microsoft.com/office/powerpoint/2010/main" val="4279679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a:t>age groups </a:t>
            </a:r>
            <a:r>
              <a:rPr lang="en-US" dirty="0" smtClean="0"/>
              <a:t>- Contribution </a:t>
            </a:r>
            <a:r>
              <a:rPr lang="en-US" dirty="0" smtClean="0"/>
              <a:t>of each within inequality component </a:t>
            </a:r>
            <a:r>
              <a:rPr lang="en-US" dirty="0" smtClean="0"/>
              <a:t>and </a:t>
            </a:r>
            <a:r>
              <a:rPr lang="en-US" dirty="0" smtClean="0"/>
              <a:t>between inequality  to overall inequality- age groups</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Inhaltsplatzhalter 3"/>
          <p:cNvSpPr txBox="1">
            <a:spLocks/>
          </p:cNvSpPr>
          <p:nvPr/>
        </p:nvSpPr>
        <p:spPr>
          <a:xfrm>
            <a:off x="5604666" y="2739825"/>
            <a:ext cx="2904488" cy="2915908"/>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Inequality among Workforce (26-65) contributes most to overall inequality (big group) and relevance of inequality within this age group is rising.</a:t>
            </a:r>
          </a:p>
          <a:p>
            <a:r>
              <a:rPr lang="en-US" i="1" dirty="0" smtClean="0"/>
              <a:t>Small increase of between-group component is because Youngsters “lost” relatively</a:t>
            </a:r>
            <a:endParaRPr lang="en-US" dirty="0" smtClean="0"/>
          </a:p>
          <a:p>
            <a:pPr lvl="2"/>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1742309770"/>
              </p:ext>
            </p:extLst>
          </p:nvPr>
        </p:nvGraphicFramePr>
        <p:xfrm>
          <a:off x="793220" y="2869131"/>
          <a:ext cx="4391025" cy="2009775"/>
        </p:xfrm>
        <a:graphic>
          <a:graphicData uri="http://schemas.openxmlformats.org/presentationml/2006/ole">
            <mc:AlternateContent xmlns:mc="http://schemas.openxmlformats.org/markup-compatibility/2006">
              <mc:Choice xmlns:v="urn:schemas-microsoft-com:vml" Requires="v">
                <p:oleObj spid="_x0000_s4107" name="Worksheet" r:id="rId4" imgW="4391011" imgH="2009843" progId="Excel.Sheet.12">
                  <p:embed/>
                </p:oleObj>
              </mc:Choice>
              <mc:Fallback>
                <p:oleObj name="Worksheet" r:id="rId4" imgW="4391011" imgH="2009843" progId="Excel.Sheet.12">
                  <p:embed/>
                  <p:pic>
                    <p:nvPicPr>
                      <p:cNvPr id="0" name=""/>
                      <p:cNvPicPr/>
                      <p:nvPr/>
                    </p:nvPicPr>
                    <p:blipFill>
                      <a:blip r:embed="rId5"/>
                      <a:stretch>
                        <a:fillRect/>
                      </a:stretch>
                    </p:blipFill>
                    <p:spPr>
                      <a:xfrm>
                        <a:off x="793220" y="2869131"/>
                        <a:ext cx="4391025" cy="2009775"/>
                      </a:xfrm>
                      <a:prstGeom prst="rect">
                        <a:avLst/>
                      </a:prstGeom>
                    </p:spPr>
                  </p:pic>
                </p:oleObj>
              </mc:Fallback>
            </mc:AlternateContent>
          </a:graphicData>
        </a:graphic>
      </p:graphicFrame>
    </p:spTree>
    <p:extLst>
      <p:ext uri="{BB962C8B-B14F-4D97-AF65-F5344CB8AC3E}">
        <p14:creationId xmlns:p14="http://schemas.microsoft.com/office/powerpoint/2010/main" val="139069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 Demographic </a:t>
            </a:r>
            <a:r>
              <a:rPr lang="en-US" dirty="0" smtClean="0"/>
              <a:t>change and contribution of within and between inequality to overall inequality </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2723811387"/>
              </p:ext>
            </p:extLst>
          </p:nvPr>
        </p:nvGraphicFramePr>
        <p:xfrm>
          <a:off x="4103078" y="2524124"/>
          <a:ext cx="4048370" cy="3511839"/>
        </p:xfrm>
        <a:graphic>
          <a:graphicData uri="http://schemas.openxmlformats.org/presentationml/2006/ole">
            <mc:AlternateContent xmlns:mc="http://schemas.openxmlformats.org/markup-compatibility/2006">
              <mc:Choice xmlns:v="urn:schemas-microsoft-com:vml" Requires="v">
                <p:oleObj spid="_x0000_s3099" name="Worksheet" r:id="rId4" imgW="3952855" imgH="3429000" progId="Excel.Sheet.12">
                  <p:embed/>
                </p:oleObj>
              </mc:Choice>
              <mc:Fallback>
                <p:oleObj name="Worksheet" r:id="rId4" imgW="3952855" imgH="3429000" progId="Excel.Sheet.12">
                  <p:embed/>
                  <p:pic>
                    <p:nvPicPr>
                      <p:cNvPr id="0" name=""/>
                      <p:cNvPicPr/>
                      <p:nvPr/>
                    </p:nvPicPr>
                    <p:blipFill>
                      <a:blip r:embed="rId5"/>
                      <a:stretch>
                        <a:fillRect/>
                      </a:stretch>
                    </p:blipFill>
                    <p:spPr>
                      <a:xfrm>
                        <a:off x="4103078" y="2524124"/>
                        <a:ext cx="4048370" cy="3511839"/>
                      </a:xfrm>
                      <a:prstGeom prst="rect">
                        <a:avLst/>
                      </a:prstGeom>
                    </p:spPr>
                  </p:pic>
                </p:oleObj>
              </mc:Fallback>
            </mc:AlternateContent>
          </a:graphicData>
        </a:graphic>
      </p:graphicFrame>
      <p:sp>
        <p:nvSpPr>
          <p:cNvPr id="8" name="Inhaltsplatzhalter 3"/>
          <p:cNvSpPr txBox="1">
            <a:spLocks/>
          </p:cNvSpPr>
          <p:nvPr/>
        </p:nvSpPr>
        <p:spPr>
          <a:xfrm>
            <a:off x="651666" y="2524125"/>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Global trend reflects in cantonal data: decline of married </a:t>
            </a:r>
            <a:r>
              <a:rPr lang="en-US" i="1" dirty="0" smtClean="0"/>
              <a:t>and rise of single households</a:t>
            </a:r>
          </a:p>
          <a:p>
            <a:r>
              <a:rPr lang="en-US" i="1" dirty="0" smtClean="0"/>
              <a:t>Between group differences contribute with a relevant share to overall inequality</a:t>
            </a:r>
            <a:endParaRPr lang="en-US" dirty="0" smtClean="0"/>
          </a:p>
          <a:p>
            <a:pPr lvl="2"/>
            <a:endParaRPr lang="de-CH" dirty="0"/>
          </a:p>
          <a:p>
            <a:pPr marL="0" indent="0">
              <a:buNone/>
            </a:pPr>
            <a:endParaRPr lang="de-CH" b="1" i="1" dirty="0" smtClean="0"/>
          </a:p>
          <a:p>
            <a:endParaRPr lang="de-CH" dirty="0" smtClean="0"/>
          </a:p>
        </p:txBody>
      </p:sp>
    </p:spTree>
    <p:extLst>
      <p:ext uri="{BB962C8B-B14F-4D97-AF65-F5344CB8AC3E}">
        <p14:creationId xmlns:p14="http://schemas.microsoft.com/office/powerpoint/2010/main" val="88680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Between and within inequality</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05020"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de-CH" i="1" dirty="0" err="1" smtClean="0"/>
              <a:t>Between</a:t>
            </a:r>
            <a:r>
              <a:rPr lang="de-CH" i="1" dirty="0" smtClean="0"/>
              <a:t> </a:t>
            </a:r>
            <a:r>
              <a:rPr lang="de-CH" i="1" dirty="0" err="1" smtClean="0"/>
              <a:t>group</a:t>
            </a:r>
            <a:r>
              <a:rPr lang="de-CH" i="1" dirty="0" smtClean="0"/>
              <a:t> </a:t>
            </a:r>
            <a:r>
              <a:rPr lang="de-CH" i="1" dirty="0" err="1" smtClean="0"/>
              <a:t>differences</a:t>
            </a:r>
            <a:r>
              <a:rPr lang="de-CH" i="1" dirty="0" smtClean="0"/>
              <a:t> </a:t>
            </a:r>
            <a:r>
              <a:rPr lang="de-CH" i="1" dirty="0" err="1" smtClean="0"/>
              <a:t>are</a:t>
            </a:r>
            <a:r>
              <a:rPr lang="de-CH" i="1" dirty="0" smtClean="0"/>
              <a:t> high </a:t>
            </a:r>
            <a:r>
              <a:rPr lang="de-CH" i="1" dirty="0" err="1" smtClean="0"/>
              <a:t>between</a:t>
            </a:r>
            <a:r>
              <a:rPr lang="de-CH" i="1" dirty="0" smtClean="0"/>
              <a:t> </a:t>
            </a:r>
            <a:r>
              <a:rPr lang="de-CH" i="1" dirty="0" err="1" smtClean="0"/>
              <a:t>married</a:t>
            </a:r>
            <a:r>
              <a:rPr lang="de-CH" i="1" dirty="0" smtClean="0"/>
              <a:t> </a:t>
            </a:r>
            <a:r>
              <a:rPr lang="de-CH" i="1" dirty="0" err="1" smtClean="0"/>
              <a:t>and</a:t>
            </a:r>
            <a:r>
              <a:rPr lang="de-CH" i="1" dirty="0" smtClean="0"/>
              <a:t> </a:t>
            </a:r>
            <a:r>
              <a:rPr lang="de-CH" i="1" dirty="0" err="1" smtClean="0"/>
              <a:t>single</a:t>
            </a:r>
            <a:r>
              <a:rPr lang="en-US" i="1" dirty="0"/>
              <a:t> </a:t>
            </a:r>
            <a:endParaRPr lang="en-US" i="1" dirty="0" smtClean="0"/>
          </a:p>
          <a:p>
            <a:r>
              <a:rPr lang="en-US" i="1" dirty="0" smtClean="0"/>
              <a:t>married HH gained more </a:t>
            </a:r>
            <a:r>
              <a:rPr lang="en-US" i="1" dirty="0"/>
              <a:t>on average (</a:t>
            </a:r>
            <a:r>
              <a:rPr lang="en-US" sz="1400" i="1" dirty="0" smtClean="0"/>
              <a:t>pronunciation of between group differences)</a:t>
            </a:r>
            <a:endParaRPr lang="de-CH" sz="1400" i="1" dirty="0" smtClean="0"/>
          </a:p>
          <a:p>
            <a:r>
              <a:rPr lang="de-CH" i="1" dirty="0" smtClean="0"/>
              <a:t>But: </a:t>
            </a:r>
            <a:r>
              <a:rPr lang="de-CH" i="1" dirty="0" err="1" smtClean="0"/>
              <a:t>Within-inequality</a:t>
            </a:r>
            <a:r>
              <a:rPr lang="de-CH" i="1" dirty="0" smtClean="0"/>
              <a:t> </a:t>
            </a:r>
            <a:r>
              <a:rPr lang="de-CH" i="1" dirty="0" err="1" smtClean="0"/>
              <a:t>rose</a:t>
            </a:r>
            <a:r>
              <a:rPr lang="de-CH" i="1" dirty="0" smtClean="0"/>
              <a:t> </a:t>
            </a:r>
            <a:r>
              <a:rPr lang="de-CH" i="1" dirty="0" err="1" smtClean="0"/>
              <a:t>especially</a:t>
            </a:r>
            <a:r>
              <a:rPr lang="de-CH" i="1" dirty="0" smtClean="0"/>
              <a:t> </a:t>
            </a:r>
            <a:r>
              <a:rPr lang="de-CH" i="1" dirty="0" err="1" smtClean="0"/>
              <a:t>among</a:t>
            </a:r>
            <a:r>
              <a:rPr lang="de-CH" i="1" dirty="0" smtClean="0"/>
              <a:t> </a:t>
            </a:r>
            <a:r>
              <a:rPr lang="de-CH" i="1" dirty="0" err="1" smtClean="0"/>
              <a:t>married</a:t>
            </a:r>
            <a:r>
              <a:rPr lang="de-CH" i="1" dirty="0" smtClean="0"/>
              <a:t> </a:t>
            </a:r>
            <a:r>
              <a:rPr lang="de-CH" i="1" dirty="0" err="1" smtClean="0"/>
              <a:t>with</a:t>
            </a:r>
            <a:r>
              <a:rPr lang="de-CH" i="1" dirty="0" smtClean="0"/>
              <a:t> </a:t>
            </a:r>
            <a:r>
              <a:rPr lang="de-CH" i="1" dirty="0" err="1" smtClean="0"/>
              <a:t>kids</a:t>
            </a:r>
            <a:endParaRPr lang="en-US" i="1" dirty="0" smtClean="0"/>
          </a:p>
          <a:p>
            <a:endParaRPr lang="de-CH" dirty="0"/>
          </a:p>
          <a:p>
            <a:pPr marL="0" indent="0">
              <a:buNone/>
            </a:pPr>
            <a:endParaRPr lang="de-CH" b="1" i="1" dirty="0" smtClean="0"/>
          </a:p>
          <a:p>
            <a:endParaRPr lang="de-CH" dirty="0" smtClean="0"/>
          </a:p>
        </p:txBody>
      </p:sp>
      <p:graphicFrame>
        <p:nvGraphicFramePr>
          <p:cNvPr id="7" name="Objekt 6"/>
          <p:cNvGraphicFramePr>
            <a:graphicFrameLocks noChangeAspect="1"/>
          </p:cNvGraphicFramePr>
          <p:nvPr>
            <p:extLst>
              <p:ext uri="{D42A27DB-BD31-4B8C-83A1-F6EECF244321}">
                <p14:modId xmlns:p14="http://schemas.microsoft.com/office/powerpoint/2010/main" val="3206044104"/>
              </p:ext>
            </p:extLst>
          </p:nvPr>
        </p:nvGraphicFramePr>
        <p:xfrm>
          <a:off x="468313" y="2322513"/>
          <a:ext cx="4781550" cy="3419475"/>
        </p:xfrm>
        <a:graphic>
          <a:graphicData uri="http://schemas.openxmlformats.org/presentationml/2006/ole">
            <mc:AlternateContent xmlns:mc="http://schemas.openxmlformats.org/markup-compatibility/2006">
              <mc:Choice xmlns:v="urn:schemas-microsoft-com:vml" Requires="v">
                <p:oleObj spid="_x0000_s7171" name="Worksheet" r:id="rId4" imgW="4781623" imgH="3419543" progId="Excel.Sheet.12">
                  <p:embed/>
                </p:oleObj>
              </mc:Choice>
              <mc:Fallback>
                <p:oleObj name="Worksheet" r:id="rId4" imgW="4781623" imgH="3419543" progId="Excel.Sheet.12">
                  <p:embed/>
                  <p:pic>
                    <p:nvPicPr>
                      <p:cNvPr id="0" name=""/>
                      <p:cNvPicPr/>
                      <p:nvPr/>
                    </p:nvPicPr>
                    <p:blipFill>
                      <a:blip r:embed="rId5"/>
                      <a:stretch>
                        <a:fillRect/>
                      </a:stretch>
                    </p:blipFill>
                    <p:spPr>
                      <a:xfrm>
                        <a:off x="468313" y="2322513"/>
                        <a:ext cx="4781550" cy="3419475"/>
                      </a:xfrm>
                      <a:prstGeom prst="rect">
                        <a:avLst/>
                      </a:prstGeom>
                    </p:spPr>
                  </p:pic>
                </p:oleObj>
              </mc:Fallback>
            </mc:AlternateContent>
          </a:graphicData>
        </a:graphic>
      </p:graphicFrame>
    </p:spTree>
    <p:extLst>
      <p:ext uri="{BB962C8B-B14F-4D97-AF65-F5344CB8AC3E}">
        <p14:creationId xmlns:p14="http://schemas.microsoft.com/office/powerpoint/2010/main" val="3265455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endParaRPr lang="en-US" dirty="0"/>
          </a:p>
        </p:txBody>
      </p:sp>
      <p:sp>
        <p:nvSpPr>
          <p:cNvPr id="3" name="Textplatzhalter 2"/>
          <p:cNvSpPr>
            <a:spLocks noGrp="1"/>
          </p:cNvSpPr>
          <p:nvPr>
            <p:ph type="body" idx="1"/>
          </p:nvPr>
        </p:nvSpPr>
        <p:spPr/>
        <p:txBody>
          <a:bodyPr/>
          <a:lstStyle/>
          <a:p>
            <a:r>
              <a:rPr lang="en-US" dirty="0" smtClean="0"/>
              <a:t>Households- </a:t>
            </a:r>
            <a:r>
              <a:rPr lang="en-US" dirty="0"/>
              <a:t>Contribution of each within inequality component and between inequality  to overall inequality- age groups</a:t>
            </a:r>
            <a:endParaRPr lang="en-US" dirty="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8" name="Inhaltsplatzhalter 3"/>
          <p:cNvSpPr txBox="1">
            <a:spLocks/>
          </p:cNvSpPr>
          <p:nvPr/>
        </p:nvSpPr>
        <p:spPr>
          <a:xfrm>
            <a:off x="557882" y="2539512"/>
            <a:ext cx="2904488" cy="2170559"/>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Contribution to overall inequality is especially  high du to inequality among married w. Kinds and  within singles</a:t>
            </a:r>
          </a:p>
          <a:p>
            <a:r>
              <a:rPr lang="en-US" i="1" dirty="0" smtClean="0"/>
              <a:t>Between group differences contribute also to overall inequality</a:t>
            </a:r>
            <a:r>
              <a:rPr lang="en-US" i="1" dirty="0" smtClean="0"/>
              <a:t> </a:t>
            </a:r>
          </a:p>
          <a:p>
            <a:endParaRPr lang="de-CH" dirty="0"/>
          </a:p>
          <a:p>
            <a:pPr marL="0" indent="0">
              <a:buNone/>
            </a:pPr>
            <a:endParaRPr lang="de-CH" b="1" i="1" dirty="0" smtClean="0"/>
          </a:p>
          <a:p>
            <a:endParaRPr lang="de-CH" dirty="0" smtClean="0"/>
          </a:p>
        </p:txBody>
      </p:sp>
      <p:graphicFrame>
        <p:nvGraphicFramePr>
          <p:cNvPr id="5" name="Objekt 4"/>
          <p:cNvGraphicFramePr>
            <a:graphicFrameLocks noChangeAspect="1"/>
          </p:cNvGraphicFramePr>
          <p:nvPr>
            <p:extLst>
              <p:ext uri="{D42A27DB-BD31-4B8C-83A1-F6EECF244321}">
                <p14:modId xmlns:p14="http://schemas.microsoft.com/office/powerpoint/2010/main" val="3912052695"/>
              </p:ext>
            </p:extLst>
          </p:nvPr>
        </p:nvGraphicFramePr>
        <p:xfrm>
          <a:off x="3924055" y="2308469"/>
          <a:ext cx="4391025" cy="2952750"/>
        </p:xfrm>
        <a:graphic>
          <a:graphicData uri="http://schemas.openxmlformats.org/presentationml/2006/ole">
            <mc:AlternateContent xmlns:mc="http://schemas.openxmlformats.org/markup-compatibility/2006">
              <mc:Choice xmlns:v="urn:schemas-microsoft-com:vml" Requires="v">
                <p:oleObj spid="_x0000_s8196" name="Worksheet" r:id="rId4" imgW="4391011" imgH="2952885" progId="Excel.Sheet.12">
                  <p:embed/>
                </p:oleObj>
              </mc:Choice>
              <mc:Fallback>
                <p:oleObj name="Worksheet" r:id="rId4" imgW="4391011" imgH="2952885" progId="Excel.Sheet.12">
                  <p:embed/>
                  <p:pic>
                    <p:nvPicPr>
                      <p:cNvPr id="0" name=""/>
                      <p:cNvPicPr/>
                      <p:nvPr/>
                    </p:nvPicPr>
                    <p:blipFill>
                      <a:blip r:embed="rId5"/>
                      <a:stretch>
                        <a:fillRect/>
                      </a:stretch>
                    </p:blipFill>
                    <p:spPr>
                      <a:xfrm>
                        <a:off x="3924055" y="2308469"/>
                        <a:ext cx="4391025" cy="2952750"/>
                      </a:xfrm>
                      <a:prstGeom prst="rect">
                        <a:avLst/>
                      </a:prstGeom>
                    </p:spPr>
                  </p:pic>
                </p:oleObj>
              </mc:Fallback>
            </mc:AlternateContent>
          </a:graphicData>
        </a:graphic>
      </p:graphicFrame>
    </p:spTree>
    <p:extLst>
      <p:ext uri="{BB962C8B-B14F-4D97-AF65-F5344CB8AC3E}">
        <p14:creationId xmlns:p14="http://schemas.microsoft.com/office/powerpoint/2010/main" val="757588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smtClean="0"/>
              <a:t>Income distribution and inequality by household </a:t>
            </a:r>
            <a:r>
              <a:rPr lang="en-US" dirty="0" err="1" smtClean="0"/>
              <a:t>typs</a:t>
            </a:r>
            <a:endParaRPr lang="en-US" dirty="0"/>
          </a:p>
        </p:txBody>
      </p:sp>
      <p:pic>
        <p:nvPicPr>
          <p:cNvPr id="11" name="Inhaltsplatzhalter 10"/>
          <p:cNvPicPr>
            <a:picLocks noGrp="1"/>
          </p:cNvPicPr>
          <p:nvPr>
            <p:ph sz="half" idx="13"/>
          </p:nvPr>
        </p:nvPicPr>
        <p:blipFill>
          <a:blip r:embed="rId3"/>
          <a:stretch>
            <a:fillRect/>
          </a:stretch>
        </p:blipFill>
        <p:spPr>
          <a:xfrm>
            <a:off x="1249045" y="2075921"/>
            <a:ext cx="6334760" cy="3959225"/>
          </a:xfrm>
          <a:prstGeom prst="rect">
            <a:avLst/>
          </a:prstGeom>
        </p:spPr>
      </p:pic>
    </p:spTree>
    <p:extLst>
      <p:ext uri="{BB962C8B-B14F-4D97-AF65-F5344CB8AC3E}">
        <p14:creationId xmlns:p14="http://schemas.microsoft.com/office/powerpoint/2010/main" val="83552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household </a:t>
            </a:r>
            <a:r>
              <a:rPr lang="en-US" dirty="0" err="1"/>
              <a:t>typs</a:t>
            </a:r>
            <a:endParaRPr lang="en-US" dirty="0"/>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t>
            </a:r>
            <a:r>
              <a:rPr lang="en-US" dirty="0" smtClean="0"/>
              <a:t>age group</a:t>
            </a:r>
            <a:endParaRPr lang="en-US" dirty="0"/>
          </a:p>
        </p:txBody>
      </p:sp>
      <p:pic>
        <p:nvPicPr>
          <p:cNvPr id="10" name="Inhaltsplatzhalter 9"/>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163436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err="1" smtClean="0"/>
              <a:t>Results</a:t>
            </a:r>
            <a:endParaRPr lang="de-CH"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9" name="Textplatzhalter 8"/>
          <p:cNvSpPr>
            <a:spLocks noGrp="1"/>
          </p:cNvSpPr>
          <p:nvPr>
            <p:ph type="body" idx="1"/>
          </p:nvPr>
        </p:nvSpPr>
        <p:spPr/>
        <p:txBody>
          <a:bodyPr/>
          <a:lstStyle/>
          <a:p>
            <a:r>
              <a:rPr lang="en-US" dirty="0"/>
              <a:t>Income distribution and inequality by age group</a:t>
            </a:r>
          </a:p>
          <a:p>
            <a:endParaRPr lang="en-US" dirty="0"/>
          </a:p>
        </p:txBody>
      </p:sp>
      <p:pic>
        <p:nvPicPr>
          <p:cNvPr id="8" name="Inhaltsplatzhalter 7"/>
          <p:cNvPicPr>
            <a:picLocks noGrp="1"/>
          </p:cNvPicPr>
          <p:nvPr>
            <p:ph sz="half" idx="13"/>
          </p:nvPr>
        </p:nvPicPr>
        <p:blipFill>
          <a:blip r:embed="rId3"/>
          <a:stretch>
            <a:fillRect/>
          </a:stretch>
        </p:blipFill>
        <p:spPr>
          <a:xfrm>
            <a:off x="1350645" y="2160588"/>
            <a:ext cx="6334760" cy="3959225"/>
          </a:xfrm>
          <a:prstGeom prst="rect">
            <a:avLst/>
          </a:prstGeom>
        </p:spPr>
      </p:pic>
    </p:spTree>
    <p:extLst>
      <p:ext uri="{BB962C8B-B14F-4D97-AF65-F5344CB8AC3E}">
        <p14:creationId xmlns:p14="http://schemas.microsoft.com/office/powerpoint/2010/main" val="391960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a:xfrm>
            <a:off x="459267" y="1439999"/>
            <a:ext cx="8100000" cy="4680000"/>
          </a:xfrm>
        </p:spPr>
        <p:txBody>
          <a:bodyPr/>
          <a:lstStyle/>
          <a:p>
            <a:r>
              <a:rPr lang="de-CH" dirty="0"/>
              <a:t>Income </a:t>
            </a:r>
            <a:r>
              <a:rPr lang="en-US" dirty="0" smtClean="0"/>
              <a:t>inequality</a:t>
            </a:r>
            <a:r>
              <a:rPr lang="de-CH" dirty="0" smtClean="0"/>
              <a:t> </a:t>
            </a:r>
            <a:r>
              <a:rPr lang="en-US" dirty="0" smtClean="0"/>
              <a:t>is</a:t>
            </a:r>
            <a:r>
              <a:rPr lang="de-CH" dirty="0" smtClean="0"/>
              <a:t> </a:t>
            </a:r>
            <a:r>
              <a:rPr lang="en-US" dirty="0" smtClean="0"/>
              <a:t>often</a:t>
            </a:r>
            <a:r>
              <a:rPr lang="de-CH" dirty="0" smtClean="0"/>
              <a:t> </a:t>
            </a:r>
            <a:r>
              <a:rPr lang="en-US" dirty="0" smtClean="0"/>
              <a:t>understood</a:t>
            </a:r>
            <a:r>
              <a:rPr lang="de-CH" dirty="0" smtClean="0"/>
              <a:t> </a:t>
            </a:r>
            <a:r>
              <a:rPr lang="en-US" dirty="0" smtClean="0"/>
              <a:t>as</a:t>
            </a:r>
            <a:r>
              <a:rPr lang="de-CH" dirty="0" smtClean="0"/>
              <a:t> </a:t>
            </a:r>
            <a:r>
              <a:rPr lang="de-CH" dirty="0"/>
              <a:t>a </a:t>
            </a:r>
            <a:r>
              <a:rPr lang="en-US" dirty="0" smtClean="0"/>
              <a:t>result</a:t>
            </a:r>
            <a:r>
              <a:rPr lang="de-CH" dirty="0" smtClean="0"/>
              <a:t> </a:t>
            </a:r>
            <a:r>
              <a:rPr lang="en-US" dirty="0" smtClean="0"/>
              <a:t>of</a:t>
            </a:r>
            <a:r>
              <a:rPr lang="de-CH" dirty="0" smtClean="0"/>
              <a:t> </a:t>
            </a:r>
            <a:r>
              <a:rPr lang="en-US" dirty="0" smtClean="0"/>
              <a:t>unequal</a:t>
            </a:r>
            <a:r>
              <a:rPr lang="de-CH" dirty="0" smtClean="0"/>
              <a:t> </a:t>
            </a:r>
            <a:r>
              <a:rPr lang="en-US" dirty="0" smtClean="0"/>
              <a:t>wages</a:t>
            </a:r>
            <a:r>
              <a:rPr lang="de-CH" dirty="0" smtClean="0"/>
              <a:t> </a:t>
            </a:r>
            <a:r>
              <a:rPr lang="en-US" dirty="0" smtClean="0"/>
              <a:t>which</a:t>
            </a:r>
            <a:r>
              <a:rPr lang="de-CH" dirty="0" smtClean="0"/>
              <a:t> </a:t>
            </a:r>
            <a:r>
              <a:rPr lang="en-US" dirty="0" smtClean="0"/>
              <a:t>are moderated</a:t>
            </a:r>
            <a:r>
              <a:rPr lang="de-CH" dirty="0" smtClean="0"/>
              <a:t> </a:t>
            </a:r>
            <a:r>
              <a:rPr lang="en-US" dirty="0" smtClean="0"/>
              <a:t>through</a:t>
            </a:r>
            <a:r>
              <a:rPr lang="de-CH" dirty="0" smtClean="0"/>
              <a:t> </a:t>
            </a:r>
            <a:r>
              <a:rPr lang="en-US" dirty="0" smtClean="0"/>
              <a:t>redistribution</a:t>
            </a:r>
            <a:r>
              <a:rPr lang="de-CH" dirty="0" smtClean="0"/>
              <a:t>.</a:t>
            </a:r>
            <a:r>
              <a:rPr lang="de-CH" dirty="0"/>
              <a:t> </a:t>
            </a:r>
            <a:r>
              <a:rPr lang="de-CH" dirty="0" smtClean="0"/>
              <a:t>But </a:t>
            </a:r>
            <a:r>
              <a:rPr lang="en-US" dirty="0" smtClean="0"/>
              <a:t>how</a:t>
            </a:r>
            <a:r>
              <a:rPr lang="de-CH" dirty="0" smtClean="0"/>
              <a:t> </a:t>
            </a:r>
            <a:r>
              <a:rPr lang="en-US" dirty="0" smtClean="0"/>
              <a:t>is</a:t>
            </a:r>
            <a:r>
              <a:rPr lang="de-CH" dirty="0" smtClean="0"/>
              <a:t> </a:t>
            </a:r>
            <a:r>
              <a:rPr lang="en-US" dirty="0" smtClean="0"/>
              <a:t>income</a:t>
            </a:r>
            <a:r>
              <a:rPr lang="de-CH" dirty="0" smtClean="0"/>
              <a:t> </a:t>
            </a:r>
            <a:r>
              <a:rPr lang="en-US" dirty="0" smtClean="0"/>
              <a:t>inequality</a:t>
            </a:r>
            <a:r>
              <a:rPr lang="de-CH" dirty="0" smtClean="0"/>
              <a:t> </a:t>
            </a:r>
            <a:r>
              <a:rPr lang="en-US" dirty="0" smtClean="0"/>
              <a:t>related</a:t>
            </a:r>
            <a:r>
              <a:rPr lang="de-CH" dirty="0" smtClean="0"/>
              <a:t> </a:t>
            </a:r>
            <a:r>
              <a:rPr lang="en-US" dirty="0" smtClean="0"/>
              <a:t>to</a:t>
            </a:r>
            <a:r>
              <a:rPr lang="de-CH" dirty="0" smtClean="0"/>
              <a:t> </a:t>
            </a:r>
            <a:r>
              <a:rPr lang="en-US" dirty="0" smtClean="0"/>
              <a:t>demographic</a:t>
            </a:r>
            <a:r>
              <a:rPr lang="de-CH" dirty="0" smtClean="0"/>
              <a:t> </a:t>
            </a:r>
            <a:r>
              <a:rPr lang="en-US" dirty="0" smtClean="0"/>
              <a:t>factors</a:t>
            </a:r>
            <a:r>
              <a:rPr lang="de-CH" dirty="0" smtClean="0"/>
              <a:t> </a:t>
            </a:r>
            <a:r>
              <a:rPr lang="en-US" dirty="0" smtClean="0"/>
              <a:t>or</a:t>
            </a:r>
            <a:r>
              <a:rPr lang="de-CH" dirty="0" smtClean="0"/>
              <a:t> </a:t>
            </a:r>
            <a:r>
              <a:rPr lang="en-US" dirty="0" smtClean="0"/>
              <a:t>demographic</a:t>
            </a:r>
            <a:r>
              <a:rPr lang="de-CH" dirty="0" smtClean="0"/>
              <a:t> </a:t>
            </a:r>
            <a:r>
              <a:rPr lang="en-US" dirty="0" smtClean="0"/>
              <a:t>change</a:t>
            </a:r>
            <a:r>
              <a:rPr lang="de-CH" dirty="0" smtClean="0"/>
              <a:t>?</a:t>
            </a:r>
            <a:endParaRPr lang="de-CH" dirty="0"/>
          </a:p>
          <a:p>
            <a:pPr marL="0" indent="0">
              <a:buNone/>
            </a:pPr>
            <a:endParaRPr lang="de-CH" dirty="0" smtClean="0"/>
          </a:p>
          <a:p>
            <a:r>
              <a:rPr lang="en-US" dirty="0" smtClean="0"/>
              <a:t>Current Demographic Development in Europe</a:t>
            </a:r>
            <a:r>
              <a:rPr lang="de-CH" dirty="0" smtClean="0"/>
              <a:t>: </a:t>
            </a:r>
            <a:r>
              <a:rPr lang="en-US" i="1" dirty="0"/>
              <a:t>Older, more numerous and diverse </a:t>
            </a:r>
            <a:r>
              <a:rPr lang="en-US" i="1" dirty="0" smtClean="0"/>
              <a:t>(</a:t>
            </a:r>
            <a:r>
              <a:rPr lang="en-US" dirty="0" smtClean="0"/>
              <a:t>Demography report 2010</a:t>
            </a:r>
            <a:r>
              <a:rPr lang="de-CH" dirty="0" smtClean="0"/>
              <a:t>)</a:t>
            </a:r>
          </a:p>
          <a:p>
            <a:r>
              <a:rPr lang="de-CH" dirty="0" smtClean="0"/>
              <a:t>In </a:t>
            </a:r>
            <a:r>
              <a:rPr lang="en-US" dirty="0" smtClean="0"/>
              <a:t>Switzerland the picture is similar</a:t>
            </a:r>
            <a:r>
              <a:rPr lang="de-CH" dirty="0" smtClean="0"/>
              <a:t>:</a:t>
            </a:r>
          </a:p>
          <a:p>
            <a:pPr lvl="1"/>
            <a:r>
              <a:rPr lang="de-CH" dirty="0" smtClean="0"/>
              <a:t>I</a:t>
            </a:r>
            <a:r>
              <a:rPr lang="en-US" dirty="0" smtClean="0"/>
              <a:t>n the last 30 year Population </a:t>
            </a:r>
            <a:r>
              <a:rPr lang="en-US" dirty="0" smtClean="0"/>
              <a:t>grew </a:t>
            </a:r>
            <a:r>
              <a:rPr lang="en-US" dirty="0" smtClean="0"/>
              <a:t>by 1.8 Mio</a:t>
            </a:r>
            <a:r>
              <a:rPr lang="de-CH" dirty="0" smtClean="0"/>
              <a:t> </a:t>
            </a:r>
            <a:r>
              <a:rPr lang="de-CH" sz="1200" dirty="0" smtClean="0"/>
              <a:t>(Source: STATPOP)</a:t>
            </a:r>
          </a:p>
          <a:p>
            <a:pPr lvl="1"/>
            <a:r>
              <a:rPr lang="en-US" dirty="0" smtClean="0">
                <a:solidFill>
                  <a:prstClr val="black"/>
                </a:solidFill>
              </a:rPr>
              <a:t>Swiss </a:t>
            </a:r>
            <a:r>
              <a:rPr lang="en-US" dirty="0">
                <a:solidFill>
                  <a:prstClr val="black"/>
                </a:solidFill>
              </a:rPr>
              <a:t>Population is ageing</a:t>
            </a:r>
            <a:r>
              <a:rPr lang="de-CH" dirty="0">
                <a:solidFill>
                  <a:prstClr val="black"/>
                </a:solidFill>
              </a:rPr>
              <a:t> </a:t>
            </a:r>
            <a:r>
              <a:rPr lang="de-CH" sz="1200" dirty="0"/>
              <a:t>(Share </a:t>
            </a:r>
            <a:r>
              <a:rPr lang="de-CH" sz="1200" dirty="0" err="1"/>
              <a:t>of</a:t>
            </a:r>
            <a:r>
              <a:rPr lang="de-CH" sz="1200" dirty="0"/>
              <a:t> 65+: 1980: 14%, 2012: 17%, </a:t>
            </a:r>
            <a:r>
              <a:rPr lang="en-US" sz="1200" dirty="0"/>
              <a:t>estimated</a:t>
            </a:r>
            <a:r>
              <a:rPr lang="de-CH" sz="1200" dirty="0"/>
              <a:t> in 2030: 24% Source: ESPOP, STATPOP, SCENARIO)</a:t>
            </a:r>
          </a:p>
          <a:p>
            <a:pPr lvl="1"/>
            <a:r>
              <a:rPr lang="en-US" dirty="0"/>
              <a:t>Household types are changing </a:t>
            </a:r>
            <a:r>
              <a:rPr lang="en-US" sz="1200" dirty="0"/>
              <a:t>(Share of </a:t>
            </a:r>
            <a:r>
              <a:rPr lang="en-US" sz="1200" dirty="0" smtClean="0"/>
              <a:t>one-Person-HH 1980</a:t>
            </a:r>
            <a:r>
              <a:rPr lang="en-US" sz="1200" dirty="0"/>
              <a:t>: </a:t>
            </a:r>
            <a:r>
              <a:rPr lang="en-US" sz="1200" dirty="0" smtClean="0"/>
              <a:t>12%, </a:t>
            </a:r>
            <a:r>
              <a:rPr lang="en-US" sz="1200" dirty="0"/>
              <a:t>2012: </a:t>
            </a:r>
            <a:r>
              <a:rPr lang="en-US" sz="1200" dirty="0" smtClean="0"/>
              <a:t>36%)</a:t>
            </a:r>
            <a:endParaRPr lang="en-US" dirty="0" smtClean="0"/>
          </a:p>
          <a:p>
            <a:pPr lvl="1"/>
            <a:endParaRPr lang="de-CH" dirty="0"/>
          </a:p>
        </p:txBody>
      </p:sp>
      <p:sp>
        <p:nvSpPr>
          <p:cNvPr id="3" name="Titel 2"/>
          <p:cNvSpPr>
            <a:spLocks noGrp="1"/>
          </p:cNvSpPr>
          <p:nvPr>
            <p:ph type="ctrTitle"/>
          </p:nvPr>
        </p:nvSpPr>
        <p:spPr/>
        <p:txBody>
          <a:bodyPr/>
          <a:lstStyle/>
          <a:p>
            <a:r>
              <a:rPr lang="en-US" dirty="0" smtClean="0"/>
              <a:t>Introduction</a:t>
            </a:r>
            <a:r>
              <a:rPr lang="de-CH" dirty="0"/>
              <a:t/>
            </a:r>
            <a:br>
              <a:rPr lang="de-CH" dirty="0"/>
            </a:br>
            <a:endParaRPr lang="de-CH" dirty="0"/>
          </a:p>
        </p:txBody>
      </p:sp>
    </p:spTree>
    <p:extLst>
      <p:ext uri="{BB962C8B-B14F-4D97-AF65-F5344CB8AC3E}">
        <p14:creationId xmlns:p14="http://schemas.microsoft.com/office/powerpoint/2010/main" val="3741675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lIns="0" tIns="45000" rIns="0" bIns="45000"/>
          <a:lstStyle/>
          <a:p>
            <a:pPr>
              <a:lnSpc>
                <a:spcPct val="100000"/>
              </a:lnSpc>
            </a:pPr>
            <a:r>
              <a:rPr lang="de-DE" sz="2600" dirty="0">
                <a:solidFill>
                  <a:srgbClr val="697D91"/>
                </a:solidFill>
                <a:latin typeface="Lucida Sans"/>
                <a:ea typeface="MS PGothic"/>
              </a:rPr>
              <a:t>Interim </a:t>
            </a:r>
            <a:r>
              <a:rPr lang="de-DE" sz="2600" dirty="0" err="1" smtClean="0">
                <a:solidFill>
                  <a:srgbClr val="697D91"/>
                </a:solidFill>
                <a:latin typeface="Lucida Sans"/>
                <a:ea typeface="MS PGothic"/>
              </a:rPr>
              <a:t>Conclusion</a:t>
            </a:r>
            <a:endParaRPr dirty="0"/>
          </a:p>
        </p:txBody>
      </p:sp>
      <p:sp>
        <p:nvSpPr>
          <p:cNvPr id="190" name="TextShape 2"/>
          <p:cNvSpPr txBox="1"/>
          <p:nvPr/>
        </p:nvSpPr>
        <p:spPr>
          <a:xfrm>
            <a:off x="468000" y="1440000"/>
            <a:ext cx="8099640" cy="4752000"/>
          </a:xfrm>
          <a:prstGeom prst="rect">
            <a:avLst/>
          </a:prstGeom>
        </p:spPr>
        <p:txBody>
          <a:bodyPr lIns="0" tIns="45000" rIns="0" bIns="45000"/>
          <a:lstStyle/>
          <a:p>
            <a:pPr marL="342900" indent="-342900">
              <a:buSzPct val="25000"/>
              <a:buFont typeface="Wingdings" panose="05000000000000000000" pitchFamily="2" charset="2"/>
              <a:buChar char="Ø"/>
            </a:pPr>
            <a:r>
              <a:rPr lang="de-DE" dirty="0"/>
              <a:t>Median </a:t>
            </a:r>
            <a:r>
              <a:rPr lang="de-DE" dirty="0" err="1"/>
              <a:t>incomes</a:t>
            </a:r>
            <a:r>
              <a:rPr lang="de-DE" dirty="0"/>
              <a:t> </a:t>
            </a:r>
            <a:r>
              <a:rPr lang="de-DE" dirty="0" err="1"/>
              <a:t>rose</a:t>
            </a:r>
            <a:r>
              <a:rPr lang="de-DE" dirty="0"/>
              <a:t> </a:t>
            </a:r>
            <a:r>
              <a:rPr lang="de-DE" dirty="0" err="1"/>
              <a:t>for</a:t>
            </a:r>
            <a:r>
              <a:rPr lang="de-DE" dirty="0"/>
              <a:t> </a:t>
            </a:r>
            <a:r>
              <a:rPr lang="de-DE" dirty="0" err="1"/>
              <a:t>retired</a:t>
            </a:r>
            <a:r>
              <a:rPr lang="de-DE" dirty="0"/>
              <a:t> </a:t>
            </a:r>
            <a:r>
              <a:rPr lang="de-DE" dirty="0" err="1"/>
              <a:t>people</a:t>
            </a:r>
            <a:endParaRPr dirty="0"/>
          </a:p>
          <a:p>
            <a:pPr marL="342900" indent="-342900">
              <a:buSzPct val="25000"/>
              <a:buFont typeface="Wingdings" panose="05000000000000000000" pitchFamily="2" charset="2"/>
              <a:buChar char="Ø"/>
            </a:pPr>
            <a:r>
              <a:rPr lang="de-DE" dirty="0"/>
              <a:t>BS: Median </a:t>
            </a:r>
            <a:r>
              <a:rPr lang="de-DE" dirty="0" err="1"/>
              <a:t>incomes</a:t>
            </a:r>
            <a:r>
              <a:rPr lang="de-DE" dirty="0"/>
              <a:t> </a:t>
            </a:r>
            <a:r>
              <a:rPr lang="de-DE" dirty="0" err="1"/>
              <a:t>rose</a:t>
            </a:r>
            <a:r>
              <a:rPr lang="de-DE" dirty="0"/>
              <a:t> </a:t>
            </a:r>
            <a:r>
              <a:rPr lang="de-DE" dirty="0" err="1"/>
              <a:t>for</a:t>
            </a:r>
            <a:r>
              <a:rPr lang="de-DE" dirty="0"/>
              <a:t> </a:t>
            </a:r>
            <a:r>
              <a:rPr lang="de-DE" dirty="0" err="1"/>
              <a:t>married</a:t>
            </a:r>
            <a:endParaRPr dirty="0"/>
          </a:p>
          <a:p>
            <a:pPr marL="342900" indent="-342900">
              <a:buSzPct val="25000"/>
              <a:buFont typeface="Wingdings" panose="05000000000000000000" pitchFamily="2" charset="2"/>
              <a:buChar char="Ø"/>
            </a:pPr>
            <a:r>
              <a:rPr lang="de-DE" dirty="0"/>
              <a:t>BS: </a:t>
            </a:r>
            <a:r>
              <a:rPr lang="de-DE" dirty="0" err="1"/>
              <a:t>Inequality</a:t>
            </a:r>
            <a:r>
              <a:rPr lang="de-DE" dirty="0"/>
              <a:t> </a:t>
            </a:r>
            <a:r>
              <a:rPr lang="de-DE" dirty="0" err="1"/>
              <a:t>rose</a:t>
            </a:r>
            <a:r>
              <a:rPr lang="de-DE" dirty="0"/>
              <a:t> </a:t>
            </a:r>
            <a:r>
              <a:rPr lang="de-DE" dirty="0" err="1"/>
              <a:t>especially</a:t>
            </a:r>
            <a:r>
              <a:rPr lang="de-DE" dirty="0"/>
              <a:t> </a:t>
            </a:r>
            <a:r>
              <a:rPr lang="de-DE" dirty="0" err="1"/>
              <a:t>within</a:t>
            </a:r>
            <a:r>
              <a:rPr lang="de-DE" dirty="0"/>
              <a:t> &lt;66y</a:t>
            </a:r>
            <a:endParaRPr dirty="0"/>
          </a:p>
          <a:p>
            <a:pPr marL="342900" indent="-342900">
              <a:buSzPct val="25000"/>
              <a:buFont typeface="Wingdings" panose="05000000000000000000" pitchFamily="2" charset="2"/>
              <a:buChar char="Ø"/>
            </a:pPr>
            <a:r>
              <a:rPr lang="de-DE" dirty="0"/>
              <a:t>BS:18-25 </a:t>
            </a:r>
            <a:r>
              <a:rPr lang="de-DE" dirty="0" err="1"/>
              <a:t>year</a:t>
            </a:r>
            <a:r>
              <a:rPr lang="de-DE" dirty="0"/>
              <a:t> </a:t>
            </a:r>
            <a:r>
              <a:rPr lang="de-DE" dirty="0" err="1"/>
              <a:t>old</a:t>
            </a:r>
            <a:r>
              <a:rPr lang="de-DE" dirty="0"/>
              <a:t> </a:t>
            </a:r>
            <a:r>
              <a:rPr lang="de-DE" dirty="0" err="1"/>
              <a:t>became</a:t>
            </a:r>
            <a:r>
              <a:rPr lang="de-DE" dirty="0"/>
              <a:t> </a:t>
            </a:r>
            <a:r>
              <a:rPr lang="de-DE" dirty="0" err="1"/>
              <a:t>more</a:t>
            </a:r>
            <a:r>
              <a:rPr lang="de-DE" dirty="0"/>
              <a:t> diverse</a:t>
            </a:r>
            <a:endParaRPr dirty="0"/>
          </a:p>
          <a:p>
            <a:pPr marL="342900" indent="-342900">
              <a:buSzPct val="25000"/>
              <a:buFont typeface="Wingdings" panose="05000000000000000000" pitchFamily="2" charset="2"/>
              <a:buChar char="Ø"/>
            </a:pPr>
            <a:r>
              <a:rPr lang="de-DE" dirty="0"/>
              <a:t>BS: </a:t>
            </a:r>
            <a:r>
              <a:rPr lang="de-DE" dirty="0" err="1"/>
              <a:t>single</a:t>
            </a:r>
            <a:r>
              <a:rPr lang="de-DE" dirty="0"/>
              <a:t> </a:t>
            </a:r>
            <a:r>
              <a:rPr lang="de-DE" dirty="0" err="1"/>
              <a:t>dads</a:t>
            </a:r>
            <a:r>
              <a:rPr lang="de-DE" dirty="0"/>
              <a:t> </a:t>
            </a:r>
            <a:r>
              <a:rPr lang="de-DE" dirty="0" err="1"/>
              <a:t>became</a:t>
            </a:r>
            <a:r>
              <a:rPr lang="de-DE" dirty="0"/>
              <a:t> </a:t>
            </a:r>
            <a:r>
              <a:rPr lang="de-DE" dirty="0" err="1"/>
              <a:t>bimodal</a:t>
            </a:r>
            <a:endParaRPr dirty="0"/>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33968238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lIns="0" tIns="45000" rIns="0" bIns="45000"/>
          <a:lstStyle/>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lIns="0" tIns="45000" rIns="0" bIns="45000"/>
          <a:lstStyle/>
          <a:p>
            <a:pPr algn="just">
              <a:lnSpc>
                <a:spcPct val="100000"/>
              </a:lnSpc>
            </a:pPr>
            <a:r>
              <a:rPr lang="de-DE" sz="1700" b="1" dirty="0" err="1">
                <a:solidFill>
                  <a:srgbClr val="000000"/>
                </a:solidFill>
                <a:latin typeface="Lucida Sans"/>
                <a:ea typeface="MS PGothic"/>
              </a:rPr>
              <a:t>Ageing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of</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population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leads</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 </a:t>
            </a:r>
            <a:r>
              <a:rPr lang="de-DE" sz="1700" b="1" dirty="0" err="1">
                <a:solidFill>
                  <a:srgbClr val="000000"/>
                </a:solidFill>
                <a:latin typeface="Lucida Sans"/>
                <a:ea typeface="MS PGothic"/>
              </a:rPr>
              <a:t>conflict</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between</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generations</a:t>
            </a:r>
            <a:r>
              <a:rPr lang="de-DE" sz="1700" b="1" dirty="0">
                <a:solidFill>
                  <a:srgbClr val="000000"/>
                </a:solidFill>
                <a:latin typeface="Lucida Sans"/>
                <a:ea typeface="MS PGothic"/>
              </a:rPr>
              <a:t> (Kaufmann 2005)</a:t>
            </a:r>
            <a:endParaRPr dirty="0"/>
          </a:p>
          <a:p>
            <a:pPr>
              <a:lnSpc>
                <a:spcPct val="100000"/>
              </a:lnSpc>
            </a:pPr>
            <a:endParaRPr dirty="0"/>
          </a:p>
          <a:p>
            <a:pPr>
              <a:lnSpc>
                <a:spcPct val="100000"/>
              </a:lnSpc>
            </a:pPr>
            <a:r>
              <a:rPr lang="de-DE" sz="1700" dirty="0">
                <a:solidFill>
                  <a:srgbClr val="000000"/>
                </a:solidFill>
                <a:latin typeface="Lucida Sans"/>
                <a:ea typeface="MS PGothic"/>
              </a:rPr>
              <a:t>→ </a:t>
            </a:r>
            <a:r>
              <a:rPr lang="de-DE" sz="1700" dirty="0" err="1">
                <a:solidFill>
                  <a:srgbClr val="000000"/>
                </a:solidFill>
                <a:latin typeface="Lucida Sans"/>
                <a:ea typeface="MS PGothic"/>
              </a:rPr>
              <a:t>Indeed</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working</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and</a:t>
            </a:r>
            <a:r>
              <a:rPr lang="de-DE" sz="1700" dirty="0">
                <a:solidFill>
                  <a:srgbClr val="000000"/>
                </a:solidFill>
                <a:latin typeface="Lucida Sans"/>
                <a:ea typeface="MS PGothic"/>
              </a:rPr>
              <a:t> </a:t>
            </a:r>
            <a:r>
              <a:rPr lang="de-DE" sz="1700" dirty="0" err="1">
                <a:solidFill>
                  <a:srgbClr val="000000"/>
                </a:solidFill>
                <a:latin typeface="Lucida Sans"/>
                <a:ea typeface="MS PGothic"/>
              </a:rPr>
              <a:t>decreased</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while</a:t>
            </a:r>
            <a:endParaRPr dirty="0"/>
          </a:p>
          <a:p>
            <a:pPr>
              <a:lnSpc>
                <a:spcPct val="100000"/>
              </a:lnSpc>
            </a:pPr>
            <a:r>
              <a:rPr lang="de-DE" sz="1700" dirty="0">
                <a:solidFill>
                  <a:srgbClr val="000000"/>
                </a:solidFill>
                <a:latin typeface="Lucida Sans"/>
                <a:ea typeface="MS PGothic"/>
              </a:rPr>
              <a:t>→ median </a:t>
            </a:r>
            <a:r>
              <a:rPr lang="de-DE" sz="1700" dirty="0" err="1">
                <a:solidFill>
                  <a:srgbClr val="000000"/>
                </a:solidFill>
                <a:latin typeface="Lucida Sans"/>
                <a:ea typeface="MS PGothic"/>
              </a:rPr>
              <a:t>incomes</a:t>
            </a:r>
            <a:r>
              <a:rPr lang="de-DE" sz="1700" dirty="0">
                <a:solidFill>
                  <a:srgbClr val="000000"/>
                </a:solidFill>
                <a:latin typeface="Lucida Sans"/>
                <a:ea typeface="MS PGothic"/>
              </a:rPr>
              <a:t> </a:t>
            </a:r>
            <a:r>
              <a:rPr lang="de-DE" sz="1700" dirty="0" err="1">
                <a:solidFill>
                  <a:srgbClr val="000000"/>
                </a:solidFill>
                <a:latin typeface="Lucida Sans"/>
                <a:ea typeface="MS PGothic"/>
              </a:rPr>
              <a:t>rose</a:t>
            </a:r>
            <a:r>
              <a:rPr lang="de-DE" sz="1700" dirty="0">
                <a:solidFill>
                  <a:srgbClr val="000000"/>
                </a:solidFill>
                <a:latin typeface="Lucida Sans"/>
                <a:ea typeface="MS PGothic"/>
              </a:rPr>
              <a:t>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retired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smtClean="0">
                <a:solidFill>
                  <a:srgbClr val="000000"/>
                </a:solidFill>
                <a:latin typeface="Lucida Sans"/>
                <a:ea typeface="MS PGothic"/>
              </a:rPr>
              <a:t>only</a:t>
            </a:r>
            <a:endParaRPr lang="de-DE" sz="1700" dirty="0" smtClean="0">
              <a:solidFill>
                <a:srgbClr val="000000"/>
              </a:solidFill>
              <a:latin typeface="Lucida Sans"/>
              <a:ea typeface="MS PGothic"/>
            </a:endParaRPr>
          </a:p>
          <a:p>
            <a:pPr>
              <a:lnSpc>
                <a:spcPct val="100000"/>
              </a:lnSpc>
            </a:pPr>
            <a:r>
              <a:rPr lang="de-DE" sz="1700" dirty="0">
                <a:solidFill>
                  <a:srgbClr val="000000"/>
                </a:solidFill>
                <a:latin typeface="Lucida Sans"/>
                <a:ea typeface="MS PGothic"/>
              </a:rPr>
              <a:t>→ </a:t>
            </a:r>
            <a:r>
              <a:rPr lang="en-US" sz="1700" dirty="0" smtClean="0">
                <a:solidFill>
                  <a:srgbClr val="000000"/>
                </a:solidFill>
                <a:latin typeface="Lucida Sans"/>
                <a:ea typeface="MS PGothic"/>
              </a:rPr>
              <a:t>Overall </a:t>
            </a:r>
            <a:r>
              <a:rPr lang="en-US" sz="1700" dirty="0">
                <a:solidFill>
                  <a:srgbClr val="000000"/>
                </a:solidFill>
                <a:latin typeface="Lucida Sans"/>
                <a:ea typeface="MS PGothic"/>
              </a:rPr>
              <a:t>inequality is strongly affected (52%/61%) by inequality within workforce (25-65). </a:t>
            </a:r>
            <a:r>
              <a:rPr lang="en-US" sz="1700" dirty="0">
                <a:solidFill>
                  <a:srgbClr val="000000"/>
                </a:solidFill>
                <a:latin typeface="Lucida Sans"/>
                <a:ea typeface="MS PGothic"/>
              </a:rPr>
              <a:t>Trend is rising.</a:t>
            </a:r>
          </a:p>
          <a:p>
            <a:pPr marL="0" lvl="1"/>
            <a:r>
              <a:rPr lang="de-DE" sz="1700" dirty="0">
                <a:solidFill>
                  <a:srgbClr val="000000"/>
                </a:solidFill>
                <a:latin typeface="Lucida Sans"/>
                <a:ea typeface="MS PGothic"/>
              </a:rPr>
              <a:t>→ </a:t>
            </a:r>
            <a:r>
              <a:rPr lang="en-US" sz="1700" dirty="0" smtClean="0">
                <a:solidFill>
                  <a:srgbClr val="000000"/>
                </a:solidFill>
                <a:latin typeface="Lucida Sans"/>
                <a:ea typeface="MS PGothic"/>
              </a:rPr>
              <a:t>Ageing </a:t>
            </a:r>
            <a:r>
              <a:rPr lang="en-US" sz="1700" dirty="0">
                <a:solidFill>
                  <a:srgbClr val="000000"/>
                </a:solidFill>
                <a:latin typeface="Lucida Sans"/>
                <a:ea typeface="MS PGothic"/>
              </a:rPr>
              <a:t>of society is rather associated with more equality</a:t>
            </a:r>
          </a:p>
          <a:p>
            <a:pPr>
              <a:lnSpc>
                <a:spcPct val="100000"/>
              </a:lnSpc>
            </a:pPr>
            <a:endParaRPr dirty="0"/>
          </a:p>
          <a:p>
            <a:pPr algn="just">
              <a:lnSpc>
                <a:spcPct val="100000"/>
              </a:lnSpc>
            </a:pPr>
            <a:r>
              <a:rPr lang="de-DE" sz="1700" b="1" dirty="0" err="1">
                <a:solidFill>
                  <a:srgbClr val="000000"/>
                </a:solidFill>
                <a:latin typeface="Lucida Sans"/>
                <a:ea typeface="MS PGothic"/>
              </a:rPr>
              <a:t>Rise</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inequality</a:t>
            </a:r>
            <a:r>
              <a:rPr lang="de-DE" sz="1700" b="1" dirty="0">
                <a:solidFill>
                  <a:srgbClr val="000000"/>
                </a:solidFill>
                <a:latin typeface="Lucida Sans"/>
                <a:ea typeface="MS PGothic"/>
              </a:rPr>
              <a:t> in </a:t>
            </a:r>
            <a:r>
              <a:rPr lang="de-DE" sz="1700" b="1" dirty="0" err="1">
                <a:solidFill>
                  <a:srgbClr val="000000"/>
                </a:solidFill>
                <a:latin typeface="Lucida Sans"/>
                <a:ea typeface="MS PGothic"/>
              </a:rPr>
              <a:t>the</a:t>
            </a:r>
            <a:r>
              <a:rPr lang="de-DE" sz="1700" b="1" dirty="0">
                <a:solidFill>
                  <a:srgbClr val="000000"/>
                </a:solidFill>
                <a:latin typeface="Lucida Sans"/>
                <a:ea typeface="MS PGothic"/>
              </a:rPr>
              <a:t> US due </a:t>
            </a:r>
            <a:r>
              <a:rPr lang="de-DE" sz="1700" b="1" dirty="0" err="1">
                <a:solidFill>
                  <a:srgbClr val="000000"/>
                </a:solidFill>
                <a:latin typeface="Lucida Sans"/>
                <a:ea typeface="MS PGothic"/>
              </a:rPr>
              <a:t>to</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more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people</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living</a:t>
            </a:r>
            <a:r>
              <a:rPr lang="de-DE" sz="1700" b="1" dirty="0">
                <a:solidFill>
                  <a:srgbClr val="000000"/>
                </a:solidFill>
                <a:latin typeface="Lucida Sans"/>
                <a:ea typeface="MS PGothic"/>
              </a:rPr>
              <a:t> </a:t>
            </a:r>
            <a:r>
              <a:rPr lang="de-DE" sz="1700" b="1" dirty="0" err="1">
                <a:solidFill>
                  <a:srgbClr val="000000"/>
                </a:solidFill>
                <a:latin typeface="Lucida Sans"/>
                <a:ea typeface="MS PGothic"/>
              </a:rPr>
              <a:t>alone</a:t>
            </a:r>
            <a:r>
              <a:rPr lang="de-DE" sz="1700" b="1" dirty="0">
                <a:solidFill>
                  <a:srgbClr val="000000"/>
                </a:solidFill>
                <a:latin typeface="Lucida Sans"/>
                <a:ea typeface="MS PGothic"/>
              </a:rPr>
              <a:t> (Daly/</a:t>
            </a:r>
            <a:r>
              <a:rPr lang="de-DE" sz="1700" b="1" dirty="0" err="1">
                <a:solidFill>
                  <a:srgbClr val="000000"/>
                </a:solidFill>
                <a:latin typeface="Lucida Sans"/>
                <a:ea typeface="MS PGothic"/>
              </a:rPr>
              <a:t>Valetta</a:t>
            </a:r>
            <a:r>
              <a:rPr lang="de-DE" sz="1700" b="1" dirty="0">
                <a:solidFill>
                  <a:srgbClr val="000000"/>
                </a:solidFill>
                <a:latin typeface="Lucida Sans"/>
                <a:ea typeface="MS PGothic"/>
              </a:rPr>
              <a:t> (2006) </a:t>
            </a:r>
            <a:endParaRPr dirty="0"/>
          </a:p>
          <a:p>
            <a:pPr>
              <a:lnSpc>
                <a:spcPct val="100000"/>
              </a:lnSpc>
            </a:pPr>
            <a:endParaRPr lang="de-DE" dirty="0"/>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People indeed live less and less in married households</a:t>
            </a:r>
          </a:p>
          <a:p>
            <a:pPr>
              <a:lnSpc>
                <a:spcPct val="100000"/>
              </a:lnSpc>
            </a:pPr>
            <a:r>
              <a:rPr lang="de-DE" sz="1700" dirty="0" smtClean="0">
                <a:solidFill>
                  <a:srgbClr val="000000"/>
                </a:solidFill>
                <a:latin typeface="Lucida Sans"/>
                <a:ea typeface="MS PGothic"/>
              </a:rPr>
              <a:t>→ </a:t>
            </a:r>
            <a:r>
              <a:rPr lang="en-US" sz="1700" dirty="0">
                <a:solidFill>
                  <a:srgbClr val="000000"/>
                </a:solidFill>
                <a:latin typeface="Lucida Sans"/>
                <a:ea typeface="MS PGothic"/>
              </a:rPr>
              <a:t>Contribution of within single inequality and importance of between component to overall inequality did rise</a:t>
            </a:r>
          </a:p>
          <a:p>
            <a:pPr>
              <a:lnSpc>
                <a:spcPct val="100000"/>
              </a:lnSpc>
            </a:pPr>
            <a:endParaRPr lang="de-DE" sz="1700" dirty="0" smtClean="0">
              <a:solidFill>
                <a:srgbClr val="000000"/>
              </a:solidFill>
              <a:latin typeface="Lucida Sans"/>
              <a:ea typeface="MS PGothic"/>
            </a:endParaRPr>
          </a:p>
          <a:p>
            <a:pPr>
              <a:lnSpc>
                <a:spcPct val="100000"/>
              </a:lnSpc>
            </a:pPr>
            <a:r>
              <a:rPr lang="de-DE" sz="1700" dirty="0" smtClean="0">
                <a:solidFill>
                  <a:srgbClr val="000000"/>
                </a:solidFill>
                <a:latin typeface="Lucida Sans"/>
                <a:ea typeface="MS PGothic"/>
              </a:rPr>
              <a:t>Basel</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r>
              <a:rPr lang="de-DE" sz="1700" dirty="0">
                <a:solidFill>
                  <a:srgbClr val="000000"/>
                </a:solidFill>
                <a:latin typeface="Lucida Sans"/>
                <a:ea typeface="MS PGothic"/>
              </a:rPr>
              <a:t> </a:t>
            </a:r>
            <a:r>
              <a:rPr lang="de-DE" sz="1700" dirty="0" err="1">
                <a:solidFill>
                  <a:srgbClr val="000000"/>
                </a:solidFill>
                <a:latin typeface="Lucida Sans"/>
                <a:ea typeface="MS PGothic"/>
              </a:rPr>
              <a:t>is</a:t>
            </a:r>
            <a:r>
              <a:rPr lang="de-DE" sz="1700" dirty="0">
                <a:solidFill>
                  <a:srgbClr val="000000"/>
                </a:solidFill>
                <a:latin typeface="Lucida Sans"/>
                <a:ea typeface="MS PGothic"/>
              </a:rPr>
              <a:t> </a:t>
            </a:r>
            <a:r>
              <a:rPr lang="de-DE" sz="1700" dirty="0" err="1">
                <a:solidFill>
                  <a:srgbClr val="000000"/>
                </a:solidFill>
                <a:latin typeface="Lucida Sans"/>
                <a:ea typeface="MS PGothic"/>
              </a:rPr>
              <a:t>rather</a:t>
            </a:r>
            <a:r>
              <a:rPr lang="de-DE" sz="1700" dirty="0">
                <a:solidFill>
                  <a:srgbClr val="000000"/>
                </a:solidFill>
                <a:latin typeface="Lucida Sans"/>
                <a:ea typeface="MS PGothic"/>
              </a:rPr>
              <a:t> high </a:t>
            </a:r>
            <a:r>
              <a:rPr lang="de-DE" sz="1700" dirty="0" err="1">
                <a:solidFill>
                  <a:srgbClr val="000000"/>
                </a:solidFill>
                <a:latin typeface="Lucida Sans"/>
                <a:ea typeface="MS PGothic"/>
              </a:rPr>
              <a:t>for</a:t>
            </a:r>
            <a:r>
              <a:rPr lang="de-DE" sz="1700" dirty="0">
                <a:solidFill>
                  <a:srgbClr val="000000"/>
                </a:solidFill>
                <a:latin typeface="Lucida Sans"/>
                <a:ea typeface="MS PGothic"/>
              </a:rPr>
              <a:t> </a:t>
            </a:r>
            <a:r>
              <a:rPr lang="de-DE" sz="1700" dirty="0" err="1">
                <a:solidFill>
                  <a:srgbClr val="000000"/>
                </a:solidFill>
                <a:latin typeface="Lucida Sans"/>
                <a:ea typeface="MS PGothic"/>
              </a:rPr>
              <a:t>married</a:t>
            </a:r>
            <a:r>
              <a:rPr lang="de-DE" sz="1700" dirty="0">
                <a:solidFill>
                  <a:srgbClr val="000000"/>
                </a:solidFill>
                <a:latin typeface="Lucida Sans"/>
                <a:ea typeface="MS PGothic"/>
              </a:rPr>
              <a:t> </a:t>
            </a:r>
            <a:r>
              <a:rPr lang="de-DE" sz="1700" dirty="0" err="1">
                <a:solidFill>
                  <a:srgbClr val="000000"/>
                </a:solidFill>
                <a:latin typeface="Lucida Sans"/>
                <a:ea typeface="MS PGothic"/>
              </a:rPr>
              <a:t>people</a:t>
            </a:r>
            <a:r>
              <a:rPr lang="de-DE" sz="1700" dirty="0">
                <a:solidFill>
                  <a:srgbClr val="000000"/>
                </a:solidFill>
                <a:latin typeface="Lucida Sans"/>
                <a:ea typeface="MS PGothic"/>
              </a:rPr>
              <a:t> </a:t>
            </a:r>
            <a:r>
              <a:rPr lang="de-DE" sz="1700" dirty="0" err="1">
                <a:solidFill>
                  <a:srgbClr val="000000"/>
                </a:solidFill>
                <a:latin typeface="Lucida Sans"/>
                <a:ea typeface="MS PGothic"/>
              </a:rPr>
              <a:t>with</a:t>
            </a:r>
            <a:r>
              <a:rPr lang="de-DE" sz="1700" dirty="0">
                <a:solidFill>
                  <a:srgbClr val="000000"/>
                </a:solidFill>
                <a:latin typeface="Lucida Sans"/>
                <a:ea typeface="MS PGothic"/>
              </a:rPr>
              <a:t> </a:t>
            </a:r>
            <a:r>
              <a:rPr lang="de-DE" sz="1700" dirty="0" err="1">
                <a:solidFill>
                  <a:srgbClr val="000000"/>
                </a:solidFill>
                <a:latin typeface="Lucida Sans"/>
                <a:ea typeface="MS PGothic"/>
              </a:rPr>
              <a:t>kids</a:t>
            </a:r>
            <a:r>
              <a:rPr lang="de-DE" sz="1700" dirty="0">
                <a:solidFill>
                  <a:srgbClr val="000000"/>
                </a:solidFill>
                <a:latin typeface="Lucida Sans"/>
                <a:ea typeface="MS PGothic"/>
              </a:rPr>
              <a:t>, so an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in </a:t>
            </a:r>
            <a:r>
              <a:rPr lang="de-DE" sz="1700" dirty="0" err="1">
                <a:solidFill>
                  <a:srgbClr val="000000"/>
                </a:solidFill>
                <a:latin typeface="Lucida Sans"/>
                <a:ea typeface="MS PGothic"/>
              </a:rPr>
              <a:t>single</a:t>
            </a:r>
            <a:r>
              <a:rPr lang="de-DE" sz="1700" dirty="0">
                <a:solidFill>
                  <a:srgbClr val="000000"/>
                </a:solidFill>
                <a:latin typeface="Lucida Sans"/>
                <a:ea typeface="MS PGothic"/>
              </a:rPr>
              <a:t> </a:t>
            </a:r>
            <a:r>
              <a:rPr lang="de-DE" sz="1700" dirty="0" err="1">
                <a:solidFill>
                  <a:srgbClr val="000000"/>
                </a:solidFill>
                <a:latin typeface="Lucida Sans"/>
                <a:ea typeface="MS PGothic"/>
              </a:rPr>
              <a:t>households</a:t>
            </a:r>
            <a:r>
              <a:rPr lang="de-DE" sz="1700" dirty="0">
                <a:solidFill>
                  <a:srgbClr val="000000"/>
                </a:solidFill>
                <a:latin typeface="Lucida Sans"/>
                <a:ea typeface="MS PGothic"/>
              </a:rPr>
              <a:t> </a:t>
            </a:r>
            <a:r>
              <a:rPr lang="de-DE" sz="1700" dirty="0" err="1">
                <a:solidFill>
                  <a:srgbClr val="000000"/>
                </a:solidFill>
                <a:latin typeface="Lucida Sans"/>
                <a:ea typeface="MS PGothic"/>
              </a:rPr>
              <a:t>would</a:t>
            </a:r>
            <a:r>
              <a:rPr lang="de-DE" sz="1700" dirty="0">
                <a:solidFill>
                  <a:srgbClr val="000000"/>
                </a:solidFill>
                <a:latin typeface="Lucida Sans"/>
                <a:ea typeface="MS PGothic"/>
              </a:rPr>
              <a:t> not </a:t>
            </a:r>
            <a:r>
              <a:rPr lang="de-DE" sz="1700" dirty="0" err="1">
                <a:solidFill>
                  <a:srgbClr val="000000"/>
                </a:solidFill>
                <a:latin typeface="Lucida Sans"/>
                <a:ea typeface="MS PGothic"/>
              </a:rPr>
              <a:t>directly</a:t>
            </a:r>
            <a:r>
              <a:rPr lang="de-DE" sz="1700" dirty="0">
                <a:solidFill>
                  <a:srgbClr val="000000"/>
                </a:solidFill>
                <a:latin typeface="Lucida Sans"/>
                <a:ea typeface="MS PGothic"/>
              </a:rPr>
              <a:t> </a:t>
            </a:r>
            <a:r>
              <a:rPr lang="de-DE" sz="1700" dirty="0" err="1">
                <a:solidFill>
                  <a:srgbClr val="000000"/>
                </a:solidFill>
                <a:latin typeface="Lucida Sans"/>
                <a:ea typeface="MS PGothic"/>
              </a:rPr>
              <a:t>increase</a:t>
            </a:r>
            <a:r>
              <a:rPr lang="de-DE" sz="1700" dirty="0">
                <a:solidFill>
                  <a:srgbClr val="000000"/>
                </a:solidFill>
                <a:latin typeface="Lucida Sans"/>
                <a:ea typeface="MS PGothic"/>
              </a:rPr>
              <a:t> </a:t>
            </a:r>
            <a:r>
              <a:rPr lang="de-DE" sz="1700" dirty="0" err="1">
                <a:solidFill>
                  <a:srgbClr val="000000"/>
                </a:solidFill>
                <a:latin typeface="Lucida Sans"/>
                <a:ea typeface="MS PGothic"/>
              </a:rPr>
              <a:t>inequality</a:t>
            </a:r>
            <a:endParaRPr dirty="0"/>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lIns="0" tIns="45000" rIns="0" bIns="45000"/>
          <a:lstStyle/>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extLst>
      <p:ext uri="{BB962C8B-B14F-4D97-AF65-F5344CB8AC3E}">
        <p14:creationId xmlns:p14="http://schemas.microsoft.com/office/powerpoint/2010/main" val="27566377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Interim Conclusion</a:t>
            </a:r>
            <a:endParaRPr lang="en-US" dirty="0"/>
          </a:p>
        </p:txBody>
      </p:sp>
      <p:sp>
        <p:nvSpPr>
          <p:cNvPr id="3" name="Textplatzhalter 2"/>
          <p:cNvSpPr>
            <a:spLocks noGrp="1"/>
          </p:cNvSpPr>
          <p:nvPr>
            <p:ph type="body" idx="1"/>
          </p:nvPr>
        </p:nvSpPr>
        <p:spPr/>
        <p:txBody>
          <a:bodyPr/>
          <a:lstStyle/>
          <a:p>
            <a:endParaRPr lang="de-CH" dirty="0"/>
          </a:p>
        </p:txBody>
      </p:sp>
      <p:sp>
        <p:nvSpPr>
          <p:cNvPr id="4" name="Inhaltsplatzhalter 3"/>
          <p:cNvSpPr>
            <a:spLocks noGrp="1"/>
          </p:cNvSpPr>
          <p:nvPr>
            <p:ph sz="half" idx="13"/>
          </p:nvPr>
        </p:nvSpPr>
        <p:spPr>
          <a:xfrm>
            <a:off x="468000" y="2016061"/>
            <a:ext cx="3141975" cy="3960000"/>
          </a:xfrm>
        </p:spPr>
        <p:txBody>
          <a:bodyPr/>
          <a:lstStyle/>
          <a:p>
            <a:pPr marL="457200" lvl="1" indent="0">
              <a:buNone/>
            </a:pPr>
            <a:r>
              <a:rPr lang="de-CH" i="1" dirty="0" smtClean="0"/>
              <a:t>Age </a:t>
            </a:r>
            <a:r>
              <a:rPr lang="de-CH" i="1" dirty="0" err="1" smtClean="0"/>
              <a:t>groups</a:t>
            </a:r>
            <a:endParaRPr lang="de-CH" i="1" dirty="0" smtClean="0"/>
          </a:p>
          <a:p>
            <a:pPr lvl="1">
              <a:buFont typeface="Wingdings" panose="05000000000000000000" pitchFamily="2" charset="2"/>
              <a:buChar char="Ø"/>
            </a:pPr>
            <a:r>
              <a:rPr lang="en-US" dirty="0" smtClean="0"/>
              <a:t>Overall inequality is strongly affected </a:t>
            </a:r>
            <a:r>
              <a:rPr lang="en-US" sz="1400" dirty="0" smtClean="0"/>
              <a:t>(52%/61%) </a:t>
            </a:r>
            <a:r>
              <a:rPr lang="en-US" dirty="0" smtClean="0"/>
              <a:t>by inequality within workforce (25-65). Trend is rising.</a:t>
            </a:r>
          </a:p>
          <a:p>
            <a:pPr lvl="1">
              <a:buFont typeface="Wingdings" panose="05000000000000000000" pitchFamily="2" charset="2"/>
              <a:buChar char="Ø"/>
            </a:pPr>
            <a:r>
              <a:rPr lang="en-US" dirty="0" smtClean="0"/>
              <a:t>Contribution of within retired (65+) inequality to overall inequality declined </a:t>
            </a:r>
            <a:r>
              <a:rPr lang="en-US" sz="1400" dirty="0"/>
              <a:t>(-</a:t>
            </a:r>
            <a:r>
              <a:rPr lang="en-US" sz="1400" dirty="0" smtClean="0"/>
              <a:t>7.7)</a:t>
            </a:r>
          </a:p>
          <a:p>
            <a:pPr lvl="1">
              <a:buFont typeface="Wingdings" panose="05000000000000000000" pitchFamily="2" charset="2"/>
              <a:buChar char="Ø"/>
            </a:pPr>
            <a:r>
              <a:rPr lang="en-US" dirty="0"/>
              <a:t>Ageing of </a:t>
            </a:r>
            <a:r>
              <a:rPr lang="en-US" dirty="0" smtClean="0"/>
              <a:t>society </a:t>
            </a:r>
            <a:r>
              <a:rPr lang="en-US" dirty="0"/>
              <a:t>is </a:t>
            </a:r>
            <a:r>
              <a:rPr lang="en-US" dirty="0" smtClean="0"/>
              <a:t>rather associated with more equality</a:t>
            </a: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sp>
        <p:nvSpPr>
          <p:cNvPr id="10" name="Inhaltsplatzhalter 3"/>
          <p:cNvSpPr txBox="1">
            <a:spLocks/>
          </p:cNvSpPr>
          <p:nvPr/>
        </p:nvSpPr>
        <p:spPr>
          <a:xfrm>
            <a:off x="5163825" y="2195925"/>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a:p>
            <a:pPr marL="457200" lvl="1" indent="0">
              <a:buFont typeface="Lucida Grande"/>
              <a:buNone/>
            </a:pPr>
            <a:endParaRPr lang="de-CH" dirty="0"/>
          </a:p>
          <a:p>
            <a:pPr marL="457200" lvl="1" indent="0">
              <a:buNone/>
            </a:pPr>
            <a:endParaRPr lang="de-CH" dirty="0"/>
          </a:p>
          <a:p>
            <a:pPr marL="457200" lvl="1" indent="0">
              <a:buFont typeface="Lucida Grande"/>
              <a:buNone/>
            </a:pPr>
            <a:endParaRPr lang="de-CH" dirty="0" smtClean="0"/>
          </a:p>
        </p:txBody>
      </p:sp>
      <p:sp>
        <p:nvSpPr>
          <p:cNvPr id="8" name="Inhaltsplatzhalter 3"/>
          <p:cNvSpPr txBox="1">
            <a:spLocks/>
          </p:cNvSpPr>
          <p:nvPr/>
        </p:nvSpPr>
        <p:spPr>
          <a:xfrm>
            <a:off x="4516125" y="2171583"/>
            <a:ext cx="314197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r>
              <a:rPr lang="en-US" i="1" dirty="0" smtClean="0"/>
              <a:t>Household types</a:t>
            </a:r>
          </a:p>
          <a:p>
            <a:pPr lvl="1">
              <a:buFont typeface="Wingdings" panose="05000000000000000000" pitchFamily="2" charset="2"/>
              <a:buChar char="Ø"/>
            </a:pPr>
            <a:r>
              <a:rPr lang="en-US" dirty="0" smtClean="0"/>
              <a:t>People indeed live less and less in married households</a:t>
            </a:r>
          </a:p>
          <a:p>
            <a:pPr lvl="1">
              <a:buFont typeface="Wingdings" panose="05000000000000000000" pitchFamily="2" charset="2"/>
              <a:buChar char="Ø"/>
            </a:pPr>
            <a:r>
              <a:rPr lang="en-US" dirty="0" smtClean="0"/>
              <a:t>Contribution of within single inequality and importance of between component to overall inequality did rise</a:t>
            </a:r>
          </a:p>
          <a:p>
            <a:pPr lvl="1">
              <a:buFont typeface="Wingdings" panose="05000000000000000000" pitchFamily="2" charset="2"/>
              <a:buChar char="Ø"/>
            </a:pPr>
            <a:r>
              <a:rPr lang="en-US" dirty="0" smtClean="0"/>
              <a:t>More inequality with more single households?</a:t>
            </a:r>
            <a:endParaRPr lang="en-US" dirty="0"/>
          </a:p>
          <a:p>
            <a:pPr lvl="1">
              <a:buFont typeface="Wingdings" panose="05000000000000000000" pitchFamily="2" charset="2"/>
              <a:buChar char="Ø"/>
            </a:pPr>
            <a:endParaRPr lang="en-US" dirty="0" smtClean="0"/>
          </a:p>
          <a:p>
            <a:pPr lvl="1">
              <a:buFont typeface="Wingdings" panose="05000000000000000000" pitchFamily="2" charset="2"/>
              <a:buChar char="Ø"/>
            </a:pPr>
            <a:endParaRPr lang="en-US" i="1" dirty="0" smtClean="0"/>
          </a:p>
          <a:p>
            <a:pPr marL="457200" lvl="1" indent="0">
              <a:buNone/>
            </a:pPr>
            <a:endParaRPr lang="en-US" i="1" dirty="0" smtClean="0"/>
          </a:p>
        </p:txBody>
      </p:sp>
    </p:spTree>
    <p:extLst>
      <p:ext uri="{BB962C8B-B14F-4D97-AF65-F5344CB8AC3E}">
        <p14:creationId xmlns:p14="http://schemas.microsoft.com/office/powerpoint/2010/main" val="2997714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Ageing of a society and age groups</a:t>
            </a:r>
          </a:p>
          <a:p>
            <a:r>
              <a:rPr lang="en-US" sz="1700" dirty="0" smtClean="0"/>
              <a:t>Ageing of the population leads to a conflict between generations (Kaufmann 2005), because the financial feasibility of social security is being tested. (see also </a:t>
            </a:r>
            <a:r>
              <a:rPr lang="en-US" sz="1600" dirty="0" err="1" smtClean="0"/>
              <a:t>Budowski</a:t>
            </a:r>
            <a:r>
              <a:rPr lang="en-US" sz="1600" dirty="0" smtClean="0"/>
              <a:t> &amp; </a:t>
            </a:r>
            <a:r>
              <a:rPr lang="en-US" sz="1600" dirty="0" err="1" smtClean="0"/>
              <a:t>Nollert</a:t>
            </a:r>
            <a:r>
              <a:rPr lang="en-US" sz="1600" dirty="0" smtClean="0"/>
              <a:t>, M. (2010) </a:t>
            </a:r>
            <a:r>
              <a:rPr lang="en-US" sz="1700" dirty="0" smtClean="0"/>
              <a:t> </a:t>
            </a:r>
            <a:r>
              <a:rPr lang="en-US" sz="1500" dirty="0" smtClean="0"/>
              <a:t>&gt; between group differences</a:t>
            </a:r>
          </a:p>
          <a:p>
            <a:r>
              <a:rPr lang="de-CH" sz="1700" dirty="0" smtClean="0"/>
              <a:t>Schellenbauer </a:t>
            </a:r>
            <a:r>
              <a:rPr lang="de-CH" sz="1700" dirty="0"/>
              <a:t>(2013): «</a:t>
            </a:r>
            <a:r>
              <a:rPr lang="en-US" sz="1700" dirty="0"/>
              <a:t>In a world where wages depend only on the age of the workforce and are otherwise completely evenly, </a:t>
            </a:r>
            <a:r>
              <a:rPr lang="en-US" sz="1700" dirty="0" smtClean="0"/>
              <a:t>annual cross-section results leads </a:t>
            </a:r>
            <a:r>
              <a:rPr lang="en-US" sz="1700" dirty="0"/>
              <a:t>to substantial </a:t>
            </a:r>
            <a:r>
              <a:rPr lang="en-US" sz="1700" dirty="0" smtClean="0"/>
              <a:t>inequality</a:t>
            </a:r>
            <a:r>
              <a:rPr lang="de-CH" sz="1700" dirty="0" smtClean="0"/>
              <a:t> </a:t>
            </a:r>
            <a:r>
              <a:rPr lang="en-US" sz="1700" dirty="0"/>
              <a:t>due to the age differences within society </a:t>
            </a:r>
            <a:r>
              <a:rPr lang="de-CH" sz="1600" dirty="0" smtClean="0"/>
              <a:t>» </a:t>
            </a:r>
            <a:r>
              <a:rPr lang="de-CH" sz="1500" dirty="0"/>
              <a:t>&gt; </a:t>
            </a:r>
            <a:r>
              <a:rPr lang="en-US" sz="1500" dirty="0" smtClean="0"/>
              <a:t>between group differences affects overall inequality</a:t>
            </a:r>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797574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Theories and «claims»</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pPr marL="0" indent="0">
              <a:buNone/>
            </a:pPr>
            <a:r>
              <a:rPr lang="en-US" sz="1700" b="1" dirty="0" smtClean="0"/>
              <a:t>Change of household structure and household types</a:t>
            </a:r>
          </a:p>
          <a:p>
            <a:r>
              <a:rPr lang="en-US" sz="1700" dirty="0" smtClean="0"/>
              <a:t>In Social policy research between household differences are of interest (e.g. Fritschi &amp; Bannwart 2013 for redistribution with </a:t>
            </a:r>
            <a:r>
              <a:rPr lang="en-US" sz="1600" dirty="0"/>
              <a:t>family allowances</a:t>
            </a:r>
            <a:r>
              <a:rPr lang="en-US" sz="1700" dirty="0" smtClean="0"/>
              <a:t>) &gt; </a:t>
            </a:r>
            <a:r>
              <a:rPr lang="en-US" sz="1500" dirty="0" smtClean="0"/>
              <a:t>between group differences</a:t>
            </a:r>
          </a:p>
          <a:p>
            <a:r>
              <a:rPr lang="en-US" sz="1700" dirty="0" smtClean="0"/>
              <a:t>Change in the «way of people living together» affects inequality (people marry later, and divorce more often). Daly and Valetta (2006) think that part of the rise in inequality in the US is due to the rise of people living alone </a:t>
            </a:r>
            <a:r>
              <a:rPr lang="en-US" sz="1700" dirty="0" smtClean="0"/>
              <a:t>(or single parents). </a:t>
            </a:r>
            <a:r>
              <a:rPr lang="en-US" sz="1700" dirty="0" smtClean="0"/>
              <a:t>(See </a:t>
            </a:r>
            <a:r>
              <a:rPr lang="en-US" sz="1700" dirty="0" err="1" smtClean="0"/>
              <a:t>Peichl</a:t>
            </a:r>
            <a:r>
              <a:rPr lang="en-US" sz="1700" dirty="0" smtClean="0"/>
              <a:t> et al. 2011 for Germany) </a:t>
            </a:r>
            <a:r>
              <a:rPr lang="en-US" sz="1500" dirty="0" smtClean="0"/>
              <a:t>&gt; between group differences affect overall inequality</a:t>
            </a:r>
          </a:p>
          <a:p>
            <a:endParaRPr lang="de-CH" sz="1700" dirty="0"/>
          </a:p>
          <a:p>
            <a:endParaRPr lang="de-CH" sz="1700" dirty="0"/>
          </a:p>
          <a:p>
            <a:endParaRPr lang="de-CH" sz="1500" dirty="0" smtClean="0"/>
          </a:p>
          <a:p>
            <a:endParaRPr lang="de-CH" sz="1500" dirty="0" smtClean="0"/>
          </a:p>
          <a:p>
            <a:endParaRPr lang="de-CH" dirty="0"/>
          </a:p>
        </p:txBody>
      </p:sp>
    </p:spTree>
    <p:extLst>
      <p:ext uri="{BB962C8B-B14F-4D97-AF65-F5344CB8AC3E}">
        <p14:creationId xmlns:p14="http://schemas.microsoft.com/office/powerpoint/2010/main" val="31020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Theory and Research Question</a:t>
            </a:r>
            <a:endParaRPr lang="en-US" dirty="0"/>
          </a:p>
        </p:txBody>
      </p:sp>
      <p:sp>
        <p:nvSpPr>
          <p:cNvPr id="3" name="Textplatzhalter 2"/>
          <p:cNvSpPr>
            <a:spLocks noGrp="1"/>
          </p:cNvSpPr>
          <p:nvPr>
            <p:ph type="body" idx="1"/>
          </p:nvPr>
        </p:nvSpPr>
        <p:spPr/>
        <p:txBody>
          <a:bodyPr/>
          <a:lstStyle/>
          <a:p>
            <a:r>
              <a:rPr lang="en-US" dirty="0" smtClean="0"/>
              <a:t>Demographic change and Inequality – Why does demography matter?</a:t>
            </a:r>
            <a:endParaRPr lang="en-US" dirty="0"/>
          </a:p>
        </p:txBody>
      </p:sp>
      <p:sp>
        <p:nvSpPr>
          <p:cNvPr id="4" name="Inhaltsplatzhalter 3"/>
          <p:cNvSpPr>
            <a:spLocks noGrp="1"/>
          </p:cNvSpPr>
          <p:nvPr>
            <p:ph sz="half" idx="13"/>
          </p:nvPr>
        </p:nvSpPr>
        <p:spPr/>
        <p:txBody>
          <a:bodyPr/>
          <a:lstStyle/>
          <a:p>
            <a:endParaRPr lang="de-CH" sz="1700" dirty="0" smtClean="0"/>
          </a:p>
          <a:p>
            <a:endParaRPr lang="de-CH" sz="1700" dirty="0"/>
          </a:p>
          <a:p>
            <a:r>
              <a:rPr lang="en-US" sz="1700" dirty="0" smtClean="0"/>
              <a:t>When </a:t>
            </a:r>
            <a:r>
              <a:rPr lang="en-US" sz="1700" dirty="0"/>
              <a:t>liking demography to </a:t>
            </a:r>
            <a:r>
              <a:rPr lang="en-US" sz="1700" dirty="0" smtClean="0"/>
              <a:t>inequality, two inequality-relevant «processes» must be separated</a:t>
            </a:r>
            <a:r>
              <a:rPr lang="en-US" sz="1700" dirty="0"/>
              <a:t>;</a:t>
            </a:r>
            <a:r>
              <a:rPr lang="en-US" sz="1700" dirty="0" smtClean="0"/>
              <a:t> </a:t>
            </a:r>
          </a:p>
          <a:p>
            <a:pPr lvl="1"/>
            <a:r>
              <a:rPr lang="de-CH" sz="1600" dirty="0" smtClean="0"/>
              <a:t>(</a:t>
            </a:r>
            <a:r>
              <a:rPr lang="de-CH" sz="1600" dirty="0"/>
              <a:t>1) </a:t>
            </a:r>
            <a:r>
              <a:rPr lang="en-US" sz="1600" dirty="0" smtClean="0"/>
              <a:t>Demographic change can affect overall distribution</a:t>
            </a:r>
          </a:p>
          <a:p>
            <a:pPr lvl="1"/>
            <a:r>
              <a:rPr lang="de-CH" sz="1600" dirty="0" smtClean="0"/>
              <a:t>(</a:t>
            </a:r>
            <a:r>
              <a:rPr lang="de-CH" sz="1600" dirty="0"/>
              <a:t>2) </a:t>
            </a:r>
            <a:r>
              <a:rPr lang="en-US" sz="1600" dirty="0" smtClean="0"/>
              <a:t>Demographic change and especially segregation can lead to higher between group differences</a:t>
            </a:r>
            <a:r>
              <a:rPr lang="de-CH" sz="1600" dirty="0" smtClean="0"/>
              <a:t> (</a:t>
            </a:r>
            <a:r>
              <a:rPr lang="en-US" sz="1600" dirty="0" smtClean="0"/>
              <a:t>which</a:t>
            </a:r>
            <a:r>
              <a:rPr lang="de-CH" sz="1600" dirty="0" smtClean="0"/>
              <a:t> </a:t>
            </a:r>
            <a:r>
              <a:rPr lang="en-US" sz="1600" dirty="0" smtClean="0"/>
              <a:t>doesn’t</a:t>
            </a:r>
            <a:r>
              <a:rPr lang="de-CH" sz="1600" dirty="0" smtClean="0"/>
              <a:t> </a:t>
            </a:r>
            <a:r>
              <a:rPr lang="en-US" sz="1600" dirty="0"/>
              <a:t>necessarily</a:t>
            </a:r>
            <a:r>
              <a:rPr lang="de-CH" sz="1600" dirty="0"/>
              <a:t> </a:t>
            </a:r>
            <a:r>
              <a:rPr lang="en-US" sz="1600" dirty="0" smtClean="0"/>
              <a:t>affect overall distribution</a:t>
            </a:r>
            <a:r>
              <a:rPr lang="de-CH" sz="1600" dirty="0" smtClean="0"/>
              <a:t>).</a:t>
            </a:r>
          </a:p>
          <a:p>
            <a:pPr marL="457200" lvl="1" indent="0">
              <a:buNone/>
            </a:pPr>
            <a:endParaRPr lang="de-CH" sz="1600" dirty="0" smtClean="0"/>
          </a:p>
          <a:p>
            <a:pPr lvl="1"/>
            <a:r>
              <a:rPr lang="en-US" sz="1600" i="1" dirty="0" smtClean="0"/>
              <a:t>Research Question: </a:t>
            </a:r>
            <a:r>
              <a:rPr lang="en-US" sz="1600" dirty="0" smtClean="0"/>
              <a:t>Is overall inequality affected by demographic change? Do between group differences change over time, when looking at age groups and household types?</a:t>
            </a:r>
            <a:endParaRPr lang="en-US" sz="1700" dirty="0" smtClean="0"/>
          </a:p>
        </p:txBody>
      </p:sp>
    </p:spTree>
    <p:extLst>
      <p:ext uri="{BB962C8B-B14F-4D97-AF65-F5344CB8AC3E}">
        <p14:creationId xmlns:p14="http://schemas.microsoft.com/office/powerpoint/2010/main" val="411420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CH" dirty="0" smtClean="0"/>
              <a:t>Data</a:t>
            </a:r>
            <a:endParaRPr lang="de-CH" dirty="0"/>
          </a:p>
        </p:txBody>
      </p:sp>
      <p:sp>
        <p:nvSpPr>
          <p:cNvPr id="3" name="Textplatzhalter 2"/>
          <p:cNvSpPr>
            <a:spLocks noGrp="1"/>
          </p:cNvSpPr>
          <p:nvPr>
            <p:ph type="body" idx="1"/>
          </p:nvPr>
        </p:nvSpPr>
        <p:spPr/>
        <p:txBody>
          <a:bodyPr/>
          <a:lstStyle/>
          <a:p>
            <a:r>
              <a:rPr lang="en-US" dirty="0" smtClean="0"/>
              <a:t>Statistical «case studies» with individual cantonal Tax Data </a:t>
            </a:r>
          </a:p>
          <a:p>
            <a:r>
              <a:rPr lang="de-CH" dirty="0" smtClean="0"/>
              <a:t>-&gt; SNF-Project </a:t>
            </a:r>
            <a:r>
              <a:rPr lang="de-CH" dirty="0"/>
              <a:t>(</a:t>
            </a:r>
            <a:r>
              <a:rPr lang="de-CH" dirty="0">
                <a:hlinkClick r:id="rId3"/>
              </a:rPr>
              <a:t>http://inequalities.ch/</a:t>
            </a:r>
            <a:r>
              <a:rPr lang="de-CH" dirty="0"/>
              <a:t>)</a:t>
            </a:r>
          </a:p>
          <a:p>
            <a:endParaRPr lang="de-CH" dirty="0"/>
          </a:p>
        </p:txBody>
      </p:sp>
      <p:sp>
        <p:nvSpPr>
          <p:cNvPr id="4" name="Inhaltsplatzhalter 3"/>
          <p:cNvSpPr>
            <a:spLocks noGrp="1"/>
          </p:cNvSpPr>
          <p:nvPr>
            <p:ph sz="half" idx="13"/>
          </p:nvPr>
        </p:nvSpPr>
        <p:spPr>
          <a:xfrm>
            <a:off x="468000" y="2348323"/>
            <a:ext cx="3780150" cy="2547527"/>
          </a:xfrm>
        </p:spPr>
        <p:txBody>
          <a:bodyPr/>
          <a:lstStyle/>
          <a:p>
            <a:r>
              <a:rPr lang="de-CH" i="1" dirty="0" smtClean="0"/>
              <a:t>Basel-City</a:t>
            </a:r>
          </a:p>
          <a:p>
            <a:pPr lvl="1"/>
            <a:r>
              <a:rPr lang="en-US" dirty="0" smtClean="0"/>
              <a:t>Urban canton</a:t>
            </a:r>
          </a:p>
          <a:p>
            <a:pPr lvl="1"/>
            <a:r>
              <a:rPr lang="en-US" dirty="0" smtClean="0"/>
              <a:t>German speaking</a:t>
            </a:r>
          </a:p>
          <a:p>
            <a:pPr lvl="1"/>
            <a:r>
              <a:rPr lang="de-CH" dirty="0" smtClean="0"/>
              <a:t>Time Periode: 1991-2011</a:t>
            </a:r>
          </a:p>
        </p:txBody>
      </p:sp>
      <p:sp>
        <p:nvSpPr>
          <p:cNvPr id="6" name="Inhaltsplatzhalter 3"/>
          <p:cNvSpPr txBox="1">
            <a:spLocks/>
          </p:cNvSpPr>
          <p:nvPr/>
        </p:nvSpPr>
        <p:spPr>
          <a:xfrm>
            <a:off x="548962" y="4544248"/>
            <a:ext cx="7952100" cy="1071151"/>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lvl="1" indent="-342900">
              <a:buFont typeface="Symbol" panose="05050102010706020507" pitchFamily="18" charset="2"/>
              <a:buChar char="-"/>
            </a:pPr>
            <a:r>
              <a:rPr lang="en-US" dirty="0" smtClean="0"/>
              <a:t>Net income (</a:t>
            </a:r>
            <a:r>
              <a:rPr lang="en-US" dirty="0" err="1" smtClean="0"/>
              <a:t>Reineinkommen</a:t>
            </a:r>
            <a:r>
              <a:rPr lang="en-US" dirty="0" smtClean="0"/>
              <a:t>)</a:t>
            </a:r>
          </a:p>
          <a:p>
            <a:pPr marL="342900" lvl="1" indent="-342900">
              <a:buFont typeface="Symbol" panose="05050102010706020507" pitchFamily="18" charset="2"/>
              <a:buChar char="-"/>
            </a:pPr>
            <a:r>
              <a:rPr lang="en-US" dirty="0" smtClean="0"/>
              <a:t>«Household types» and age groups constructed out of characteristics from tax-dossiers</a:t>
            </a:r>
          </a:p>
          <a:p>
            <a:pPr marL="0" indent="0">
              <a:buNone/>
            </a:pPr>
            <a:endParaRPr lang="de-CH" i="1" dirty="0" smtClean="0"/>
          </a:p>
          <a:p>
            <a:pPr marL="0" indent="0">
              <a:buNone/>
            </a:pPr>
            <a:endParaRPr lang="de-CH" b="1" i="1" dirty="0"/>
          </a:p>
          <a:p>
            <a:pPr marL="0" indent="0">
              <a:buNone/>
            </a:pPr>
            <a:endParaRPr lang="de-CH" b="1" i="1" dirty="0" smtClean="0"/>
          </a:p>
          <a:p>
            <a:pPr marL="0" indent="0">
              <a:buNone/>
            </a:pPr>
            <a:endParaRPr lang="de-CH" b="1" i="1" dirty="0" smtClean="0"/>
          </a:p>
          <a:p>
            <a:endParaRPr lang="de-CH" dirty="0" smtClean="0"/>
          </a:p>
        </p:txBody>
      </p:sp>
    </p:spTree>
    <p:extLst>
      <p:ext uri="{BB962C8B-B14F-4D97-AF65-F5344CB8AC3E}">
        <p14:creationId xmlns:p14="http://schemas.microsoft.com/office/powerpoint/2010/main" val="195342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Variables</a:t>
            </a:r>
            <a:endParaRPr lang="en-US" dirty="0"/>
          </a:p>
        </p:txBody>
      </p:sp>
      <p:sp>
        <p:nvSpPr>
          <p:cNvPr id="3" name="Textplatzhalter 2"/>
          <p:cNvSpPr>
            <a:spLocks noGrp="1"/>
          </p:cNvSpPr>
          <p:nvPr>
            <p:ph type="body" idx="1"/>
          </p:nvPr>
        </p:nvSpPr>
        <p:spPr/>
        <p:txBody>
          <a:bodyPr/>
          <a:lstStyle/>
          <a:p>
            <a:r>
              <a:rPr lang="en-US" dirty="0" smtClean="0"/>
              <a:t>Household types and age groups</a:t>
            </a:r>
          </a:p>
          <a:p>
            <a:endParaRPr lang="de-CH" dirty="0"/>
          </a:p>
        </p:txBody>
      </p:sp>
      <p:sp>
        <p:nvSpPr>
          <p:cNvPr id="4" name="Inhaltsplatzhalter 3"/>
          <p:cNvSpPr>
            <a:spLocks noGrp="1"/>
          </p:cNvSpPr>
          <p:nvPr>
            <p:ph sz="half" idx="13"/>
          </p:nvPr>
        </p:nvSpPr>
        <p:spPr>
          <a:xfrm>
            <a:off x="468000" y="2138773"/>
            <a:ext cx="3694425" cy="3671477"/>
          </a:xfrm>
        </p:spPr>
        <p:txBody>
          <a:bodyPr/>
          <a:lstStyle/>
          <a:p>
            <a:r>
              <a:rPr lang="en-US" i="1" dirty="0" smtClean="0"/>
              <a:t>Household structure </a:t>
            </a:r>
          </a:p>
          <a:p>
            <a:pPr lvl="1"/>
            <a:r>
              <a:rPr lang="en-US" dirty="0" smtClean="0"/>
              <a:t>Married without kids</a:t>
            </a:r>
          </a:p>
          <a:p>
            <a:pPr lvl="1"/>
            <a:r>
              <a:rPr lang="en-US" dirty="0" smtClean="0"/>
              <a:t>Married with kids</a:t>
            </a:r>
          </a:p>
          <a:p>
            <a:pPr lvl="1"/>
            <a:r>
              <a:rPr lang="en-US" dirty="0" smtClean="0"/>
              <a:t>Single mom</a:t>
            </a:r>
          </a:p>
          <a:p>
            <a:pPr lvl="1"/>
            <a:r>
              <a:rPr lang="en-US" dirty="0" smtClean="0"/>
              <a:t>Single dad</a:t>
            </a:r>
          </a:p>
          <a:p>
            <a:pPr lvl="1"/>
            <a:r>
              <a:rPr lang="en-US" dirty="0" smtClean="0"/>
              <a:t>Single man</a:t>
            </a:r>
          </a:p>
          <a:p>
            <a:pPr lvl="1"/>
            <a:r>
              <a:rPr lang="en-US" dirty="0" smtClean="0"/>
              <a:t>Single woman</a:t>
            </a:r>
            <a:endParaRPr lang="en-US" dirty="0"/>
          </a:p>
        </p:txBody>
      </p:sp>
      <p:sp>
        <p:nvSpPr>
          <p:cNvPr id="5" name="Inhaltsplatzhalter 3"/>
          <p:cNvSpPr txBox="1">
            <a:spLocks/>
          </p:cNvSpPr>
          <p:nvPr/>
        </p:nvSpPr>
        <p:spPr>
          <a:xfrm>
            <a:off x="4420875" y="2138775"/>
            <a:ext cx="3694425" cy="1709326"/>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i="1" dirty="0" smtClean="0"/>
              <a:t>Age groups </a:t>
            </a:r>
          </a:p>
          <a:p>
            <a:pPr lvl="1"/>
            <a:r>
              <a:rPr lang="de-CH" dirty="0" smtClean="0"/>
              <a:t> </a:t>
            </a:r>
            <a:r>
              <a:rPr lang="de-CH" dirty="0"/>
              <a:t>-25, 26-65, &gt;65</a:t>
            </a:r>
          </a:p>
          <a:p>
            <a:pPr lvl="2"/>
            <a:r>
              <a:rPr lang="de-CH" dirty="0"/>
              <a:t>&gt;Altersquotient </a:t>
            </a:r>
            <a:r>
              <a:rPr lang="de-CH" dirty="0" smtClean="0"/>
              <a:t>abgebildet</a:t>
            </a:r>
          </a:p>
          <a:p>
            <a:pPr lvl="2"/>
            <a:endParaRPr lang="de-CH" dirty="0"/>
          </a:p>
          <a:p>
            <a:r>
              <a:rPr lang="en-US" i="1" dirty="0" err="1" smtClean="0">
                <a:solidFill>
                  <a:srgbClr val="FF0000"/>
                </a:solidFill>
              </a:rPr>
              <a:t>Agegroups</a:t>
            </a:r>
            <a:r>
              <a:rPr lang="en-US" i="1" dirty="0" smtClean="0">
                <a:solidFill>
                  <a:srgbClr val="FF0000"/>
                </a:solidFill>
              </a:rPr>
              <a:t> </a:t>
            </a:r>
            <a:r>
              <a:rPr lang="en-US" i="1" dirty="0" err="1" smtClean="0">
                <a:solidFill>
                  <a:srgbClr val="FF0000"/>
                </a:solidFill>
              </a:rPr>
              <a:t>detailierter</a:t>
            </a:r>
            <a:r>
              <a:rPr lang="en-US" i="1" dirty="0" smtClean="0">
                <a:solidFill>
                  <a:srgbClr val="FF0000"/>
                </a:solidFill>
              </a:rPr>
              <a:t> </a:t>
            </a:r>
            <a:r>
              <a:rPr lang="en-US" i="1" dirty="0" err="1" smtClean="0">
                <a:solidFill>
                  <a:srgbClr val="FF0000"/>
                </a:solidFill>
              </a:rPr>
              <a:t>wegen</a:t>
            </a:r>
            <a:r>
              <a:rPr lang="en-US" i="1" dirty="0" smtClean="0">
                <a:solidFill>
                  <a:srgbClr val="FF0000"/>
                </a:solidFill>
              </a:rPr>
              <a:t> </a:t>
            </a:r>
            <a:r>
              <a:rPr lang="en-US" i="1" dirty="0" err="1" smtClean="0">
                <a:solidFill>
                  <a:srgbClr val="FF0000"/>
                </a:solidFill>
              </a:rPr>
              <a:t>Schellenbauer</a:t>
            </a:r>
            <a:r>
              <a:rPr lang="en-US" i="1" dirty="0" smtClean="0">
                <a:solidFill>
                  <a:srgbClr val="FF0000"/>
                </a:solidFill>
              </a:rPr>
              <a:t> Claim, </a:t>
            </a:r>
            <a:r>
              <a:rPr lang="en-US" i="1" dirty="0" err="1" smtClean="0">
                <a:solidFill>
                  <a:srgbClr val="FF0000"/>
                </a:solidFill>
              </a:rPr>
              <a:t>dass</a:t>
            </a:r>
            <a:r>
              <a:rPr lang="en-US" i="1" dirty="0" smtClean="0">
                <a:solidFill>
                  <a:srgbClr val="FF0000"/>
                </a:solidFill>
              </a:rPr>
              <a:t> </a:t>
            </a:r>
            <a:r>
              <a:rPr lang="en-US" i="1" dirty="0" err="1" smtClean="0">
                <a:solidFill>
                  <a:srgbClr val="FF0000"/>
                </a:solidFill>
              </a:rPr>
              <a:t>Einkommen</a:t>
            </a:r>
            <a:r>
              <a:rPr lang="en-US" i="1" dirty="0" smtClean="0">
                <a:solidFill>
                  <a:srgbClr val="FF0000"/>
                </a:solidFill>
              </a:rPr>
              <a:t> stark </a:t>
            </a:r>
            <a:r>
              <a:rPr lang="en-US" i="1" dirty="0" err="1" smtClean="0">
                <a:solidFill>
                  <a:srgbClr val="FF0000"/>
                </a:solidFill>
              </a:rPr>
              <a:t>durch</a:t>
            </a:r>
            <a:r>
              <a:rPr lang="en-US" i="1" dirty="0" smtClean="0">
                <a:solidFill>
                  <a:srgbClr val="FF0000"/>
                </a:solidFill>
              </a:rPr>
              <a:t> Alter </a:t>
            </a:r>
            <a:r>
              <a:rPr lang="en-US" i="1" dirty="0" err="1" smtClean="0">
                <a:solidFill>
                  <a:srgbClr val="FF0000"/>
                </a:solidFill>
              </a:rPr>
              <a:t>determiniert</a:t>
            </a:r>
            <a:r>
              <a:rPr lang="en-US" i="1" dirty="0" smtClean="0">
                <a:solidFill>
                  <a:srgbClr val="FF0000"/>
                </a:solidFill>
              </a:rPr>
              <a:t> </a:t>
            </a:r>
            <a:r>
              <a:rPr lang="en-US" i="1" dirty="0" err="1" smtClean="0">
                <a:solidFill>
                  <a:srgbClr val="FF0000"/>
                </a:solidFill>
              </a:rPr>
              <a:t>ist</a:t>
            </a:r>
            <a:r>
              <a:rPr lang="en-US" i="1" dirty="0" smtClean="0">
                <a:solidFill>
                  <a:srgbClr val="FF0000"/>
                </a:solidFill>
              </a:rPr>
              <a:t> </a:t>
            </a:r>
          </a:p>
          <a:p>
            <a:pPr marL="0" indent="0">
              <a:buNone/>
            </a:pPr>
            <a:endParaRPr lang="de-CH" b="1" i="1" dirty="0" smtClean="0"/>
          </a:p>
          <a:p>
            <a:endParaRPr lang="de-CH" dirty="0" smtClean="0"/>
          </a:p>
        </p:txBody>
      </p:sp>
    </p:spTree>
    <p:extLst>
      <p:ext uri="{BB962C8B-B14F-4D97-AF65-F5344CB8AC3E}">
        <p14:creationId xmlns:p14="http://schemas.microsoft.com/office/powerpoint/2010/main" val="370614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Method</a:t>
            </a:r>
            <a:endParaRPr lang="en-US" dirty="0"/>
          </a:p>
        </p:txBody>
      </p:sp>
      <p:sp>
        <p:nvSpPr>
          <p:cNvPr id="3" name="Textplatzhalter 2"/>
          <p:cNvSpPr>
            <a:spLocks noGrp="1"/>
          </p:cNvSpPr>
          <p:nvPr>
            <p:ph type="body" idx="1"/>
          </p:nvPr>
        </p:nvSpPr>
        <p:spPr/>
        <p:txBody>
          <a:bodyPr/>
          <a:lstStyle/>
          <a:p>
            <a:r>
              <a:rPr lang="en-US" dirty="0" smtClean="0"/>
              <a:t>Decomposing Overall inequality into within and between group components </a:t>
            </a:r>
            <a:r>
              <a:rPr lang="en-US" sz="1600" dirty="0" smtClean="0"/>
              <a:t>(</a:t>
            </a:r>
            <a:r>
              <a:rPr lang="en-US" sz="1600" dirty="0" err="1" smtClean="0"/>
              <a:t>Hao</a:t>
            </a:r>
            <a:r>
              <a:rPr lang="en-US" sz="1600" dirty="0" smtClean="0"/>
              <a:t> &amp; </a:t>
            </a:r>
            <a:r>
              <a:rPr lang="en-US" sz="1600" dirty="0" err="1" smtClean="0"/>
              <a:t>Naiman</a:t>
            </a:r>
            <a:r>
              <a:rPr lang="en-US" sz="1600" dirty="0" smtClean="0"/>
              <a:t> 2010)</a:t>
            </a:r>
            <a:endParaRPr lang="en-US" sz="1600" dirty="0"/>
          </a:p>
        </p:txBody>
      </p:sp>
      <mc:AlternateContent xmlns:mc="http://schemas.openxmlformats.org/markup-compatibility/2006" xmlns:a14="http://schemas.microsoft.com/office/drawing/2010/main">
        <mc:Choice Requires="a14">
          <p:sp>
            <p:nvSpPr>
              <p:cNvPr id="4" name="Inhaltsplatzhalter 3"/>
              <p:cNvSpPr>
                <a:spLocks noGrp="1"/>
              </p:cNvSpPr>
              <p:nvPr>
                <p:ph sz="half" idx="13"/>
              </p:nvPr>
            </p:nvSpPr>
            <p:spPr>
              <a:xfrm>
                <a:off x="468000" y="2160000"/>
                <a:ext cx="8100000" cy="3960000"/>
              </a:xfrm>
            </p:spPr>
            <p:txBody>
              <a:bodyPr lIns="0" rIns="0"/>
              <a:lstStyle/>
              <a:p>
                <a:pPr lvl="1"/>
                <a:r>
                  <a:rPr lang="en-US" dirty="0" smtClean="0"/>
                  <a:t>Theil-Index, a inequality measure developed from information theory, is additively decomposable (Gini is not). Theil can be expressed as the between-group inequality plus the weighted sum of the inequality within each group </a:t>
                </a:r>
              </a:p>
              <a:p>
                <a:pPr lvl="2"/>
                <a:r>
                  <a:rPr lang="de-CH" dirty="0" smtClean="0"/>
                  <a:t>I</a:t>
                </a:r>
                <a14:m>
                  <m:oMath xmlns:m="http://schemas.openxmlformats.org/officeDocument/2006/math">
                    <m:r>
                      <a:rPr lang="de-CH" b="0" i="1" smtClean="0">
                        <a:latin typeface="Cambria Math"/>
                      </a:rPr>
                      <m:t>𝐼</m:t>
                    </m:r>
                    <m:r>
                      <a:rPr lang="de-CH" b="0" i="1" smtClean="0">
                        <a:latin typeface="Cambria Math"/>
                      </a:rPr>
                      <m:t>(</m:t>
                    </m:r>
                    <m:r>
                      <a:rPr lang="de-CH" b="0" i="1" smtClean="0">
                        <a:latin typeface="Cambria Math"/>
                      </a:rPr>
                      <m:t>𝑦</m:t>
                    </m:r>
                    <m:r>
                      <a:rPr lang="de-CH" b="0" i="1" smtClean="0">
                        <a:latin typeface="Cambria Math"/>
                      </a:rPr>
                      <m:t>;</m:t>
                    </m:r>
                    <m:r>
                      <a:rPr lang="de-CH" b="0" i="1" smtClean="0">
                        <a:latin typeface="Cambria Math"/>
                        <a:ea typeface="Cambria Math"/>
                      </a:rPr>
                      <m:t>𝜃</m:t>
                    </m:r>
                    <m:r>
                      <m:rPr>
                        <m:nor/>
                      </m:rPr>
                      <a:rPr lang="de-CH" dirty="0"/>
                      <m:t>)</m:t>
                    </m:r>
                    <m:r>
                      <a:rPr lang="de-CH" b="0" i="1" dirty="0" smtClean="0">
                        <a:latin typeface="Cambria Math"/>
                      </a:rPr>
                      <m:t>=</m:t>
                    </m:r>
                    <m:nary>
                      <m:naryPr>
                        <m:chr m:val="∑"/>
                        <m:ctrlPr>
                          <a:rPr lang="de-CH" i="1" dirty="0" smtClean="0">
                            <a:latin typeface="Cambria Math"/>
                          </a:rPr>
                        </m:ctrlPr>
                      </m:naryPr>
                      <m:sub>
                        <m:r>
                          <m:rPr>
                            <m:brk m:alnAt="23"/>
                          </m:rPr>
                          <a:rPr lang="de-CH" b="0" i="1" dirty="0" smtClean="0">
                            <a:latin typeface="Cambria Math"/>
                          </a:rPr>
                          <m:t>𝑙</m:t>
                        </m:r>
                        <m:r>
                          <a:rPr lang="de-CH" b="0" i="1" dirty="0" smtClean="0">
                            <a:latin typeface="Cambria Math"/>
                          </a:rPr>
                          <m:t>=1</m:t>
                        </m:r>
                      </m:sub>
                      <m:sup>
                        <m:r>
                          <a:rPr lang="de-CH" b="0" i="1" dirty="0" smtClean="0">
                            <a:latin typeface="Cambria Math"/>
                          </a:rPr>
                          <m:t>𝐿</m:t>
                        </m:r>
                      </m:sup>
                      <m:e>
                        <m:sSup>
                          <m:sSupPr>
                            <m:ctrlPr>
                              <a:rPr lang="de-CH" i="1" dirty="0" smtClean="0">
                                <a:latin typeface="Cambria Math"/>
                              </a:rPr>
                            </m:ctrlPr>
                          </m:sSupPr>
                          <m:e>
                            <m:r>
                              <a:rPr lang="de-CH" i="1" dirty="0" smtClean="0">
                                <a:latin typeface="Cambria Math"/>
                                <a:ea typeface="Cambria Math"/>
                              </a:rPr>
                              <m:t>∅</m:t>
                            </m:r>
                          </m:e>
                          <m:sup>
                            <m:r>
                              <a:rPr lang="de-CH" b="0" i="1" dirty="0" smtClean="0">
                                <a:latin typeface="Cambria Math"/>
                              </a:rPr>
                              <m:t>𝑙</m:t>
                            </m:r>
                          </m:sup>
                        </m:sSup>
                        <m:sSup>
                          <m:sSupPr>
                            <m:ctrlPr>
                              <a:rPr lang="de-CH" i="1" dirty="0" smtClean="0">
                                <a:latin typeface="Cambria Math"/>
                              </a:rPr>
                            </m:ctrlPr>
                          </m:sSupPr>
                          <m:e>
                            <m:d>
                              <m:dPr>
                                <m:ctrlPr>
                                  <a:rPr lang="de-CH" i="1" dirty="0">
                                    <a:latin typeface="Cambria Math"/>
                                  </a:rPr>
                                </m:ctrlPr>
                              </m:dPr>
                              <m:e>
                                <m:f>
                                  <m:fPr>
                                    <m:ctrlPr>
                                      <a:rPr lang="de-CH" i="1" dirty="0">
                                        <a:latin typeface="Cambria Math"/>
                                      </a:rPr>
                                    </m:ctrlPr>
                                  </m:fPr>
                                  <m:num>
                                    <m:sSup>
                                      <m:sSupPr>
                                        <m:ctrlPr>
                                          <a:rPr lang="de-CH" i="1" dirty="0">
                                            <a:latin typeface="Cambria Math"/>
                                          </a:rPr>
                                        </m:ctrlPr>
                                      </m:sSupPr>
                                      <m:e>
                                        <m:r>
                                          <a:rPr lang="de-CH" i="1" dirty="0">
                                            <a:latin typeface="Cambria Math"/>
                                            <a:ea typeface="Cambria Math"/>
                                          </a:rPr>
                                          <m:t>𝜇</m:t>
                                        </m:r>
                                      </m:e>
                                      <m:sup>
                                        <m:r>
                                          <a:rPr lang="de-CH" i="1" dirty="0">
                                            <a:latin typeface="Cambria Math"/>
                                          </a:rPr>
                                          <m:t>𝑙</m:t>
                                        </m:r>
                                      </m:sup>
                                    </m:sSup>
                                  </m:num>
                                  <m:den>
                                    <m:r>
                                      <a:rPr lang="de-CH" i="1" dirty="0">
                                        <a:latin typeface="Cambria Math"/>
                                        <a:ea typeface="Cambria Math"/>
                                      </a:rPr>
                                      <m:t>𝜇</m:t>
                                    </m:r>
                                  </m:den>
                                </m:f>
                              </m:e>
                            </m:d>
                          </m:e>
                          <m:sup>
                            <m:r>
                              <a:rPr lang="de-CH" i="1" dirty="0" smtClean="0">
                                <a:latin typeface="Cambria Math"/>
                                <a:ea typeface="Cambria Math"/>
                              </a:rPr>
                              <m:t>𝜃</m:t>
                            </m:r>
                          </m:sup>
                        </m:sSup>
                        <m:r>
                          <a:rPr lang="de-CH" b="0" i="1" dirty="0" smtClean="0">
                            <a:latin typeface="Cambria Math"/>
                          </a:rPr>
                          <m:t>𝐼</m:t>
                        </m:r>
                        <m:d>
                          <m:dPr>
                            <m:ctrlPr>
                              <a:rPr lang="de-CH" b="0" i="1" dirty="0" smtClean="0">
                                <a:latin typeface="Cambria Math"/>
                              </a:rPr>
                            </m:ctrlPr>
                          </m:dPr>
                          <m:e>
                            <m:sSup>
                              <m:sSupPr>
                                <m:ctrlPr>
                                  <a:rPr lang="de-CH" b="0" i="1" dirty="0" smtClean="0">
                                    <a:latin typeface="Cambria Math"/>
                                  </a:rPr>
                                </m:ctrlPr>
                              </m:sSupPr>
                              <m:e>
                                <m:r>
                                  <a:rPr lang="de-CH" b="0" i="1" dirty="0" smtClean="0">
                                    <a:latin typeface="Cambria Math"/>
                                  </a:rPr>
                                  <m:t>𝑦</m:t>
                                </m:r>
                              </m:e>
                              <m:sup>
                                <m:r>
                                  <a:rPr lang="de-CH" b="0" i="1" dirty="0" smtClean="0">
                                    <a:latin typeface="Cambria Math"/>
                                  </a:rPr>
                                  <m:t>𝑙</m:t>
                                </m:r>
                              </m:sup>
                            </m:sSup>
                            <m:r>
                              <a:rPr lang="de-CH" b="0" i="1" dirty="0" smtClean="0">
                                <a:latin typeface="Cambria Math"/>
                              </a:rPr>
                              <m:t>;</m:t>
                            </m:r>
                            <m:r>
                              <a:rPr lang="de-CH" b="0" i="1" dirty="0" smtClean="0">
                                <a:latin typeface="Cambria Math"/>
                                <a:ea typeface="Cambria Math"/>
                              </a:rPr>
                              <m:t>𝜃</m:t>
                            </m:r>
                          </m:e>
                        </m:d>
                        <m:r>
                          <a:rPr lang="de-CH" b="0" i="1" dirty="0" smtClean="0">
                            <a:latin typeface="Cambria Math"/>
                            <a:ea typeface="Cambria Math"/>
                          </a:rPr>
                          <m:t>+</m:t>
                        </m:r>
                        <m:r>
                          <a:rPr lang="de-CH" b="0" i="1" dirty="0" smtClean="0">
                            <a:latin typeface="Cambria Math"/>
                            <a:ea typeface="Cambria Math"/>
                          </a:rPr>
                          <m:t>𝐼</m:t>
                        </m:r>
                        <m:r>
                          <a:rPr lang="de-CH" b="0" i="1" dirty="0" smtClean="0">
                            <a:latin typeface="Cambria Math"/>
                            <a:ea typeface="Cambria Math"/>
                          </a:rPr>
                          <m:t>(</m:t>
                        </m:r>
                        <m:sSup>
                          <m:sSupPr>
                            <m:ctrlPr>
                              <a:rPr lang="de-CH" b="0" i="1" dirty="0" smtClean="0">
                                <a:latin typeface="Cambria Math"/>
                                <a:ea typeface="Cambria Math"/>
                              </a:rPr>
                            </m:ctrlPr>
                          </m:sSupPr>
                          <m:e>
                            <m:r>
                              <a:rPr lang="de-CH" b="0" i="1" dirty="0" smtClean="0">
                                <a:latin typeface="Cambria Math"/>
                                <a:ea typeface="Cambria Math"/>
                              </a:rPr>
                              <m:t>𝜇</m:t>
                            </m:r>
                          </m:e>
                          <m:sup>
                            <m:r>
                              <a:rPr lang="de-CH" b="0" i="1" dirty="0" smtClean="0">
                                <a:latin typeface="Cambria Math"/>
                                <a:ea typeface="Cambria Math"/>
                              </a:rPr>
                              <m:t>1</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𝑙</m:t>
                            </m:r>
                          </m:sup>
                        </m:sSup>
                        <m:r>
                          <a:rPr lang="de-CH" b="0" i="1" dirty="0" smtClean="0">
                            <a:latin typeface="Cambria Math"/>
                            <a:ea typeface="Cambria Math"/>
                          </a:rPr>
                          <m:t>,…</m:t>
                        </m:r>
                        <m:sSup>
                          <m:sSupPr>
                            <m:ctrlPr>
                              <a:rPr lang="de-CH" i="1" dirty="0">
                                <a:latin typeface="Cambria Math"/>
                                <a:ea typeface="Cambria Math"/>
                              </a:rPr>
                            </m:ctrlPr>
                          </m:sSupPr>
                          <m:e>
                            <m:r>
                              <a:rPr lang="de-CH" i="1" dirty="0">
                                <a:latin typeface="Cambria Math"/>
                                <a:ea typeface="Cambria Math"/>
                              </a:rPr>
                              <m:t>𝜇</m:t>
                            </m:r>
                          </m:e>
                          <m:sup>
                            <m:r>
                              <a:rPr lang="de-CH" b="0" i="1" dirty="0" smtClean="0">
                                <a:latin typeface="Cambria Math"/>
                                <a:ea typeface="Cambria Math"/>
                              </a:rPr>
                              <m:t>𝐿</m:t>
                            </m:r>
                          </m:sup>
                        </m:sSup>
                        <m:r>
                          <a:rPr lang="de-CH" b="0" i="1" dirty="0" smtClean="0">
                            <a:latin typeface="Cambria Math"/>
                            <a:ea typeface="Cambria Math"/>
                          </a:rPr>
                          <m:t>;</m:t>
                        </m:r>
                      </m:e>
                    </m:nary>
                    <m:r>
                      <a:rPr lang="de-CH" i="1" dirty="0">
                        <a:latin typeface="Cambria Math"/>
                        <a:ea typeface="Cambria Math"/>
                      </a:rPr>
                      <m:t>𝜃</m:t>
                    </m:r>
                  </m:oMath>
                </a14:m>
                <a:r>
                  <a:rPr lang="de-CH" dirty="0" smtClean="0"/>
                  <a:t>)</a:t>
                </a:r>
                <a:endParaRPr lang="de-CH" dirty="0"/>
              </a:p>
              <a:p>
                <a:pPr lvl="1"/>
                <a:endParaRPr lang="de-CH" dirty="0" smtClean="0"/>
              </a:p>
              <a:p>
                <a:pPr lvl="1"/>
                <a:endParaRPr lang="en-US" dirty="0" smtClean="0"/>
              </a:p>
              <a:p>
                <a:pPr lvl="1"/>
                <a:r>
                  <a:rPr lang="en-US" dirty="0" smtClean="0"/>
                  <a:t>By decomposing the Theil-Index we partitioned the total income inequality into between-group inequality (e.g. between age groups and household types) and within-group inequality. Hence we see, how the differences between and within each group contribute to overall inequality</a:t>
                </a:r>
              </a:p>
              <a:p>
                <a:pPr lvl="1"/>
                <a:endParaRPr lang="de-CH" dirty="0"/>
              </a:p>
              <a:p>
                <a:pPr lvl="2"/>
                <a:endParaRPr lang="de-CH" dirty="0"/>
              </a:p>
              <a:p>
                <a:pPr lvl="2"/>
                <a:endParaRPr lang="de-CH" dirty="0"/>
              </a:p>
              <a:p>
                <a:pPr lvl="1"/>
                <a:endParaRPr lang="de-CH" dirty="0"/>
              </a:p>
              <a:p>
                <a:pPr lvl="1"/>
                <a:endParaRPr lang="de-CH" dirty="0"/>
              </a:p>
            </p:txBody>
          </p:sp>
        </mc:Choice>
        <mc:Fallback xmlns="">
          <p:sp>
            <p:nvSpPr>
              <p:cNvPr id="4" name="Inhaltsplatzhalter 3"/>
              <p:cNvSpPr>
                <a:spLocks noGrp="1" noRot="1" noChangeAspect="1" noMove="1" noResize="1" noEditPoints="1" noAdjustHandles="1" noChangeArrowheads="1" noChangeShapeType="1" noTextEdit="1"/>
              </p:cNvSpPr>
              <p:nvPr>
                <p:ph sz="half" idx="13"/>
              </p:nvPr>
            </p:nvSpPr>
            <p:spPr>
              <a:xfrm>
                <a:off x="468000" y="2160000"/>
                <a:ext cx="8100000" cy="3960000"/>
              </a:xfrm>
              <a:blipFill rotWithShape="1">
                <a:blip r:embed="rId3"/>
                <a:stretch>
                  <a:fillRect t="-615" r="-2408" b="-1846"/>
                </a:stretch>
              </a:blipFill>
            </p:spPr>
            <p:txBody>
              <a:bodyPr/>
              <a:lstStyle/>
              <a:p>
                <a:r>
                  <a:rPr lang="en-US">
                    <a:noFill/>
                  </a:rPr>
                  <a:t> </a:t>
                </a:r>
              </a:p>
            </p:txBody>
          </p:sp>
        </mc:Fallback>
      </mc:AlternateContent>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7" name="Geschweifte Klammer links 6"/>
          <p:cNvSpPr/>
          <p:nvPr/>
        </p:nvSpPr>
        <p:spPr>
          <a:xfrm rot="5400000" flipH="1">
            <a:off x="583406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links 9"/>
          <p:cNvSpPr/>
          <p:nvPr/>
        </p:nvSpPr>
        <p:spPr>
          <a:xfrm rot="5400000" flipH="1">
            <a:off x="3616854" y="3126645"/>
            <a:ext cx="207432" cy="2026709"/>
          </a:xfrm>
          <a:prstGeom prst="leftBrace">
            <a:avLst>
              <a:gd name="adj1" fmla="val 8333"/>
              <a:gd name="adj2" fmla="val 50293"/>
            </a:avLst>
          </a:prstGeom>
          <a:ln w="31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feld 10"/>
          <p:cNvSpPr txBox="1"/>
          <p:nvPr/>
        </p:nvSpPr>
        <p:spPr>
          <a:xfrm>
            <a:off x="3293531" y="4235248"/>
            <a:ext cx="889000" cy="369332"/>
          </a:xfrm>
          <a:prstGeom prst="rect">
            <a:avLst/>
          </a:prstGeom>
          <a:noFill/>
        </p:spPr>
        <p:txBody>
          <a:bodyPr wrap="square" rtlCol="0">
            <a:spAutoFit/>
          </a:bodyPr>
          <a:lstStyle/>
          <a:p>
            <a:r>
              <a:rPr lang="en-US" sz="1800" i="1" dirty="0">
                <a:latin typeface="Lucida Sans"/>
                <a:cs typeface="Lucida Sans"/>
              </a:rPr>
              <a:t>within</a:t>
            </a:r>
          </a:p>
        </p:txBody>
      </p:sp>
      <p:sp>
        <p:nvSpPr>
          <p:cNvPr id="12" name="Textfeld 11"/>
          <p:cNvSpPr txBox="1"/>
          <p:nvPr/>
        </p:nvSpPr>
        <p:spPr>
          <a:xfrm>
            <a:off x="5340087" y="4220229"/>
            <a:ext cx="1212320" cy="369332"/>
          </a:xfrm>
          <a:prstGeom prst="rect">
            <a:avLst/>
          </a:prstGeom>
          <a:noFill/>
        </p:spPr>
        <p:txBody>
          <a:bodyPr wrap="square" rtlCol="0">
            <a:spAutoFit/>
          </a:bodyPr>
          <a:lstStyle/>
          <a:p>
            <a:r>
              <a:rPr lang="en-US" sz="1800" i="1" dirty="0" smtClean="0">
                <a:latin typeface="Lucida Sans"/>
                <a:cs typeface="Lucida Sans"/>
              </a:rPr>
              <a:t>between</a:t>
            </a:r>
            <a:endParaRPr lang="en-US" sz="1800" i="1" dirty="0">
              <a:latin typeface="Lucida Sans"/>
              <a:cs typeface="Lucida Sans"/>
            </a:endParaRPr>
          </a:p>
        </p:txBody>
      </p:sp>
    </p:spTree>
    <p:extLst>
      <p:ext uri="{BB962C8B-B14F-4D97-AF65-F5344CB8AC3E}">
        <p14:creationId xmlns:p14="http://schemas.microsoft.com/office/powerpoint/2010/main" val="1387686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Results</a:t>
            </a:r>
            <a:r>
              <a:rPr lang="de-CH" dirty="0"/>
              <a:t/>
            </a:r>
            <a:br>
              <a:rPr lang="de-CH" dirty="0"/>
            </a:br>
            <a:endParaRPr lang="de-CH" dirty="0"/>
          </a:p>
        </p:txBody>
      </p:sp>
      <p:sp>
        <p:nvSpPr>
          <p:cNvPr id="3" name="Textplatzhalter 2"/>
          <p:cNvSpPr>
            <a:spLocks noGrp="1"/>
          </p:cNvSpPr>
          <p:nvPr>
            <p:ph type="body" idx="1"/>
          </p:nvPr>
        </p:nvSpPr>
        <p:spPr/>
        <p:txBody>
          <a:bodyPr/>
          <a:lstStyle/>
          <a:p>
            <a:r>
              <a:rPr lang="en-US" dirty="0" smtClean="0"/>
              <a:t>Overall Inequality over time</a:t>
            </a:r>
            <a:endParaRPr lang="en-US" dirty="0"/>
          </a:p>
        </p:txBody>
      </p:sp>
      <p:sp>
        <p:nvSpPr>
          <p:cNvPr id="5" name="Inhaltsplatzhalter 3"/>
          <p:cNvSpPr txBox="1">
            <a:spLocks/>
          </p:cNvSpPr>
          <p:nvPr/>
        </p:nvSpPr>
        <p:spPr>
          <a:xfrm>
            <a:off x="4733925" y="2160000"/>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457200" lvl="1" indent="0">
              <a:buFont typeface="Lucida Grande"/>
              <a:buNone/>
            </a:pPr>
            <a:endParaRPr lang="de-CH" dirty="0" smtClean="0"/>
          </a:p>
        </p:txBody>
      </p:sp>
      <p:sp>
        <p:nvSpPr>
          <p:cNvPr id="6" name="Inhaltsplatzhalter 3"/>
          <p:cNvSpPr txBox="1">
            <a:spLocks/>
          </p:cNvSpPr>
          <p:nvPr/>
        </p:nvSpPr>
        <p:spPr>
          <a:xfrm>
            <a:off x="4516125" y="2169525"/>
            <a:ext cx="4265925" cy="3960000"/>
          </a:xfrm>
          <a:prstGeom prst="rect">
            <a:avLst/>
          </a:prstGeom>
        </p:spPr>
        <p:txBody>
          <a:bodyPr lIns="0" rIns="0"/>
          <a:lstStyle>
            <a:lvl1pPr marL="271463" indent="-271463"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14375" indent="-257175"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ct val="20000"/>
              </a:spcBef>
              <a:spcAft>
                <a:spcPct val="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lvl="1">
              <a:buFontTx/>
              <a:buChar char="-"/>
            </a:pPr>
            <a:endParaRPr lang="de-CH" dirty="0" smtClean="0"/>
          </a:p>
        </p:txBody>
      </p:sp>
      <p:pic>
        <p:nvPicPr>
          <p:cNvPr id="5125" name="Picture 5" descr="C:\Users\hlo1\neuchatel\analyses Oli\figure\lorenz.png"/>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964266" y="1793734"/>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14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BS_FB_de_Powerpoint">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5129612D1B29A4693F2F62632063D6A" ma:contentTypeVersion="0" ma:contentTypeDescription="Ein neues Dokument erstellen." ma:contentTypeScope="" ma:versionID="fba8d20abbd965724d3439c9b926458f">
  <xsd:schema xmlns:xsd="http://www.w3.org/2001/XMLSchema" xmlns:xs="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1BF47C-2126-4B8C-8663-51154515D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A61B13-3BD8-4182-A6C0-87987DF79A6D}">
  <ds:schemaRefs>
    <ds:schemaRef ds:uri="http://schemas.microsoft.com/sharepoint/v3/contenttype/forms"/>
  </ds:schemaRefs>
</ds:datastoreItem>
</file>

<file path=customXml/itemProps3.xml><?xml version="1.0" encoding="utf-8"?>
<ds:datastoreItem xmlns:ds="http://schemas.openxmlformats.org/officeDocument/2006/customXml" ds:itemID="{B470C3CE-871E-471D-827D-756DC4BA1786}">
  <ds:schemaRef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FBS_FB_de_Powerpoint</Template>
  <TotalTime>0</TotalTime>
  <Words>1486</Words>
  <Application>Microsoft Office PowerPoint</Application>
  <PresentationFormat>Bildschirmpräsentation (4:3)</PresentationFormat>
  <Paragraphs>205</Paragraphs>
  <Slides>22</Slides>
  <Notes>22</Notes>
  <HiddenSlides>0</HiddenSlides>
  <MMClips>0</MMClips>
  <ScaleCrop>false</ScaleCrop>
  <HeadingPairs>
    <vt:vector size="6" baseType="variant">
      <vt:variant>
        <vt:lpstr>Design</vt:lpstr>
      </vt:variant>
      <vt:variant>
        <vt:i4>1</vt:i4>
      </vt:variant>
      <vt:variant>
        <vt:lpstr>Eingebettete OLE-Server</vt:lpstr>
      </vt:variant>
      <vt:variant>
        <vt:i4>2</vt:i4>
      </vt:variant>
      <vt:variant>
        <vt:lpstr>Folientitel</vt:lpstr>
      </vt:variant>
      <vt:variant>
        <vt:i4>22</vt:i4>
      </vt:variant>
    </vt:vector>
  </HeadingPairs>
  <TitlesOfParts>
    <vt:vector size="25" baseType="lpstr">
      <vt:lpstr>FBS_FB_de_Powerpoint</vt:lpstr>
      <vt:lpstr>Microsoft Excel Worksheet</vt:lpstr>
      <vt:lpstr>Worksheet</vt:lpstr>
      <vt:lpstr>Inequality by Demographic Factors </vt:lpstr>
      <vt:lpstr>Introduction </vt:lpstr>
      <vt:lpstr>Theories and «claims»</vt:lpstr>
      <vt:lpstr>Theories and «claims»</vt:lpstr>
      <vt:lpstr>Theory and Research Question</vt:lpstr>
      <vt:lpstr>Data</vt:lpstr>
      <vt:lpstr>Variables</vt:lpstr>
      <vt:lpstr>Method</vt:lpstr>
      <vt:lpstr>Results </vt:lpstr>
      <vt:lpstr>Results</vt:lpstr>
      <vt:lpstr>Results</vt:lpstr>
      <vt:lpstr>Results</vt:lpstr>
      <vt:lpstr>Results</vt:lpstr>
      <vt:lpstr>Results</vt:lpstr>
      <vt:lpstr>Results</vt:lpstr>
      <vt:lpstr>Results</vt:lpstr>
      <vt:lpstr>Results</vt:lpstr>
      <vt:lpstr>Results</vt:lpstr>
      <vt:lpstr>Results</vt:lpstr>
      <vt:lpstr>PowerPoint-Präsentation</vt:lpstr>
      <vt:lpstr>PowerPoint-Präsentation</vt:lpstr>
      <vt:lpstr>Interim Conclusion</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Inequality by Demographic Factors</dc:title>
  <dc:creator>Hümbelin Oliver</dc:creator>
  <cp:lastModifiedBy>Hümbelin Oliver</cp:lastModifiedBy>
  <cp:revision>77</cp:revision>
  <cp:lastPrinted>2014-09-29T10:09:53Z</cp:lastPrinted>
  <dcterms:created xsi:type="dcterms:W3CDTF">2014-09-16T15:17:28Z</dcterms:created>
  <dcterms:modified xsi:type="dcterms:W3CDTF">2014-10-01T10:02:29Z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0x01010055129612D1B29A4693F2F62632063D6A</vt:lpwstr>
  </property>
</Properties>
</file>