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72" r:id="rId7"/>
    <p:sldId id="277" r:id="rId8"/>
    <p:sldId id="275" r:id="rId9"/>
    <p:sldId id="300" r:id="rId10"/>
    <p:sldId id="297" r:id="rId11"/>
    <p:sldId id="296" r:id="rId12"/>
    <p:sldId id="286" r:id="rId13"/>
    <p:sldId id="298" r:id="rId14"/>
    <p:sldId id="301" r:id="rId15"/>
    <p:sldId id="293" r:id="rId16"/>
    <p:sldId id="294" r:id="rId17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4020" autoAdjust="0"/>
  </p:normalViewPr>
  <p:slideViewPr>
    <p:cSldViewPr snapToGrid="0" snapToObjects="1" showGuides="1">
      <p:cViewPr>
        <p:scale>
          <a:sx n="75" d="100"/>
          <a:sy n="75" d="100"/>
        </p:scale>
        <p:origin x="-266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8T15:57:56.103" idx="8">
    <p:pos x="5712" y="959"/>
    <p:text>Altersgruppen-Label sollten sehr viel grösser sein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22.10.2014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22.10.2014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E37B34BE-71DE-41C5-97BE-00069C835B7E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D7ACCD89-3B06-4FD2-A528-0C093B4AC66B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pPr lvl="1"/>
            <a:endParaRPr lang="de-CH" dirty="0" smtClean="0"/>
          </a:p>
          <a:p>
            <a:pPr lvl="0"/>
            <a:endParaRPr lang="de-CH" dirty="0" smtClean="0"/>
          </a:p>
          <a:p>
            <a:pPr lvl="0"/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Compared</a:t>
            </a:r>
            <a:r>
              <a:rPr lang="en-US" i="1" baseline="0" dirty="0" smtClean="0"/>
              <a:t> to other cantons, in Basel-City we can find an overrepresentation of retired</a:t>
            </a:r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Junge Erwachsene sind heute</a:t>
            </a:r>
            <a:r>
              <a:rPr lang="de-CH" baseline="0" dirty="0" smtClean="0"/>
              <a:t> länger in Ausbildung &gt; verdienen weniger, Einkommen sind heterogener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Vergleiche über die Zeit und zwischen den 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36925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" y="462158"/>
            <a:ext cx="910481" cy="6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70754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The Evolution of Economic and Social Inequalities in Switzerland (and Beyond</a:t>
            </a:r>
            <a:r>
              <a:rPr lang="en-US" b="1" dirty="0" smtClean="0"/>
              <a:t>): International Conference, Switzerland</a:t>
            </a:r>
            <a:endParaRPr lang="en-US" dirty="0" smtClean="0"/>
          </a:p>
          <a:p>
            <a:endParaRPr lang="en-US" dirty="0">
              <a:latin typeface="Lucida Sans" pitchFamily="34" charset="0"/>
              <a:cs typeface="Lucida Sans Unicode" pitchFamily="34" charset="0"/>
            </a:endParaRPr>
          </a:p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Oliver Hümbelin und Rudolf </a:t>
            </a:r>
            <a:r>
              <a:rPr lang="de-CH" dirty="0" smtClean="0">
                <a:latin typeface="Lucida Sans" pitchFamily="34" charset="0"/>
              </a:rPr>
              <a:t>Farys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Households- </a:t>
            </a:r>
            <a:r>
              <a:rPr lang="en-US" dirty="0"/>
              <a:t>Between and within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505020" y="1803400"/>
            <a:ext cx="2904488" cy="2906671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</a:t>
            </a:r>
            <a:endParaRPr lang="en-US" i="1" dirty="0" smtClean="0"/>
          </a:p>
          <a:p>
            <a:r>
              <a:rPr lang="de-CH" i="1" dirty="0" smtClean="0"/>
              <a:t>But: </a:t>
            </a:r>
            <a:r>
              <a:rPr lang="de-CH" i="1" dirty="0" err="1" smtClean="0"/>
              <a:t>Between</a:t>
            </a:r>
            <a:r>
              <a:rPr lang="de-CH" i="1" dirty="0" smtClean="0"/>
              <a:t> </a:t>
            </a:r>
            <a:r>
              <a:rPr lang="de-CH" i="1" dirty="0" err="1" smtClean="0"/>
              <a:t>group</a:t>
            </a:r>
            <a:r>
              <a:rPr lang="de-CH" i="1" dirty="0" smtClean="0"/>
              <a:t> </a:t>
            </a:r>
            <a:r>
              <a:rPr lang="en-US" i="1" dirty="0" smtClean="0"/>
              <a:t>Inequality reaches a maximum at a single-share of </a:t>
            </a:r>
            <a:r>
              <a:rPr lang="de-CH" i="1" dirty="0" smtClean="0"/>
              <a:t>63%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bs_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" y="1542520"/>
            <a:ext cx="5292927" cy="52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Contribution of within and between inequality  to overall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468000" y="2539511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54628"/>
              </p:ext>
            </p:extLst>
          </p:nvPr>
        </p:nvGraphicFramePr>
        <p:xfrm>
          <a:off x="3794125" y="2586038"/>
          <a:ext cx="405765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Worksheet" r:id="rId5" imgW="4057667" imgH="2962343" progId="Excel.Sheet.12">
                  <p:embed/>
                </p:oleObj>
              </mc:Choice>
              <mc:Fallback>
                <p:oleObj name="Worksheet" r:id="rId5" imgW="4057667" imgH="2962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4125" y="2586038"/>
                        <a:ext cx="405765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Inhaltsplatzhalter 3"/>
          <p:cNvSpPr txBox="1">
            <a:spLocks/>
          </p:cNvSpPr>
          <p:nvPr/>
        </p:nvSpPr>
        <p:spPr>
          <a:xfrm>
            <a:off x="564720" y="23236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/>
              <a:t>But: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group</a:t>
            </a:r>
            <a:r>
              <a:rPr lang="de-CH" i="1" dirty="0"/>
              <a:t> </a:t>
            </a:r>
            <a:r>
              <a:rPr lang="en-US" i="1" dirty="0"/>
              <a:t>Inequality reaches a maximum at a single-share of </a:t>
            </a:r>
            <a:r>
              <a:rPr lang="de-CH" i="1" dirty="0" smtClean="0"/>
              <a:t>63%</a:t>
            </a:r>
            <a:endParaRPr lang="de-CH" i="1" dirty="0" smtClean="0"/>
          </a:p>
          <a:p>
            <a:r>
              <a:rPr lang="de-CH" i="1" dirty="0" err="1" smtClean="0"/>
              <a:t>Inequality</a:t>
            </a:r>
            <a:r>
              <a:rPr lang="de-CH" i="1" dirty="0" smtClean="0"/>
              <a:t> </a:t>
            </a:r>
            <a:r>
              <a:rPr lang="de-CH" i="1" dirty="0" err="1" smtClean="0"/>
              <a:t>increase</a:t>
            </a:r>
            <a:r>
              <a:rPr lang="de-CH" i="1" dirty="0" smtClean="0"/>
              <a:t> </a:t>
            </a:r>
            <a:r>
              <a:rPr lang="de-CH" i="1" u="sng" dirty="0" err="1" smtClean="0"/>
              <a:t>within</a:t>
            </a:r>
            <a:r>
              <a:rPr lang="de-CH" i="1" dirty="0" smtClean="0"/>
              <a:t> all </a:t>
            </a:r>
            <a:r>
              <a:rPr lang="de-CH" i="1" dirty="0" err="1" smtClean="0"/>
              <a:t>subgroups</a:t>
            </a:r>
            <a:r>
              <a:rPr lang="de-CH" i="1" dirty="0" smtClean="0"/>
              <a:t> </a:t>
            </a:r>
            <a:r>
              <a:rPr lang="de-CH" i="1" dirty="0" err="1" smtClean="0"/>
              <a:t>is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main</a:t>
            </a:r>
            <a:r>
              <a:rPr lang="de-CH" i="1" dirty="0" smtClean="0"/>
              <a:t> </a:t>
            </a:r>
            <a:r>
              <a:rPr lang="de-CH" i="1" dirty="0" err="1" smtClean="0"/>
              <a:t>driver</a:t>
            </a:r>
            <a:endParaRPr lang="en-US" i="1" dirty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529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697D91"/>
                </a:solidFill>
                <a:latin typeface="Lucida Sans"/>
                <a:ea typeface="MS PGothic"/>
              </a:rPr>
              <a:t>Counterfactual Distribution – How would inequality look like, if demographic structure wouldn't have changed?</a:t>
            </a:r>
            <a:endParaRPr lang="en-US" sz="2200" dirty="0"/>
          </a:p>
        </p:txBody>
      </p:sp>
      <p:sp>
        <p:nvSpPr>
          <p:cNvPr id="190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marL="342900" indent="-342900">
              <a:buSzPct val="2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91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2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3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435600" y="1639873"/>
            <a:ext cx="3132040" cy="3808427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Method</a:t>
            </a:r>
          </a:p>
          <a:p>
            <a:r>
              <a:rPr lang="en-US" i="1" dirty="0" smtClean="0"/>
              <a:t>Weighting of 2011 distribution with 1991 weights calculated with inverse probability weighting</a:t>
            </a:r>
          </a:p>
          <a:p>
            <a:pPr marL="0" indent="0">
              <a:buNone/>
            </a:pPr>
            <a:r>
              <a:rPr lang="en-US" b="1" i="1" dirty="0" smtClean="0"/>
              <a:t>Result</a:t>
            </a:r>
          </a:p>
          <a:p>
            <a:r>
              <a:rPr lang="en-US" i="1" dirty="0"/>
              <a:t>Inequality would be </a:t>
            </a:r>
            <a:r>
              <a:rPr lang="en-US" i="1" dirty="0" smtClean="0"/>
              <a:t>smaller</a:t>
            </a:r>
            <a:endParaRPr lang="en-US" b="1" i="1" dirty="0" smtClean="0"/>
          </a:p>
          <a:p>
            <a:r>
              <a:rPr lang="en-US" i="1" dirty="0" smtClean="0"/>
              <a:t>19% of rise of inequality is due to change in demographic variables (age, household)</a:t>
            </a:r>
          </a:p>
          <a:p>
            <a:pPr marL="0" indent="0">
              <a:buNone/>
            </a:pPr>
            <a:endParaRPr lang="de-CH" b="1" i="1" dirty="0" smtClean="0"/>
          </a:p>
          <a:p>
            <a:endParaRPr lang="de-CH" i="1" dirty="0" smtClean="0"/>
          </a:p>
        </p:txBody>
      </p:sp>
      <p:pic>
        <p:nvPicPr>
          <p:cNvPr id="13314" name="Picture 2" descr="C:\Users\hlo1\neuchatel\analyses\bs_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7" y="1440000"/>
            <a:ext cx="4520063" cy="45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2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Conclusion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algn="just"/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Von </a:t>
            </a:r>
            <a:r>
              <a:rPr lang="en-US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Weizsäcker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 (1996)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assumes that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ageing of society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leads to higher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income inequality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Indeed, people within workforce and retired gained on average, while</a:t>
            </a:r>
            <a:r>
              <a:rPr lang="en-US" dirty="0" smtClean="0"/>
              <a:t>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young adults lost (groups diverge).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Overall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is strongly affected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(61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%) by inequality within workforce (25-65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Inequality among retired is highest. Ageing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of society is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associated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with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increase of inequality?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Rise in inequality in the US due to more people living alone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Daly/</a:t>
            </a:r>
            <a:r>
              <a:rPr lang="de-DE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Valetta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 (2006) </a:t>
            </a:r>
            <a:endParaRPr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People indeed live less and less in married households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Contribution of within single inequality and importance of between component to overall inequality did rise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does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„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“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equal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household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 Further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analyses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with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Bern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data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9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5663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9267" y="1439999"/>
            <a:ext cx="8100000" cy="4680000"/>
          </a:xfrm>
        </p:spPr>
        <p:txBody>
          <a:bodyPr/>
          <a:lstStyle/>
          <a:p>
            <a:r>
              <a:rPr lang="de-CH" dirty="0"/>
              <a:t>Income </a:t>
            </a:r>
            <a:r>
              <a:rPr lang="en-US" dirty="0" smtClean="0"/>
              <a:t>inequality</a:t>
            </a:r>
            <a:r>
              <a:rPr lang="de-CH" dirty="0" smtClean="0"/>
              <a:t> </a:t>
            </a:r>
            <a:r>
              <a:rPr lang="en-US" dirty="0" smtClean="0"/>
              <a:t>is</a:t>
            </a:r>
            <a:r>
              <a:rPr lang="de-CH" dirty="0" smtClean="0"/>
              <a:t> </a:t>
            </a:r>
            <a:r>
              <a:rPr lang="en-US" dirty="0" smtClean="0"/>
              <a:t>often</a:t>
            </a:r>
            <a:r>
              <a:rPr lang="de-CH" dirty="0" smtClean="0"/>
              <a:t> </a:t>
            </a:r>
            <a:r>
              <a:rPr lang="en-US" dirty="0" smtClean="0"/>
              <a:t>understood</a:t>
            </a:r>
            <a:r>
              <a:rPr lang="de-CH" dirty="0" smtClean="0"/>
              <a:t> </a:t>
            </a:r>
            <a:r>
              <a:rPr lang="en-US" dirty="0" smtClean="0"/>
              <a:t>as</a:t>
            </a:r>
            <a:r>
              <a:rPr lang="de-CH" dirty="0" smtClean="0"/>
              <a:t> </a:t>
            </a:r>
            <a:r>
              <a:rPr lang="de-CH" dirty="0"/>
              <a:t>a </a:t>
            </a:r>
            <a:r>
              <a:rPr lang="en-US" dirty="0" smtClean="0"/>
              <a:t>result</a:t>
            </a:r>
            <a:r>
              <a:rPr lang="de-CH" dirty="0" smtClean="0"/>
              <a:t> </a:t>
            </a:r>
            <a:r>
              <a:rPr lang="en-US" dirty="0" smtClean="0"/>
              <a:t>of</a:t>
            </a:r>
            <a:r>
              <a:rPr lang="de-CH" dirty="0" smtClean="0"/>
              <a:t> an </a:t>
            </a:r>
            <a:r>
              <a:rPr lang="en-US" dirty="0" smtClean="0"/>
              <a:t>unequal market outcome </a:t>
            </a:r>
            <a:r>
              <a:rPr lang="de-CH" dirty="0" smtClean="0"/>
              <a:t>(</a:t>
            </a:r>
            <a:r>
              <a:rPr lang="en-US" dirty="0" smtClean="0"/>
              <a:t>economic factors </a:t>
            </a:r>
            <a:r>
              <a:rPr lang="de-CH" dirty="0" smtClean="0"/>
              <a:t>e.g. </a:t>
            </a:r>
            <a:r>
              <a:rPr lang="en-US" dirty="0" smtClean="0"/>
              <a:t>wages</a:t>
            </a:r>
            <a:r>
              <a:rPr lang="de-CH" dirty="0" smtClean="0"/>
              <a:t>), </a:t>
            </a:r>
            <a:r>
              <a:rPr lang="en-US" dirty="0" smtClean="0"/>
              <a:t>which is more or less moderated</a:t>
            </a:r>
            <a:r>
              <a:rPr lang="de-CH" dirty="0" smtClean="0"/>
              <a:t> </a:t>
            </a:r>
            <a:r>
              <a:rPr lang="en-US" dirty="0" smtClean="0"/>
              <a:t>by</a:t>
            </a:r>
            <a:r>
              <a:rPr lang="de-CH" dirty="0" smtClean="0"/>
              <a:t> </a:t>
            </a:r>
            <a:r>
              <a:rPr lang="en-US" dirty="0" smtClean="0"/>
              <a:t>redistribution (institutional factor e.g</a:t>
            </a:r>
            <a:r>
              <a:rPr lang="en-US" dirty="0"/>
              <a:t>.</a:t>
            </a:r>
            <a:r>
              <a:rPr lang="en-US" dirty="0" smtClean="0"/>
              <a:t> tax system ). But research on the role of demographic factors is gaining attention.</a:t>
            </a:r>
          </a:p>
          <a:p>
            <a:r>
              <a:rPr lang="en-US" dirty="0" smtClean="0"/>
              <a:t>(1) Von </a:t>
            </a:r>
            <a:r>
              <a:rPr lang="en-US" dirty="0" err="1"/>
              <a:t>Weizsäcker</a:t>
            </a:r>
            <a:r>
              <a:rPr lang="en-US" dirty="0"/>
              <a:t> </a:t>
            </a:r>
            <a:r>
              <a:rPr lang="en-US" dirty="0" smtClean="0"/>
              <a:t>(1996) argues that </a:t>
            </a:r>
            <a:r>
              <a:rPr lang="en-US" i="1" dirty="0" smtClean="0"/>
              <a:t>ageing</a:t>
            </a:r>
            <a:r>
              <a:rPr lang="en-US" dirty="0" smtClean="0"/>
              <a:t> of society affects income inequality. It potentially increases when inequality among retired is higher than among workforce (</a:t>
            </a:r>
            <a:r>
              <a:rPr lang="en-US" dirty="0" err="1" smtClean="0"/>
              <a:t>Grabka</a:t>
            </a:r>
            <a:r>
              <a:rPr lang="en-US" dirty="0" smtClean="0"/>
              <a:t> and Kuhn, 2012). </a:t>
            </a:r>
          </a:p>
          <a:p>
            <a:r>
              <a:rPr lang="en-US" dirty="0" smtClean="0"/>
              <a:t>(2) Change in the «way of people living together» affects inequality. People marry later and divorce more often, which results in an increase of single-earner-HH and therefore increases income inequality (</a:t>
            </a:r>
            <a:r>
              <a:rPr lang="en-US" dirty="0" err="1" smtClean="0"/>
              <a:t>Peichl</a:t>
            </a:r>
            <a:r>
              <a:rPr lang="en-US" dirty="0" smtClean="0"/>
              <a:t> et. al, 2011; Daly and Valetta, 2006).</a:t>
            </a:r>
          </a:p>
          <a:p>
            <a:pPr marL="271463" lvl="1" indent="-271463"/>
            <a:endParaRPr lang="en-US" sz="1600" i="1" dirty="0" smtClean="0"/>
          </a:p>
          <a:p>
            <a:pPr marL="271463" lvl="1" indent="-271463"/>
            <a:r>
              <a:rPr lang="en-US" sz="1600" i="1" dirty="0" smtClean="0"/>
              <a:t>Research </a:t>
            </a:r>
            <a:r>
              <a:rPr lang="en-US" sz="1600" i="1" dirty="0"/>
              <a:t>Question: </a:t>
            </a:r>
            <a:r>
              <a:rPr lang="en-US" sz="1600" dirty="0"/>
              <a:t>Is </a:t>
            </a:r>
            <a:r>
              <a:rPr lang="en-US" sz="1600" dirty="0" smtClean="0"/>
              <a:t>Income inequality </a:t>
            </a:r>
            <a:r>
              <a:rPr lang="en-US" sz="1600" dirty="0"/>
              <a:t>affected by demographic </a:t>
            </a:r>
            <a:r>
              <a:rPr lang="en-US" sz="1600" dirty="0" smtClean="0"/>
              <a:t>change, when </a:t>
            </a:r>
            <a:r>
              <a:rPr lang="en-US" sz="1600" dirty="0"/>
              <a:t>looking at age groups and </a:t>
            </a:r>
            <a:r>
              <a:rPr lang="en-US" sz="1600" dirty="0" smtClean="0"/>
              <a:t>household types?</a:t>
            </a:r>
            <a:endParaRPr lang="en-US" sz="1700" dirty="0"/>
          </a:p>
          <a:p>
            <a:endParaRPr lang="en-US" sz="1600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«case studies» with individual cantonal Tax Data 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098229" y="2348324"/>
            <a:ext cx="2180489" cy="2443810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en-US" dirty="0" smtClean="0"/>
              <a:t>Urban canton</a:t>
            </a:r>
          </a:p>
          <a:p>
            <a:pPr lvl="1"/>
            <a:r>
              <a:rPr lang="en-US" dirty="0" smtClean="0"/>
              <a:t>German speaking</a:t>
            </a:r>
          </a:p>
          <a:p>
            <a:pPr lvl="1"/>
            <a:r>
              <a:rPr lang="en-US" dirty="0" smtClean="0"/>
              <a:t>Time period: 1991-2011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741333" y="2509895"/>
            <a:ext cx="3074771" cy="37893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2513" y="2348322"/>
            <a:ext cx="386842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Individual cantonal Tax Data which are collected as part of the </a:t>
            </a:r>
            <a:r>
              <a:rPr lang="de-CH" sz="1800" dirty="0" smtClean="0">
                <a:latin typeface="Lucida Sans"/>
                <a:cs typeface="Lucida Sans"/>
              </a:rPr>
              <a:t>SNF-Project </a:t>
            </a:r>
            <a:r>
              <a:rPr lang="de-CH" sz="1800" dirty="0">
                <a:latin typeface="Lucida Sans"/>
                <a:cs typeface="Lucida Sans"/>
              </a:rPr>
              <a:t>(</a:t>
            </a:r>
            <a:r>
              <a:rPr lang="de-CH" sz="1800" dirty="0">
                <a:latin typeface="Lucida Sans"/>
                <a:cs typeface="Lucida Sans"/>
                <a:hlinkClick r:id="rId3"/>
              </a:rPr>
              <a:t>http://inequalities.ch/</a:t>
            </a:r>
            <a:r>
              <a:rPr lang="de-CH" sz="1800" dirty="0">
                <a:latin typeface="Lucida Sans"/>
                <a:cs typeface="Lucida Sans"/>
              </a:rPr>
              <a:t>)</a:t>
            </a:r>
          </a:p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Tax data is administrative data, which means it’s a process generated, non-reactive data source (</a:t>
            </a:r>
            <a:r>
              <a:rPr lang="en-US" sz="1800" dirty="0" err="1" smtClean="0">
                <a:latin typeface="Lucida Sans"/>
                <a:cs typeface="Lucida Sans"/>
              </a:rPr>
              <a:t>Diekman</a:t>
            </a:r>
            <a:r>
              <a:rPr lang="en-US" sz="1800" dirty="0" smtClean="0">
                <a:latin typeface="Lucida Sans"/>
                <a:cs typeface="Lucida Sans"/>
              </a:rPr>
              <a:t> 2009:653)</a:t>
            </a:r>
          </a:p>
          <a:p>
            <a:pPr marL="1171575" lvl="2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600" dirty="0" smtClean="0">
                <a:latin typeface="Lucida Sans"/>
                <a:cs typeface="Lucida Sans"/>
              </a:rPr>
              <a:t>Nice, because data coverage is good (full sample, no sample bias)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394667" y="2348324"/>
            <a:ext cx="2450461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I</a:t>
            </a:r>
            <a:r>
              <a:rPr lang="en-US" sz="1600" i="1" dirty="0" smtClean="0"/>
              <a:t>ncome measure:</a:t>
            </a:r>
          </a:p>
          <a:p>
            <a:pPr marL="442912" lvl="1" indent="0">
              <a:buNone/>
            </a:pPr>
            <a:r>
              <a:rPr lang="en-US" sz="1600" i="1" dirty="0" smtClean="0"/>
              <a:t>Net </a:t>
            </a:r>
            <a:r>
              <a:rPr lang="en-US" sz="1600" i="1" dirty="0"/>
              <a:t>income (</a:t>
            </a:r>
            <a:r>
              <a:rPr lang="en-US" sz="1600" i="1" dirty="0" err="1"/>
              <a:t>Reineinkommen</a:t>
            </a:r>
            <a:r>
              <a:rPr lang="en-US" sz="1600" i="1" dirty="0"/>
              <a:t>)</a:t>
            </a:r>
          </a:p>
          <a:p>
            <a:pPr lvl="1"/>
            <a:r>
              <a:rPr lang="en-US" sz="1600" dirty="0" smtClean="0"/>
              <a:t>+ Income from labor</a:t>
            </a:r>
          </a:p>
          <a:p>
            <a:pPr lvl="1"/>
            <a:r>
              <a:rPr lang="en-US" sz="1600" dirty="0" smtClean="0"/>
              <a:t>+ Income from property</a:t>
            </a:r>
          </a:p>
          <a:p>
            <a:pPr lvl="1"/>
            <a:r>
              <a:rPr lang="en-US" sz="1600" dirty="0" smtClean="0"/>
              <a:t>+ Direct social transfers</a:t>
            </a:r>
          </a:p>
          <a:p>
            <a:pPr lvl="1"/>
            <a:r>
              <a:rPr lang="en-US" sz="1600" dirty="0" smtClean="0"/>
              <a:t>- Deductions, </a:t>
            </a:r>
            <a:r>
              <a:rPr lang="en-US" sz="1400" dirty="0" smtClean="0"/>
              <a:t>but no social deductions</a:t>
            </a:r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in overall inequality in Basel-City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317067" y="2348324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Is rise of inequality affected by demographic factors?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400" i="1" dirty="0" smtClean="0"/>
              <a:t>Changes are possible due to</a:t>
            </a:r>
          </a:p>
          <a:p>
            <a:pPr lvl="1"/>
            <a:r>
              <a:rPr lang="en-US" sz="1400" i="1" dirty="0" smtClean="0"/>
              <a:t>(a) Changing shares (e.g. poor group got bigger) </a:t>
            </a:r>
          </a:p>
          <a:p>
            <a:pPr lvl="1"/>
            <a:r>
              <a:rPr lang="en-US" sz="1400" i="1" dirty="0" smtClean="0"/>
              <a:t>(b) Groups diverge (mean of subgroups differ stronger)</a:t>
            </a:r>
          </a:p>
          <a:p>
            <a:pPr lvl="1"/>
            <a:r>
              <a:rPr lang="en-US" sz="1400" i="1" dirty="0" smtClean="0"/>
              <a:t>(c) </a:t>
            </a:r>
            <a:r>
              <a:rPr lang="en-US" sz="1400" i="1" dirty="0"/>
              <a:t>Changing within subgroup </a:t>
            </a:r>
            <a:r>
              <a:rPr lang="en-US" sz="1400" i="1" dirty="0" smtClean="0"/>
              <a:t>inequality (e.g</a:t>
            </a:r>
            <a:r>
              <a:rPr lang="en-US" sz="1400" i="1" dirty="0"/>
              <a:t>. something non demographic happened) </a:t>
            </a:r>
          </a:p>
          <a:p>
            <a:pPr lvl="1"/>
            <a:endParaRPr lang="en-US" sz="1400" i="1" dirty="0" smtClean="0"/>
          </a:p>
        </p:txBody>
      </p:sp>
      <p:pic>
        <p:nvPicPr>
          <p:cNvPr id="2111" name="Picture 63" descr="C:\Users\hlo1\neuchatel\analyses Oli\figure\lorenz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4" y="2108201"/>
            <a:ext cx="4801804" cy="38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Decomposing Overall inequality into within and between group components </a:t>
            </a:r>
            <a:r>
              <a:rPr lang="en-US" sz="1600" dirty="0" smtClean="0"/>
              <a:t>(</a:t>
            </a:r>
            <a:r>
              <a:rPr lang="en-US" sz="1600" dirty="0" err="1" smtClean="0"/>
              <a:t>Hao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Naiman</a:t>
            </a:r>
            <a:r>
              <a:rPr lang="en-US" sz="1600" dirty="0" smtClean="0"/>
              <a:t> 2010)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en-US" dirty="0" smtClean="0"/>
                  <a:t>Theil-Index, an inequality measure developed from information theory (General Entropy class), is additively decomposable (Gini is not). Theil can be expressed as the between-group inequality plus the weighted sum of the inequality within each group </a:t>
                </a:r>
              </a:p>
              <a:p>
                <a:pPr lvl="2"/>
                <a:r>
                  <a:rPr lang="de-CH" b="0" dirty="0" smtClean="0"/>
                  <a:t>T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marL="457200" lvl="1" indent="0">
                  <a:buNone/>
                </a:pPr>
                <a:endParaRPr lang="de-CH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By decomposing the Theil-Index we partitioned the total income inequality into between-group inequality (e.g. between age groups and household types) and within-group inequality. Hence we see, how the differences between and within each group contribute to overall inequality</a:t>
                </a:r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2408" b="-18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7" name="Geschweifte Klammer links 6"/>
          <p:cNvSpPr/>
          <p:nvPr/>
        </p:nvSpPr>
        <p:spPr>
          <a:xfrm rot="5400000" flipH="1">
            <a:off x="5834064" y="3126645"/>
            <a:ext cx="207432" cy="2026709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/>
          <p:cNvSpPr/>
          <p:nvPr/>
        </p:nvSpPr>
        <p:spPr>
          <a:xfrm rot="5400000" flipH="1">
            <a:off x="4213832" y="364364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821191" y="422022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ucida Sans"/>
                <a:cs typeface="Lucida Sans"/>
              </a:rPr>
              <a:t>within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0087" y="4220229"/>
            <a:ext cx="1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between</a:t>
            </a:r>
            <a:endParaRPr lang="en-US" sz="1800" i="1" dirty="0">
              <a:latin typeface="Lucida Sans"/>
              <a:cs typeface="Lucida Sans"/>
            </a:endParaRPr>
          </a:p>
        </p:txBody>
      </p:sp>
      <p:sp>
        <p:nvSpPr>
          <p:cNvPr id="13" name="Geschweifte Klammer links 9"/>
          <p:cNvSpPr/>
          <p:nvPr/>
        </p:nvSpPr>
        <p:spPr>
          <a:xfrm rot="5400000" flipH="1">
            <a:off x="3128952" y="362473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0"/>
          <p:cNvSpPr txBox="1"/>
          <p:nvPr/>
        </p:nvSpPr>
        <p:spPr>
          <a:xfrm>
            <a:off x="1410346" y="4201319"/>
            <a:ext cx="24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Population-weights</a:t>
            </a:r>
            <a:endParaRPr lang="en-US" sz="1800" i="1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groups </a:t>
            </a:r>
            <a:r>
              <a:rPr lang="en-US" dirty="0"/>
              <a:t>- Share of </a:t>
            </a:r>
            <a:r>
              <a:rPr lang="en-US" dirty="0" smtClean="0"/>
              <a:t>age groups and change over time</a:t>
            </a:r>
          </a:p>
          <a:p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12393"/>
              </p:ext>
            </p:extLst>
          </p:nvPr>
        </p:nvGraphicFramePr>
        <p:xfrm>
          <a:off x="3944938" y="3194050"/>
          <a:ext cx="40576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Worksheet" r:id="rId5" imgW="4057667" imgH="1438343" progId="Excel.Sheet.12">
                  <p:embed/>
                </p:oleObj>
              </mc:Choice>
              <mc:Fallback>
                <p:oleObj name="Worksheet" r:id="rId5" imgW="4057667" imgH="1438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4938" y="3194050"/>
                        <a:ext cx="40576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3"/>
          <p:cNvSpPr txBox="1">
            <a:spLocks/>
          </p:cNvSpPr>
          <p:nvPr/>
        </p:nvSpPr>
        <p:spPr>
          <a:xfrm>
            <a:off x="600469" y="2356791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Three age groups</a:t>
            </a:r>
            <a:endParaRPr lang="en-US" i="1" dirty="0"/>
          </a:p>
          <a:p>
            <a:pPr lvl="1"/>
            <a:r>
              <a:rPr lang="de-CH" dirty="0"/>
              <a:t> </a:t>
            </a:r>
            <a:r>
              <a:rPr lang="en-US" i="1" dirty="0"/>
              <a:t>-25: </a:t>
            </a:r>
            <a:r>
              <a:rPr lang="en-US" dirty="0"/>
              <a:t>young adults (education is important)</a:t>
            </a:r>
          </a:p>
          <a:p>
            <a:pPr lvl="1"/>
            <a:r>
              <a:rPr lang="en-US" i="1" dirty="0"/>
              <a:t>26 – 65: </a:t>
            </a:r>
            <a:r>
              <a:rPr lang="en-US" dirty="0"/>
              <a:t>working population (wages)</a:t>
            </a:r>
          </a:p>
          <a:p>
            <a:pPr lvl="1"/>
            <a:r>
              <a:rPr lang="en-US" i="1" dirty="0"/>
              <a:t>65&gt;: </a:t>
            </a:r>
            <a:r>
              <a:rPr lang="en-US" dirty="0"/>
              <a:t>Retired (pensions)</a:t>
            </a:r>
          </a:p>
        </p:txBody>
      </p:sp>
    </p:spTree>
    <p:extLst>
      <p:ext uri="{BB962C8B-B14F-4D97-AF65-F5344CB8AC3E}">
        <p14:creationId xmlns:p14="http://schemas.microsoft.com/office/powerpoint/2010/main" val="1828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109174"/>
            <a:ext cx="8100000" cy="540000"/>
          </a:xfrm>
        </p:spPr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Between and within group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744799" y="1854679"/>
            <a:ext cx="2904488" cy="3801054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On average young adults lost, while workforce and especially retired gained</a:t>
            </a:r>
          </a:p>
          <a:p>
            <a:r>
              <a:rPr lang="en-US" i="1" dirty="0" smtClean="0"/>
              <a:t>But: Inequality within workforce and among young adults increased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9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1" descr="plot of chunk unnamed-chunk-1"/>
          <p:cNvSpPr>
            <a:spLocks noChangeAspect="1" noChangeArrowheads="1"/>
          </p:cNvSpPr>
          <p:nvPr/>
        </p:nvSpPr>
        <p:spPr bwMode="auto">
          <a:xfrm>
            <a:off x="307975" y="-51133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3" descr="plot of chunk unnamed-chunk-1"/>
          <p:cNvSpPr>
            <a:spLocks noChangeAspect="1" noChangeArrowheads="1"/>
          </p:cNvSpPr>
          <p:nvPr/>
        </p:nvSpPr>
        <p:spPr bwMode="auto">
          <a:xfrm>
            <a:off x="460375" y="-49609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bs_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70" y="1472161"/>
            <a:ext cx="4998201" cy="49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Contribution of within and between inequality to overall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398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Inequality among Workforce (26-65) contributes most to overall inequality (big group) and relevance of inequality within this age group did rise.</a:t>
            </a:r>
          </a:p>
          <a:p>
            <a:r>
              <a:rPr lang="en-US" i="1" dirty="0" smtClean="0"/>
              <a:t>Small increase of between-group component is because young adults “lost” relatively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66767"/>
              </p:ext>
            </p:extLst>
          </p:nvPr>
        </p:nvGraphicFramePr>
        <p:xfrm>
          <a:off x="793750" y="2868613"/>
          <a:ext cx="4391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Worksheet" r:id="rId5" imgW="4391011" imgH="2247900" progId="Excel.Sheet.12">
                  <p:embed/>
                </p:oleObj>
              </mc:Choice>
              <mc:Fallback>
                <p:oleObj name="Worksheet" r:id="rId5" imgW="4391011" imgH="2247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750" y="2868613"/>
                        <a:ext cx="43910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Share of </a:t>
            </a:r>
            <a:r>
              <a:rPr lang="en-US" dirty="0" smtClean="0"/>
              <a:t>Household types and </a:t>
            </a:r>
            <a:r>
              <a:rPr lang="en-US" dirty="0"/>
              <a:t>change over time</a:t>
            </a:r>
          </a:p>
          <a:p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940"/>
              </p:ext>
            </p:extLst>
          </p:nvPr>
        </p:nvGraphicFramePr>
        <p:xfrm>
          <a:off x="4103688" y="2524125"/>
          <a:ext cx="4046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Worksheet" r:id="rId5" imgW="3952855" imgH="2505143" progId="Excel.Sheet.12">
                  <p:embed/>
                </p:oleObj>
              </mc:Choice>
              <mc:Fallback>
                <p:oleObj name="Worksheet" r:id="rId5" imgW="3952855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3688" y="2524125"/>
                        <a:ext cx="4046537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51666" y="2524125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Global trend is reflected in cantonal data: decline of married and rise of single households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0C3CE-871E-471D-827D-756DC4BA178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991</Words>
  <Application>Microsoft Office PowerPoint</Application>
  <PresentationFormat>On-screen Show (4:3)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FBS_FB_de_Powerpoint</vt:lpstr>
      <vt:lpstr>Worksheet</vt:lpstr>
      <vt:lpstr>Inequality by Demographic Factors </vt:lpstr>
      <vt:lpstr>Introduction </vt:lpstr>
      <vt:lpstr>Data</vt:lpstr>
      <vt:lpstr>Results</vt:lpstr>
      <vt:lpstr>Method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141</cp:revision>
  <cp:lastPrinted>2014-10-07T12:55:21Z</cp:lastPrinted>
  <dcterms:created xsi:type="dcterms:W3CDTF">2014-09-16T15:17:28Z</dcterms:created>
  <dcterms:modified xsi:type="dcterms:W3CDTF">2014-10-22T13:36:30Z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