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72" r:id="rId7"/>
    <p:sldId id="277" r:id="rId8"/>
    <p:sldId id="275" r:id="rId9"/>
    <p:sldId id="300" r:id="rId10"/>
    <p:sldId id="297" r:id="rId11"/>
    <p:sldId id="296" r:id="rId12"/>
    <p:sldId id="286" r:id="rId13"/>
    <p:sldId id="298" r:id="rId14"/>
    <p:sldId id="301" r:id="rId15"/>
    <p:sldId id="293" r:id="rId16"/>
    <p:sldId id="294" r:id="rId17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4020" autoAdjust="0"/>
  </p:normalViewPr>
  <p:slideViewPr>
    <p:cSldViewPr snapToGrid="0" snapToObjects="1" showGuides="1">
      <p:cViewPr>
        <p:scale>
          <a:sx n="75" d="100"/>
          <a:sy n="75" d="100"/>
        </p:scale>
        <p:origin x="-266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4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25395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</a:t>
            </a:r>
            <a:r>
              <a:rPr lang="en-US" i="1" dirty="0" smtClean="0"/>
              <a:t>(</a:t>
            </a:r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bs_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" y="1542520"/>
            <a:ext cx="5292927" cy="52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Contribution of within and between inequality  to overall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468000" y="2539511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54628"/>
              </p:ext>
            </p:extLst>
          </p:nvPr>
        </p:nvGraphicFramePr>
        <p:xfrm>
          <a:off x="3794125" y="2586038"/>
          <a:ext cx="405765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Worksheet" r:id="rId4" imgW="4057667" imgH="2962343" progId="Excel.Sheet.12">
                  <p:embed/>
                </p:oleObj>
              </mc:Choice>
              <mc:Fallback>
                <p:oleObj name="Worksheet" r:id="rId4" imgW="4057667" imgH="2962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4125" y="2586038"/>
                        <a:ext cx="405765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3"/>
          <p:cNvSpPr txBox="1">
            <a:spLocks/>
          </p:cNvSpPr>
          <p:nvPr/>
        </p:nvSpPr>
        <p:spPr>
          <a:xfrm>
            <a:off x="564720" y="23236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529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  <p:pic>
        <p:nvPicPr>
          <p:cNvPr id="13314" name="Picture 2" descr="C:\Users\hlo1\neuchatel\analyses\bs_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7" y="1440000"/>
            <a:ext cx="4520063" cy="45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/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Von </a:t>
            </a:r>
            <a:r>
              <a:rPr lang="en-US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Weizsäcker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 (1996)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assumes that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ageing of society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leads to higher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income inequality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people within workforce and retired gained on average, while</a:t>
            </a:r>
            <a:r>
              <a:rPr lang="en-US" dirty="0" smtClean="0"/>
              <a:t>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young adults lost (groups diverge).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Inequality among retired is highest. 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associated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with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increase of inequality?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</a:t>
            </a:r>
            <a:r>
              <a:rPr lang="de-CH" dirty="0" smtClean="0"/>
              <a:t>an </a:t>
            </a:r>
            <a:r>
              <a:rPr lang="en-US" dirty="0" smtClean="0"/>
              <a:t>unequal market outcome </a:t>
            </a:r>
            <a:r>
              <a:rPr lang="de-CH" dirty="0" smtClean="0"/>
              <a:t>(</a:t>
            </a:r>
            <a:r>
              <a:rPr lang="en-US" dirty="0" smtClean="0"/>
              <a:t>economic factors </a:t>
            </a:r>
            <a:r>
              <a:rPr lang="de-CH" dirty="0" smtClean="0"/>
              <a:t>e.g. </a:t>
            </a:r>
            <a:r>
              <a:rPr lang="en-US" dirty="0" smtClean="0"/>
              <a:t>wages</a:t>
            </a:r>
            <a:r>
              <a:rPr lang="de-CH" dirty="0" smtClean="0"/>
              <a:t>), </a:t>
            </a:r>
            <a:r>
              <a:rPr lang="en-US" dirty="0" smtClean="0"/>
              <a:t>which is more or less moderated</a:t>
            </a:r>
            <a:r>
              <a:rPr lang="de-CH" dirty="0" smtClean="0"/>
              <a:t> </a:t>
            </a:r>
            <a:r>
              <a:rPr lang="en-US" dirty="0" smtClean="0"/>
              <a:t>by</a:t>
            </a:r>
            <a:r>
              <a:rPr lang="de-CH" dirty="0" smtClean="0"/>
              <a:t> </a:t>
            </a:r>
            <a:r>
              <a:rPr lang="en-US" dirty="0" smtClean="0"/>
              <a:t>redistribution (institutional factor e.g</a:t>
            </a:r>
            <a:r>
              <a:rPr lang="en-US" dirty="0"/>
              <a:t>.</a:t>
            </a:r>
            <a:r>
              <a:rPr lang="en-US" dirty="0" smtClean="0"/>
              <a:t> tax system ). </a:t>
            </a:r>
            <a:r>
              <a:rPr lang="en-US" dirty="0" smtClean="0"/>
              <a:t>But research on the role of demographic factors is gaining attention.</a:t>
            </a:r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It </a:t>
            </a:r>
            <a:r>
              <a:rPr lang="en-US" dirty="0" smtClean="0"/>
              <a:t>potentially increases </a:t>
            </a:r>
            <a:r>
              <a:rPr lang="en-US" dirty="0" smtClean="0"/>
              <a:t>when inequality among retired is higher than among workforce (</a:t>
            </a:r>
            <a:r>
              <a:rPr lang="en-US" dirty="0" err="1" smtClean="0"/>
              <a:t>Grabka</a:t>
            </a:r>
            <a:r>
              <a:rPr lang="en-US" dirty="0" smtClean="0"/>
              <a:t> and Kuhn, 2012). </a:t>
            </a:r>
          </a:p>
          <a:p>
            <a:r>
              <a:rPr lang="en-US" dirty="0" smtClean="0"/>
              <a:t>(2) Change in the «way of people living together» affects inequality. People marry later and divorce more often, which results in an increase of single-earner-HH and therefore increases income inequality (</a:t>
            </a:r>
            <a:r>
              <a:rPr lang="en-US" dirty="0" err="1" smtClean="0"/>
              <a:t>Peichl</a:t>
            </a:r>
            <a:r>
              <a:rPr lang="en-US" dirty="0" smtClean="0"/>
              <a:t> et. al, 2011; Daly and Valetta, 2006).</a:t>
            </a:r>
          </a:p>
          <a:p>
            <a:pPr marL="271463" lvl="1" indent="-271463"/>
            <a:endParaRPr lang="en-US" sz="1600" i="1" dirty="0" smtClean="0"/>
          </a:p>
          <a:p>
            <a:pPr marL="271463" lvl="1" indent="-271463"/>
            <a:r>
              <a:rPr lang="en-US" sz="1600" i="1" dirty="0" smtClean="0"/>
              <a:t>Research </a:t>
            </a:r>
            <a:r>
              <a:rPr lang="en-US" sz="1600" i="1" dirty="0"/>
              <a:t>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(full sample, no sample bias)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deductions</a:t>
            </a:r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got 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theory (General Entropy class), is additively decomposable (Gini is not). Theil can be expressed as the between-group inequality plus the weighted sum of the inequality within each group </a:t>
                </a:r>
              </a:p>
              <a:p>
                <a:pPr lvl="2"/>
                <a:r>
                  <a:rPr lang="de-CH" b="0" dirty="0" smtClean="0"/>
                  <a:t>T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4213832" y="364364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821191" y="422022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  <p:sp>
        <p:nvSpPr>
          <p:cNvPr id="13" name="Geschweifte Klammer links 9"/>
          <p:cNvSpPr/>
          <p:nvPr/>
        </p:nvSpPr>
        <p:spPr>
          <a:xfrm rot="5400000" flipH="1">
            <a:off x="3128952" y="362473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0"/>
          <p:cNvSpPr txBox="1"/>
          <p:nvPr/>
        </p:nvSpPr>
        <p:spPr>
          <a:xfrm>
            <a:off x="1410346" y="4201319"/>
            <a:ext cx="24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Population-weights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12393"/>
              </p:ext>
            </p:extLst>
          </p:nvPr>
        </p:nvGraphicFramePr>
        <p:xfrm>
          <a:off x="3944938" y="3194050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Worksheet" r:id="rId4" imgW="4057667" imgH="1438343" progId="Excel.Sheet.12">
                  <p:embed/>
                </p:oleObj>
              </mc:Choice>
              <mc:Fallback>
                <p:oleObj name="Worksheet" r:id="rId4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4938" y="3194050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On average young adults lost, while workforce and especially retired gained</a:t>
            </a:r>
          </a:p>
          <a:p>
            <a:r>
              <a:rPr lang="en-US" i="1" dirty="0" smtClean="0"/>
              <a:t>But: Inequality within workforce and among young adults increased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bs_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70" y="1472161"/>
            <a:ext cx="4998201" cy="4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within and between inequality to 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did rise.</a:t>
            </a:r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66767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Worksheet" r:id="rId4" imgW="4391011" imgH="2247900" progId="Excel.Sheet.12">
                  <p:embed/>
                </p:oleObj>
              </mc:Choice>
              <mc:Fallback>
                <p:oleObj name="Worksheet" r:id="rId4" imgW="4391011" imgH="2247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Share of </a:t>
            </a:r>
            <a:r>
              <a:rPr lang="en-US" dirty="0" smtClean="0"/>
              <a:t>Household types and </a:t>
            </a:r>
            <a:r>
              <a:rPr lang="en-US" dirty="0"/>
              <a:t>change over time</a:t>
            </a:r>
          </a:p>
          <a:p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Worksheet" r:id="rId4" imgW="3952855" imgH="2505143" progId="Excel.Sheet.12">
                  <p:embed/>
                </p:oleObj>
              </mc:Choice>
              <mc:Fallback>
                <p:oleObj name="Worksheet" r:id="rId4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990</Words>
  <Application>Microsoft Office PowerPoint</Application>
  <PresentationFormat>On-screen Show (4:3)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FBS_FB_de_Powerpoint</vt:lpstr>
      <vt:lpstr>Worksheet</vt:lpstr>
      <vt:lpstr>Inequality by Demographic Factors </vt:lpstr>
      <vt:lpstr>Introduction </vt:lpstr>
      <vt:lpstr>Data</vt:lpstr>
      <vt:lpstr>Results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138</cp:revision>
  <cp:lastPrinted>2014-10-07T12:55:21Z</cp:lastPrinted>
  <dcterms:created xsi:type="dcterms:W3CDTF">2014-09-16T15:17:28Z</dcterms:created>
  <dcterms:modified xsi:type="dcterms:W3CDTF">2014-10-22T09:41:59Z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