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22.10.2014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1803400"/>
            <a:ext cx="2904488" cy="2906671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</a:t>
            </a:r>
            <a:endParaRPr lang="en-US" i="1" dirty="0" smtClean="0"/>
          </a:p>
          <a:p>
            <a:r>
              <a:rPr lang="de-CH" i="1" dirty="0" smtClean="0"/>
              <a:t>But: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group</a:t>
            </a:r>
            <a:r>
              <a:rPr lang="de-CH" i="1" dirty="0" smtClean="0"/>
              <a:t>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54628"/>
              </p:ext>
            </p:extLst>
          </p:nvPr>
        </p:nvGraphicFramePr>
        <p:xfrm>
          <a:off x="3794125" y="2586038"/>
          <a:ext cx="405765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5" imgW="4057667" imgH="2962343" progId="Excel.Sheet.12">
                  <p:embed/>
                </p:oleObj>
              </mc:Choice>
              <mc:Fallback>
                <p:oleObj name="Worksheet" r:id="rId5" imgW="4057667" imgH="2962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/>
              <a:t>But: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group</a:t>
            </a:r>
            <a:r>
              <a:rPr lang="de-CH" i="1" dirty="0"/>
              <a:t> </a:t>
            </a:r>
            <a:r>
              <a:rPr lang="en-US" i="1" dirty="0"/>
              <a:t>Inequality reaches a maximum at a single-share of about </a:t>
            </a:r>
            <a:r>
              <a:rPr lang="de-CH" i="1" dirty="0"/>
              <a:t>60</a:t>
            </a:r>
            <a:r>
              <a:rPr lang="de-CH" i="1" dirty="0" smtClean="0"/>
              <a:t>%</a:t>
            </a:r>
          </a:p>
          <a:p>
            <a:r>
              <a:rPr lang="de-CH" i="1" dirty="0" err="1" smtClean="0"/>
              <a:t>Inequality</a:t>
            </a:r>
            <a:r>
              <a:rPr lang="de-CH" i="1" dirty="0" smtClean="0"/>
              <a:t> </a:t>
            </a:r>
            <a:r>
              <a:rPr lang="de-CH" i="1" dirty="0" err="1" smtClean="0"/>
              <a:t>increase</a:t>
            </a:r>
            <a:r>
              <a:rPr lang="de-CH" i="1" dirty="0" smtClean="0"/>
              <a:t> </a:t>
            </a:r>
            <a:r>
              <a:rPr lang="de-CH" i="1" u="sng" dirty="0" err="1" smtClean="0"/>
              <a:t>within</a:t>
            </a:r>
            <a:r>
              <a:rPr lang="de-CH" i="1" dirty="0" smtClean="0"/>
              <a:t> all </a:t>
            </a:r>
            <a:r>
              <a:rPr lang="de-CH" i="1" dirty="0" err="1" smtClean="0"/>
              <a:t>subgroups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main</a:t>
            </a:r>
            <a:r>
              <a:rPr lang="de-CH" i="1" dirty="0" smtClean="0"/>
              <a:t> </a:t>
            </a:r>
            <a:r>
              <a:rPr lang="de-CH" i="1" dirty="0" err="1" smtClean="0"/>
              <a:t>driver</a:t>
            </a:r>
            <a:endParaRPr lang="en-US" i="1" dirty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people within workforce and retired gained on average, while</a:t>
            </a:r>
            <a:r>
              <a:rPr lang="en-US" dirty="0" smtClean="0"/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young adults lost (groups diverge).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Inequality among retired is highest. 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inequality?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an </a:t>
            </a:r>
            <a:r>
              <a:rPr lang="en-US" dirty="0" smtClean="0"/>
              <a:t>unequal market outcome </a:t>
            </a:r>
            <a:r>
              <a:rPr lang="de-CH" dirty="0" smtClean="0"/>
              <a:t>(</a:t>
            </a:r>
            <a:r>
              <a:rPr lang="en-US" dirty="0" smtClean="0"/>
              <a:t>economic factors </a:t>
            </a:r>
            <a:r>
              <a:rPr lang="de-CH" dirty="0" smtClean="0"/>
              <a:t>e.g. </a:t>
            </a:r>
            <a:r>
              <a:rPr lang="en-US" dirty="0" smtClean="0"/>
              <a:t>wages</a:t>
            </a:r>
            <a:r>
              <a:rPr lang="de-CH" dirty="0" smtClean="0"/>
              <a:t>), </a:t>
            </a:r>
            <a:r>
              <a:rPr lang="en-US" dirty="0" smtClean="0"/>
              <a:t>which is more or less moderated</a:t>
            </a:r>
            <a:r>
              <a:rPr lang="de-CH" dirty="0" smtClean="0"/>
              <a:t> </a:t>
            </a:r>
            <a:r>
              <a:rPr lang="en-US" dirty="0" smtClean="0"/>
              <a:t>by</a:t>
            </a:r>
            <a:r>
              <a:rPr lang="de-CH" dirty="0" smtClean="0"/>
              <a:t> </a:t>
            </a:r>
            <a:r>
              <a:rPr lang="en-US" dirty="0" smtClean="0"/>
              <a:t>redistribution (institutional factor e.g</a:t>
            </a:r>
            <a:r>
              <a:rPr lang="en-US" dirty="0"/>
              <a:t>.</a:t>
            </a:r>
            <a:r>
              <a:rPr lang="en-US" dirty="0" smtClean="0"/>
              <a:t> tax system ). But research on the role of demographic factors is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potentially increases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endParaRPr lang="en-US" sz="1600" i="1" dirty="0" smtClean="0"/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Worksheet" r:id="rId5" imgW="4057667" imgH="1438343" progId="Excel.Sheet.12">
                  <p:embed/>
                </p:oleObj>
              </mc:Choice>
              <mc:Fallback>
                <p:oleObj name="Worksheet" r:id="rId5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did rise.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Worksheet" r:id="rId5" imgW="4391011" imgH="2247900" progId="Excel.Sheet.12">
                  <p:embed/>
                </p:oleObj>
              </mc:Choice>
              <mc:Fallback>
                <p:oleObj name="Worksheet" r:id="rId5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993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FBS_FB_de_Powerpoint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140</cp:revision>
  <cp:lastPrinted>2014-10-07T12:55:21Z</cp:lastPrinted>
  <dcterms:created xsi:type="dcterms:W3CDTF">2014-09-16T15:17:28Z</dcterms:created>
  <dcterms:modified xsi:type="dcterms:W3CDTF">2014-10-22T11:57:29Z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