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72" r:id="rId7"/>
    <p:sldId id="275" r:id="rId8"/>
    <p:sldId id="277" r:id="rId9"/>
    <p:sldId id="300" r:id="rId10"/>
    <p:sldId id="297" r:id="rId11"/>
    <p:sldId id="296" r:id="rId12"/>
    <p:sldId id="286" r:id="rId13"/>
    <p:sldId id="298" r:id="rId14"/>
    <p:sldId id="293" r:id="rId15"/>
    <p:sldId id="294" r:id="rId16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402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demograpic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trends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r>
              <a:rPr lang="de-CH" dirty="0" smtClean="0"/>
              <a:t>Bei</a:t>
            </a:r>
            <a:r>
              <a:rPr lang="de-CH" baseline="0" dirty="0" smtClean="0"/>
              <a:t> der Auswahl der Kantone haben wir zum Ziel möglichst  lange Entwicklungsperioden abzudecken.</a:t>
            </a:r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Contribution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rausnehmen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Überschuss bei den Single Women lässt sich vor allem durch Witwen erklären &gt; Männer sterben früher als Frauen.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Soziale Arbeit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</a:t>
            </a:r>
            <a:r>
              <a:rPr lang="de-CH" i="1" dirty="0" smtClean="0"/>
              <a:t>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245" y="1585751"/>
            <a:ext cx="4748980" cy="474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324" y="1219053"/>
            <a:ext cx="4479515" cy="447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Ageing of the population leads to a conflict between generations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Kaufmann 2005)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inequality rose for working people and decreased for retired while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median incomes rose for retired people only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(25-65). Trend is rising.</a:t>
            </a:r>
          </a:p>
          <a:p>
            <a:pPr marL="0" lvl="1"/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rather associated with more equality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</a:t>
            </a: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More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with more single households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en-US" dirty="0" smtClean="0"/>
              <a:t>unequal wages </a:t>
            </a:r>
            <a:r>
              <a:rPr lang="de-CH" dirty="0" smtClean="0"/>
              <a:t>(</a:t>
            </a:r>
            <a:r>
              <a:rPr lang="en-US" dirty="0" smtClean="0"/>
              <a:t>economic factor</a:t>
            </a:r>
            <a:r>
              <a:rPr lang="de-CH" dirty="0" smtClean="0"/>
              <a:t>) </a:t>
            </a:r>
            <a:r>
              <a:rPr lang="en-US" dirty="0" smtClean="0"/>
              <a:t>and redistribution (institutional factor). But research on the role of demographic factors is increasingly gaining attention.</a:t>
            </a:r>
            <a:endParaRPr lang="en-US" dirty="0" smtClean="0"/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</a:t>
            </a:r>
            <a:r>
              <a:rPr lang="en-US" dirty="0" smtClean="0"/>
              <a:t>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</a:t>
            </a:r>
            <a:r>
              <a:rPr lang="en-US" dirty="0" smtClean="0"/>
              <a:t>Because inequality among retired (65+) is relatively high (Switzerland) respectively low (Germany) </a:t>
            </a:r>
            <a:r>
              <a:rPr lang="en-US" dirty="0"/>
              <a:t>(</a:t>
            </a:r>
            <a:r>
              <a:rPr lang="en-US" dirty="0" err="1"/>
              <a:t>Grabka</a:t>
            </a:r>
            <a:r>
              <a:rPr lang="en-US" dirty="0"/>
              <a:t> and Kuhn, </a:t>
            </a:r>
            <a:r>
              <a:rPr lang="en-US" dirty="0" smtClean="0"/>
              <a:t>2012) expect that, ceteris paribus, the predicted relative rise of retired, will increase/decrease inequality.</a:t>
            </a:r>
            <a:endParaRPr lang="en-US" dirty="0"/>
          </a:p>
          <a:p>
            <a:r>
              <a:rPr lang="en-US" dirty="0" smtClean="0"/>
              <a:t>(2) Change </a:t>
            </a:r>
            <a:r>
              <a:rPr lang="en-US" dirty="0"/>
              <a:t>in the «way of people living together» affects </a:t>
            </a:r>
            <a:r>
              <a:rPr lang="en-US" dirty="0" smtClean="0"/>
              <a:t>inequality. </a:t>
            </a:r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marry </a:t>
            </a:r>
            <a:r>
              <a:rPr lang="en-US" dirty="0" smtClean="0"/>
              <a:t>later and </a:t>
            </a:r>
            <a:r>
              <a:rPr lang="en-US" dirty="0"/>
              <a:t>divorce more </a:t>
            </a:r>
            <a:r>
              <a:rPr lang="en-US" dirty="0" smtClean="0"/>
              <a:t>often, which results in an increase of single-earner-HH. There is evidence that inequality is affected by changing </a:t>
            </a:r>
            <a:r>
              <a:rPr lang="en-US" i="1" dirty="0" smtClean="0"/>
              <a:t>household structure </a:t>
            </a:r>
            <a:r>
              <a:rPr lang="en-US" dirty="0" smtClean="0"/>
              <a:t>(</a:t>
            </a:r>
            <a:r>
              <a:rPr lang="en-US" dirty="0" err="1" smtClean="0"/>
              <a:t>Peichl</a:t>
            </a:r>
            <a:r>
              <a:rPr lang="en-US" dirty="0" smtClean="0"/>
              <a:t> et. al, 2011; </a:t>
            </a:r>
            <a:r>
              <a:rPr lang="en-US" dirty="0"/>
              <a:t>Daly and </a:t>
            </a:r>
            <a:r>
              <a:rPr lang="en-US" dirty="0" smtClean="0"/>
              <a:t>Valetta, 2006</a:t>
            </a:r>
            <a:r>
              <a:rPr lang="en-US" dirty="0"/>
              <a:t>).</a:t>
            </a:r>
            <a:endParaRPr lang="en-US" dirty="0"/>
          </a:p>
          <a:p>
            <a:pPr marL="271463" lvl="1" indent="-271463"/>
            <a:r>
              <a:rPr lang="en-US" sz="1600" i="1" dirty="0"/>
              <a:t>Research 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  <a:endParaRPr lang="de-CH" i="1" dirty="0" smtClean="0"/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</a:t>
            </a:r>
            <a:r>
              <a:rPr lang="en-US" sz="1600" dirty="0" smtClean="0">
                <a:latin typeface="Lucida Sans"/>
                <a:cs typeface="Lucida Sans"/>
              </a:rPr>
              <a:t>(full sample, no </a:t>
            </a:r>
            <a:r>
              <a:rPr lang="en-US" sz="1600" dirty="0" smtClean="0">
                <a:latin typeface="Lucida Sans"/>
                <a:cs typeface="Lucida Sans"/>
              </a:rPr>
              <a:t>sample bias</a:t>
            </a:r>
            <a:r>
              <a:rPr lang="en-US" sz="1600" dirty="0" smtClean="0">
                <a:latin typeface="Lucida Sans"/>
                <a:cs typeface="Lucida Sans"/>
              </a:rPr>
              <a:t>)</a:t>
            </a:r>
            <a:endParaRPr lang="en-US" sz="1600" dirty="0" smtClean="0">
              <a:latin typeface="Lucida Sans"/>
              <a:cs typeface="Lucida Sans"/>
            </a:endParaRP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</a:t>
            </a:r>
            <a:r>
              <a:rPr lang="en-US" sz="1600" dirty="0" smtClean="0"/>
              <a:t>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</a:t>
            </a:r>
            <a:r>
              <a:rPr lang="en-US" sz="1400" dirty="0" smtClean="0"/>
              <a:t>deductions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</a:t>
                </a:r>
                <a:r>
                  <a:rPr lang="en-US" dirty="0" smtClean="0"/>
                  <a:t>theory (General Entropy class), </a:t>
                </a:r>
                <a:r>
                  <a:rPr lang="en-US" dirty="0" smtClean="0"/>
                  <a:t>is additively decomposable (Gini is not). Theil can be expressed as the between-group inequality plus the weighted sum of the inequality within each group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𝐼</m:t>
                    </m:r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3504354" y="3099870"/>
            <a:ext cx="207432" cy="208026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293531" y="4235248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60088"/>
              </p:ext>
            </p:extLst>
          </p:nvPr>
        </p:nvGraphicFramePr>
        <p:xfrm>
          <a:off x="3945672" y="3194052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4" imgW="4057667" imgH="1438343" progId="Excel.Sheet.12">
                  <p:embed/>
                </p:oleObj>
              </mc:Choice>
              <mc:Fallback>
                <p:oleObj name="Worksheet" r:id="rId4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5672" y="3194052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Within Inequality </a:t>
            </a:r>
            <a:r>
              <a:rPr lang="en-US" i="1" dirty="0"/>
              <a:t>is bigger than between inequality </a:t>
            </a:r>
            <a:endParaRPr lang="en-US" i="1" dirty="0" smtClean="0"/>
          </a:p>
          <a:p>
            <a:pPr marL="0" indent="0">
              <a:buNone/>
            </a:pPr>
            <a:r>
              <a:rPr lang="en-US" sz="1600" i="1" dirty="0" smtClean="0"/>
              <a:t>1991: W=0.38, B=0.03 </a:t>
            </a:r>
          </a:p>
          <a:p>
            <a:pPr marL="0" indent="0">
              <a:buNone/>
            </a:pPr>
            <a:r>
              <a:rPr lang="en-US" sz="1600" i="1" dirty="0" smtClean="0"/>
              <a:t>2011:  W=0.51, B=0.05</a:t>
            </a:r>
            <a:endParaRPr lang="en-US" i="1" dirty="0" smtClean="0"/>
          </a:p>
          <a:p>
            <a:r>
              <a:rPr lang="en-US" i="1" dirty="0" smtClean="0"/>
              <a:t>On average young adults lost, while retired gained and workforce were “stable”</a:t>
            </a:r>
          </a:p>
          <a:p>
            <a:r>
              <a:rPr lang="en-US" i="1" dirty="0" smtClean="0"/>
              <a:t>But: Inequality within workforce and especially among young adults increased strong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537" y="1522034"/>
            <a:ext cx="5288771" cy="52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each within inequality component and between inequality 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is rising.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89143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Worksheet" r:id="rId4" imgW="4391011" imgH="2247900" progId="Excel.Sheet.12">
                  <p:embed/>
                </p:oleObj>
              </mc:Choice>
              <mc:Fallback>
                <p:oleObj name="Worksheet" r:id="rId4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Demographic change and contribution of within and between inequality to overall inequality 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Worksheet" r:id="rId4" imgW="3952855" imgH="2505143" progId="Excel.Sheet.12">
                  <p:embed/>
                </p:oleObj>
              </mc:Choice>
              <mc:Fallback>
                <p:oleObj name="Worksheet" r:id="rId4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1062</Words>
  <Application>Microsoft Office PowerPoint</Application>
  <PresentationFormat>On-screen Show (4:3)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FBS_FB_de_Powerpoint</vt:lpstr>
      <vt:lpstr>Microsoft Excel Worksheet</vt:lpstr>
      <vt:lpstr>Inequality by Demographic Factors </vt:lpstr>
      <vt:lpstr>Introduction </vt:lpstr>
      <vt:lpstr>Data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124</cp:revision>
  <cp:lastPrinted>2014-10-07T12:55:21Z</cp:lastPrinted>
  <dcterms:created xsi:type="dcterms:W3CDTF">2014-09-16T15:17:28Z</dcterms:created>
  <dcterms:modified xsi:type="dcterms:W3CDTF">2014-10-09T16:46:07Z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