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3" r:id="rId6"/>
    <p:sldId id="282" r:id="rId7"/>
    <p:sldId id="284" r:id="rId8"/>
    <p:sldId id="281" r:id="rId9"/>
    <p:sldId id="272" r:id="rId10"/>
    <p:sldId id="285" r:id="rId11"/>
    <p:sldId id="275" r:id="rId12"/>
    <p:sldId id="276" r:id="rId13"/>
    <p:sldId id="277" r:id="rId14"/>
    <p:sldId id="286" r:id="rId15"/>
    <p:sldId id="279" r:id="rId16"/>
    <p:sldId id="287" r:id="rId17"/>
    <p:sldId id="288" r:id="rId18"/>
    <p:sldId id="280" r:id="rId19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ümbelin Oliver" initials="HO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4020" autoAdjust="0"/>
  </p:normalViewPr>
  <p:slideViewPr>
    <p:cSldViewPr snapToGrid="0" snapToObjects="1" showGuides="1">
      <p:cViewPr>
        <p:scale>
          <a:sx n="100" d="100"/>
          <a:sy n="100" d="100"/>
        </p:scale>
        <p:origin x="-50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9-25T11:50:55.313" idx="4">
    <p:pos x="822" y="252"/>
    <p:text>Hier sollte kommen was wir machen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26.09.2014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26.09.2014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97" tIns="45949" rIns="91897" bIns="45949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0"/>
          </a:xfrm>
          <a:prstGeom prst="rect">
            <a:avLst/>
          </a:prstGeom>
        </p:spPr>
        <p:txBody>
          <a:bodyPr vert="horz" lIns="91897" tIns="45949" rIns="91897" bIns="45949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soll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soll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</a:t>
            </a:r>
            <a:r>
              <a:rPr lang="de-CH" baseline="0" smtClean="0"/>
              <a:t>solll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</a:t>
            </a:r>
            <a:r>
              <a:rPr lang="de-CH" baseline="0" smtClean="0"/>
              <a:t>solll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</a:t>
            </a:r>
            <a:r>
              <a:rPr lang="de-CH" baseline="0" smtClean="0"/>
              <a:t>solll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</a:t>
            </a:r>
            <a:r>
              <a:rPr lang="de-CH" baseline="0" smtClean="0"/>
              <a:t>solll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>
                <a:effectLst/>
              </a:rPr>
              <a:t>Bevölkerung nach Alter</a:t>
            </a:r>
            <a:endParaRPr lang="de-CH" dirty="0" smtClean="0"/>
          </a:p>
          <a:p>
            <a:r>
              <a:rPr lang="de-CH" dirty="0" smtClean="0"/>
              <a:t>http://www.bfs.admin.ch/bfs/portal/de/index/themen/01/02/blank/key/alter/gesamt.html</a:t>
            </a:r>
          </a:p>
          <a:p>
            <a:endParaRPr lang="de-CH" dirty="0" smtClean="0"/>
          </a:p>
          <a:p>
            <a:r>
              <a:rPr lang="de-CH" b="1" dirty="0" smtClean="0"/>
              <a:t>Migration</a:t>
            </a:r>
            <a:r>
              <a:rPr lang="de-CH" b="1" baseline="0" dirty="0" smtClean="0"/>
              <a:t> und Integration</a:t>
            </a:r>
            <a:endParaRPr lang="de-CH" b="1" dirty="0" smtClean="0"/>
          </a:p>
          <a:p>
            <a:r>
              <a:rPr lang="de-CH" dirty="0" smtClean="0"/>
              <a:t>http://www.bfs.admin.ch/bfs/portal/de/index/themen/01/07/blank/data/01.html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559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Schellenbauer</a:t>
            </a:r>
            <a:r>
              <a:rPr lang="de-CH" baseline="0" dirty="0" smtClean="0"/>
              <a:t>-These: Unterstellt einen linearen Zusammenhang zwischen Altersgruppen und der Höhe des Einkommens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155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Weiterer Punkt: </a:t>
            </a:r>
            <a:r>
              <a:rPr lang="de-CH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differences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particularly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interessting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dirty="0" smtClean="0"/>
              <a:t>Familienpolitischen Verteilungsfragen</a:t>
            </a:r>
            <a:r>
              <a:rPr lang="de-CH" baseline="0" dirty="0" smtClean="0"/>
              <a:t>. Es Unterschiede zwischen verschiedenen Haushaltsformen&gt; Unterschiede zwischen Haushalten mit und ohne Kinder.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171450" indent="-171450">
              <a:buFontTx/>
              <a:buChar char="-"/>
            </a:pPr>
            <a:r>
              <a:rPr lang="de-CH" baseline="0" dirty="0" smtClean="0"/>
              <a:t>Üblicherweise wird Einkommensungleichheit primär als Ausdruck von Lohnunterschieden verstanden.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155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Weiterer Punkt: </a:t>
            </a:r>
            <a:r>
              <a:rPr lang="de-CH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differences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particularly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interessting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dirty="0" smtClean="0"/>
              <a:t>Familienpolitischen Verteilungsfragen</a:t>
            </a:r>
            <a:r>
              <a:rPr lang="de-CH" baseline="0" dirty="0" smtClean="0"/>
              <a:t>. Es Unterschiede zwischen verschiedenen Haushaltsformen&gt; Unterschiede zwischen Haushalten mit und ohne Kinder.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171450" indent="-171450">
              <a:buFontTx/>
              <a:buChar char="-"/>
            </a:pPr>
            <a:r>
              <a:rPr lang="de-CH" baseline="0" dirty="0" smtClean="0"/>
              <a:t>Üblicherweise wird Einkommensungleichheit primär als Ausdruck von Lohnunterschieden verstanden.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155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Regionalporträts der Kantone</a:t>
            </a:r>
          </a:p>
          <a:p>
            <a:r>
              <a:rPr lang="de-CH" dirty="0" smtClean="0"/>
              <a:t>http://www.bfs.admin.ch/bfs/portal/de/index/regionen/kantone/ju/key.html</a:t>
            </a:r>
          </a:p>
          <a:p>
            <a:r>
              <a:rPr lang="de-CH" dirty="0" smtClean="0"/>
              <a:t>http://www.bfs.admin.ch/bfs/portal/de/index/regionen/kantone/bs/key.html</a:t>
            </a:r>
          </a:p>
          <a:p>
            <a:endParaRPr lang="de-CH" dirty="0" smtClean="0"/>
          </a:p>
          <a:p>
            <a:r>
              <a:rPr lang="de-CH" dirty="0" err="1" smtClean="0"/>
              <a:t>Tax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administrative </a:t>
            </a:r>
            <a:r>
              <a:rPr lang="de-CH" dirty="0" err="1" smtClean="0"/>
              <a:t>data</a:t>
            </a:r>
            <a:r>
              <a:rPr lang="de-CH" dirty="0" smtClean="0"/>
              <a:t>,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means</a:t>
            </a:r>
            <a:r>
              <a:rPr lang="de-CH" dirty="0" smtClean="0"/>
              <a:t> </a:t>
            </a:r>
            <a:r>
              <a:rPr lang="de-CH" dirty="0" err="1" smtClean="0"/>
              <a:t>it’s</a:t>
            </a:r>
            <a:r>
              <a:rPr lang="de-CH" dirty="0" smtClean="0"/>
              <a:t> a </a:t>
            </a:r>
            <a:r>
              <a:rPr lang="de-CH" dirty="0" err="1" smtClean="0"/>
              <a:t>processgenerated</a:t>
            </a:r>
            <a:r>
              <a:rPr lang="de-CH" dirty="0" smtClean="0"/>
              <a:t>, non-</a:t>
            </a:r>
            <a:r>
              <a:rPr lang="de-CH" dirty="0" err="1" smtClean="0"/>
              <a:t>reactive</a:t>
            </a:r>
            <a:r>
              <a:rPr lang="de-CH" dirty="0" smtClean="0"/>
              <a:t> </a:t>
            </a:r>
            <a:r>
              <a:rPr lang="de-CH" dirty="0" err="1" smtClean="0"/>
              <a:t>datasource</a:t>
            </a:r>
            <a:r>
              <a:rPr lang="de-CH" dirty="0" smtClean="0"/>
              <a:t> (</a:t>
            </a:r>
            <a:r>
              <a:rPr lang="de-CH" dirty="0" err="1" smtClean="0"/>
              <a:t>Diekman</a:t>
            </a:r>
            <a:r>
              <a:rPr lang="de-CH" dirty="0" smtClean="0"/>
              <a:t> 2009:653)</a:t>
            </a:r>
          </a:p>
          <a:p>
            <a:pPr lvl="1"/>
            <a:r>
              <a:rPr lang="de-CH" dirty="0" smtClean="0"/>
              <a:t>Nice,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coverage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good</a:t>
            </a:r>
            <a:r>
              <a:rPr lang="de-CH" dirty="0" smtClean="0"/>
              <a:t> (</a:t>
            </a:r>
            <a:r>
              <a:rPr lang="de-CH" dirty="0" err="1" smtClean="0"/>
              <a:t>no</a:t>
            </a:r>
            <a:r>
              <a:rPr lang="de-CH" dirty="0" smtClean="0"/>
              <a:t> sample </a:t>
            </a:r>
            <a:r>
              <a:rPr lang="de-CH" dirty="0" err="1" smtClean="0"/>
              <a:t>bias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Bad,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doesn’t</a:t>
            </a:r>
            <a:r>
              <a:rPr lang="de-CH" dirty="0" smtClean="0"/>
              <a:t> </a:t>
            </a:r>
            <a:r>
              <a:rPr lang="de-CH" dirty="0" err="1" smtClean="0"/>
              <a:t>necessairly</a:t>
            </a:r>
            <a:r>
              <a:rPr lang="de-CH" dirty="0" smtClean="0"/>
              <a:t> fit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ideas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reaserach</a:t>
            </a:r>
            <a:r>
              <a:rPr lang="de-CH" dirty="0" smtClean="0"/>
              <a:t> </a:t>
            </a:r>
            <a:r>
              <a:rPr lang="de-CH" dirty="0" err="1" smtClean="0"/>
              <a:t>purpose</a:t>
            </a:r>
            <a:r>
              <a:rPr lang="de-CH" dirty="0" smtClean="0"/>
              <a:t>. </a:t>
            </a:r>
            <a:r>
              <a:rPr lang="de-CH" dirty="0" err="1" smtClean="0"/>
              <a:t>Tax</a:t>
            </a:r>
            <a:r>
              <a:rPr lang="de-CH" dirty="0" smtClean="0"/>
              <a:t> Units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necessairly</a:t>
            </a:r>
            <a:r>
              <a:rPr lang="de-CH" dirty="0" smtClean="0"/>
              <a:t> </a:t>
            </a:r>
            <a:r>
              <a:rPr lang="de-CH" dirty="0" err="1" smtClean="0"/>
              <a:t>housholds</a:t>
            </a:r>
            <a:r>
              <a:rPr lang="de-CH" dirty="0" smtClean="0"/>
              <a:t> &gt; in </a:t>
            </a:r>
            <a:r>
              <a:rPr lang="de-CH" dirty="0" err="1" smtClean="0"/>
              <a:t>generall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overestimate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r>
              <a:rPr lang="de-CH" dirty="0" smtClean="0"/>
              <a:t> </a:t>
            </a:r>
            <a:r>
              <a:rPr lang="de-CH" dirty="0" err="1" smtClean="0"/>
              <a:t>living</a:t>
            </a:r>
            <a:r>
              <a:rPr lang="de-CH" dirty="0" smtClean="0"/>
              <a:t> «</a:t>
            </a:r>
            <a:r>
              <a:rPr lang="de-CH" dirty="0" err="1" smtClean="0"/>
              <a:t>alone</a:t>
            </a:r>
            <a:r>
              <a:rPr lang="de-CH" dirty="0" smtClean="0"/>
              <a:t>»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837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Regionalporträts der Kantone</a:t>
            </a:r>
          </a:p>
          <a:p>
            <a:r>
              <a:rPr lang="de-CH" dirty="0" smtClean="0"/>
              <a:t>http://www.bfs.admin.ch/bfs/portal/de/index/regionen/kantone/ju/key.html</a:t>
            </a:r>
          </a:p>
          <a:p>
            <a:r>
              <a:rPr lang="de-CH" dirty="0" smtClean="0"/>
              <a:t>http://www.bfs.admin.ch/bfs/portal/de/index/regionen/kantone/bs/key.html</a:t>
            </a:r>
          </a:p>
          <a:p>
            <a:endParaRPr lang="de-CH" dirty="0" smtClean="0"/>
          </a:p>
          <a:p>
            <a:r>
              <a:rPr lang="de-CH" dirty="0" err="1" smtClean="0"/>
              <a:t>Tax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administrative </a:t>
            </a:r>
            <a:r>
              <a:rPr lang="de-CH" dirty="0" err="1" smtClean="0"/>
              <a:t>data</a:t>
            </a:r>
            <a:r>
              <a:rPr lang="de-CH" dirty="0" smtClean="0"/>
              <a:t>,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means</a:t>
            </a:r>
            <a:r>
              <a:rPr lang="de-CH" dirty="0" smtClean="0"/>
              <a:t> </a:t>
            </a:r>
            <a:r>
              <a:rPr lang="de-CH" dirty="0" err="1" smtClean="0"/>
              <a:t>it’s</a:t>
            </a:r>
            <a:r>
              <a:rPr lang="de-CH" dirty="0" smtClean="0"/>
              <a:t> a </a:t>
            </a:r>
            <a:r>
              <a:rPr lang="de-CH" dirty="0" err="1" smtClean="0"/>
              <a:t>processgenerated</a:t>
            </a:r>
            <a:r>
              <a:rPr lang="de-CH" dirty="0" smtClean="0"/>
              <a:t>, non-</a:t>
            </a:r>
            <a:r>
              <a:rPr lang="de-CH" dirty="0" err="1" smtClean="0"/>
              <a:t>reactive</a:t>
            </a:r>
            <a:r>
              <a:rPr lang="de-CH" dirty="0" smtClean="0"/>
              <a:t> </a:t>
            </a:r>
            <a:r>
              <a:rPr lang="de-CH" dirty="0" err="1" smtClean="0"/>
              <a:t>datasource</a:t>
            </a:r>
            <a:r>
              <a:rPr lang="de-CH" dirty="0" smtClean="0"/>
              <a:t> (</a:t>
            </a:r>
            <a:r>
              <a:rPr lang="de-CH" dirty="0" err="1" smtClean="0"/>
              <a:t>Diekman</a:t>
            </a:r>
            <a:r>
              <a:rPr lang="de-CH" dirty="0" smtClean="0"/>
              <a:t> 2009:653)</a:t>
            </a:r>
          </a:p>
          <a:p>
            <a:pPr lvl="1"/>
            <a:r>
              <a:rPr lang="de-CH" dirty="0" smtClean="0"/>
              <a:t>Nice,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coverage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good</a:t>
            </a:r>
            <a:r>
              <a:rPr lang="de-CH" dirty="0" smtClean="0"/>
              <a:t> (</a:t>
            </a:r>
            <a:r>
              <a:rPr lang="de-CH" dirty="0" err="1" smtClean="0"/>
              <a:t>no</a:t>
            </a:r>
            <a:r>
              <a:rPr lang="de-CH" dirty="0" smtClean="0"/>
              <a:t> sample </a:t>
            </a:r>
            <a:r>
              <a:rPr lang="de-CH" dirty="0" err="1" smtClean="0"/>
              <a:t>bias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Bad,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doesn’t</a:t>
            </a:r>
            <a:r>
              <a:rPr lang="de-CH" dirty="0" smtClean="0"/>
              <a:t> </a:t>
            </a:r>
            <a:r>
              <a:rPr lang="de-CH" dirty="0" err="1" smtClean="0"/>
              <a:t>necessairly</a:t>
            </a:r>
            <a:r>
              <a:rPr lang="de-CH" dirty="0" smtClean="0"/>
              <a:t> fit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ideas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reaserach</a:t>
            </a:r>
            <a:r>
              <a:rPr lang="de-CH" dirty="0" smtClean="0"/>
              <a:t> </a:t>
            </a:r>
            <a:r>
              <a:rPr lang="de-CH" dirty="0" err="1" smtClean="0"/>
              <a:t>purpose</a:t>
            </a:r>
            <a:r>
              <a:rPr lang="de-CH" dirty="0" smtClean="0"/>
              <a:t>. </a:t>
            </a:r>
            <a:r>
              <a:rPr lang="de-CH" dirty="0" err="1" smtClean="0"/>
              <a:t>Tax</a:t>
            </a:r>
            <a:r>
              <a:rPr lang="de-CH" dirty="0" smtClean="0"/>
              <a:t> Units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necessairly</a:t>
            </a:r>
            <a:r>
              <a:rPr lang="de-CH" dirty="0" smtClean="0"/>
              <a:t> </a:t>
            </a:r>
            <a:r>
              <a:rPr lang="de-CH" dirty="0" err="1" smtClean="0"/>
              <a:t>housholds</a:t>
            </a:r>
            <a:r>
              <a:rPr lang="de-CH" dirty="0" smtClean="0"/>
              <a:t> &gt; in </a:t>
            </a:r>
            <a:r>
              <a:rPr lang="de-CH" dirty="0" err="1" smtClean="0"/>
              <a:t>generall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overestimate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r>
              <a:rPr lang="de-CH" dirty="0" smtClean="0"/>
              <a:t> </a:t>
            </a:r>
            <a:r>
              <a:rPr lang="de-CH" dirty="0" err="1" smtClean="0"/>
              <a:t>living</a:t>
            </a:r>
            <a:r>
              <a:rPr lang="de-CH" dirty="0" smtClean="0"/>
              <a:t> «</a:t>
            </a:r>
            <a:r>
              <a:rPr lang="de-CH" dirty="0" err="1" smtClean="0"/>
              <a:t>alone</a:t>
            </a:r>
            <a:r>
              <a:rPr lang="de-CH" dirty="0" smtClean="0"/>
              <a:t>»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837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Remarks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member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calculate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inequaltiy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meassure</a:t>
            </a:r>
            <a:endParaRPr lang="de-CH" baseline="0" dirty="0" smtClean="0"/>
          </a:p>
          <a:p>
            <a:r>
              <a:rPr lang="de-CH" baseline="0" dirty="0" smtClean="0"/>
              <a:t>- The </a:t>
            </a:r>
            <a:r>
              <a:rPr lang="de-CH" baseline="0" dirty="0" err="1" smtClean="0"/>
              <a:t>within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indices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adjusted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proportion</a:t>
            </a:r>
            <a:r>
              <a:rPr lang="de-CH" baseline="0" dirty="0" smtClean="0"/>
              <a:t> &gt;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large </a:t>
            </a:r>
            <a:r>
              <a:rPr lang="de-CH" baseline="0" dirty="0" err="1" smtClean="0"/>
              <a:t>groups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seem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sum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1. </a:t>
            </a:r>
            <a:r>
              <a:rPr lang="de-CH" baseline="0" dirty="0" err="1" smtClean="0"/>
              <a:t>Adjustment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important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small</a:t>
            </a:r>
            <a:r>
              <a:rPr lang="de-CH" baseline="0" dirty="0" smtClean="0"/>
              <a:t> sample </a:t>
            </a:r>
            <a:r>
              <a:rPr lang="de-CH" baseline="0" dirty="0" err="1" smtClean="0"/>
              <a:t>size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565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soll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Soziale Arbeit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Soziale Arbeit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Soziale Arbeit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0min.ch/community/quiz/?quizid=508&amp;loadquestion=y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2.xls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nequalities.ch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Inequality by Demographic </a:t>
            </a:r>
            <a:r>
              <a:rPr lang="en-US" dirty="0" smtClean="0"/>
              <a:t>Factors 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Findings from Individual-Level Cantonal Tax Data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</a:rPr>
              <a:t>Rudolf Farys und Oliver Hümbelin</a:t>
            </a:r>
          </a:p>
        </p:txBody>
      </p:sp>
      <p:pic>
        <p:nvPicPr>
          <p:cNvPr id="1030" name="Picture 6" descr="http://www.20min.ch/2010/img/quiz/picquiz/508.jpg">
            <a:hlinkClick r:id="rId3"/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4" b="155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Decomposing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agegroups</a:t>
            </a:r>
            <a:endParaRPr lang="de-CH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57029"/>
              </p:ext>
            </p:extLst>
          </p:nvPr>
        </p:nvGraphicFramePr>
        <p:xfrm>
          <a:off x="1557338" y="2162175"/>
          <a:ext cx="6029325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4" imgW="6029367" imgH="2533785" progId="Excel.Sheet.12">
                  <p:embed/>
                </p:oleObj>
              </mc:Choice>
              <mc:Fallback>
                <p:oleObj name="Worksheet" r:id="rId4" imgW="6029367" imgH="25337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338" y="2162175"/>
                        <a:ext cx="6029325" cy="253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6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Decomposing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Households</a:t>
            </a:r>
            <a:endParaRPr lang="de-CH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216076"/>
              </p:ext>
            </p:extLst>
          </p:nvPr>
        </p:nvGraphicFramePr>
        <p:xfrm>
          <a:off x="1557338" y="1928813"/>
          <a:ext cx="6029325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4" imgW="6029367" imgH="2562157" progId="Excel.Sheet.12">
                  <p:embed/>
                </p:oleObj>
              </mc:Choice>
              <mc:Fallback>
                <p:oleObj name="Worksheet" r:id="rId4" imgW="6029367" imgH="25621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338" y="1928813"/>
                        <a:ext cx="6029325" cy="256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8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In </a:t>
            </a:r>
            <a:r>
              <a:rPr lang="de-CH" dirty="0" err="1" smtClean="0"/>
              <a:t>depth</a:t>
            </a:r>
            <a:r>
              <a:rPr lang="de-CH" dirty="0" smtClean="0"/>
              <a:t> distributional </a:t>
            </a:r>
            <a:r>
              <a:rPr lang="de-CH" dirty="0" err="1" smtClean="0"/>
              <a:t>analysis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agegroup</a:t>
            </a:r>
            <a:r>
              <a:rPr lang="de-CH" dirty="0" smtClean="0"/>
              <a:t> </a:t>
            </a:r>
            <a:r>
              <a:rPr lang="de-CH" dirty="0" err="1" smtClean="0"/>
              <a:t>differences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141975" cy="3960000"/>
          </a:xfrm>
        </p:spPr>
        <p:txBody>
          <a:bodyPr/>
          <a:lstStyle/>
          <a:p>
            <a:pPr marL="457200" lvl="1" indent="0">
              <a:buNone/>
            </a:pPr>
            <a:r>
              <a:rPr lang="de-CH" dirty="0" smtClean="0"/>
              <a:t>BS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163825" y="2195925"/>
            <a:ext cx="314197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r>
              <a:rPr lang="de-CH" dirty="0" smtClean="0"/>
              <a:t>Jura</a:t>
            </a:r>
          </a:p>
          <a:p>
            <a:pPr marL="457200" lvl="1" indent="0">
              <a:buFont typeface="Lucida Grande"/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355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In </a:t>
            </a:r>
            <a:r>
              <a:rPr lang="de-CH" dirty="0" err="1" smtClean="0"/>
              <a:t>depth</a:t>
            </a:r>
            <a:r>
              <a:rPr lang="de-CH" dirty="0" smtClean="0"/>
              <a:t> distributional </a:t>
            </a:r>
            <a:r>
              <a:rPr lang="de-CH" dirty="0" err="1" smtClean="0"/>
              <a:t>analysis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Household</a:t>
            </a:r>
            <a:r>
              <a:rPr lang="de-CH" dirty="0" smtClean="0"/>
              <a:t> </a:t>
            </a:r>
            <a:r>
              <a:rPr lang="de-CH" dirty="0" err="1" smtClean="0"/>
              <a:t>differences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141975" cy="3960000"/>
          </a:xfrm>
        </p:spPr>
        <p:txBody>
          <a:bodyPr/>
          <a:lstStyle/>
          <a:p>
            <a:pPr marL="457200" lvl="1" indent="0">
              <a:buNone/>
            </a:pPr>
            <a:r>
              <a:rPr lang="de-CH" dirty="0" smtClean="0"/>
              <a:t>BS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163825" y="2195925"/>
            <a:ext cx="314197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r>
              <a:rPr lang="de-CH" dirty="0" smtClean="0"/>
              <a:t>Jura</a:t>
            </a:r>
          </a:p>
          <a:p>
            <a:pPr marL="457200" lvl="1" indent="0">
              <a:buFont typeface="Lucida Grande"/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624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Counterfactual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141975" cy="3960000"/>
          </a:xfrm>
        </p:spPr>
        <p:txBody>
          <a:bodyPr/>
          <a:lstStyle/>
          <a:p>
            <a:pPr marL="457200" lvl="1" indent="0">
              <a:buNone/>
            </a:pPr>
            <a:r>
              <a:rPr lang="de-CH" dirty="0" smtClean="0"/>
              <a:t>BS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163825" y="2195925"/>
            <a:ext cx="314197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r>
              <a:rPr lang="de-CH" dirty="0" smtClean="0"/>
              <a:t>Jura</a:t>
            </a:r>
          </a:p>
          <a:p>
            <a:pPr marL="457200" lvl="1" indent="0">
              <a:buFont typeface="Lucida Grande"/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6831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Conclusion</a:t>
            </a:r>
            <a:r>
              <a:rPr lang="de-CH" dirty="0" smtClean="0"/>
              <a:t> und </a:t>
            </a:r>
            <a:r>
              <a:rPr lang="de-CH" dirty="0" err="1" smtClean="0"/>
              <a:t>outlook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141975" cy="3960000"/>
          </a:xfrm>
        </p:spPr>
        <p:txBody>
          <a:bodyPr/>
          <a:lstStyle/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163825" y="2195925"/>
            <a:ext cx="314197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  <a:p>
            <a:pPr marL="457200" lvl="1" indent="0">
              <a:buFont typeface="Lucida Grande"/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9977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Income </a:t>
            </a:r>
            <a:r>
              <a:rPr lang="de-CH" dirty="0" err="1"/>
              <a:t>inequality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 smtClean="0"/>
              <a:t>often</a:t>
            </a:r>
            <a:r>
              <a:rPr lang="de-CH" dirty="0" smtClean="0"/>
              <a:t> </a:t>
            </a:r>
            <a:r>
              <a:rPr lang="de-CH" dirty="0" err="1" smtClean="0"/>
              <a:t>understood</a:t>
            </a:r>
            <a:r>
              <a:rPr lang="de-CH" dirty="0" smtClean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result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unequal</a:t>
            </a:r>
            <a:r>
              <a:rPr lang="de-CH" dirty="0"/>
              <a:t> </a:t>
            </a:r>
            <a:r>
              <a:rPr lang="de-CH" dirty="0" err="1"/>
              <a:t>wages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moderated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redistribution</a:t>
            </a:r>
            <a:r>
              <a:rPr lang="de-CH" dirty="0" smtClean="0"/>
              <a:t>.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But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income</a:t>
            </a:r>
            <a:r>
              <a:rPr lang="de-CH" dirty="0"/>
              <a:t> </a:t>
            </a:r>
            <a:r>
              <a:rPr lang="de-CH" dirty="0" err="1"/>
              <a:t>inequality</a:t>
            </a:r>
            <a:r>
              <a:rPr lang="de-CH" dirty="0"/>
              <a:t> </a:t>
            </a:r>
            <a:r>
              <a:rPr lang="de-CH" dirty="0" err="1"/>
              <a:t>related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demographic</a:t>
            </a:r>
            <a:r>
              <a:rPr lang="de-CH" dirty="0"/>
              <a:t> </a:t>
            </a:r>
            <a:r>
              <a:rPr lang="de-CH" dirty="0" err="1" smtClean="0"/>
              <a:t>factors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demographic</a:t>
            </a:r>
            <a:r>
              <a:rPr lang="de-CH" dirty="0" smtClean="0"/>
              <a:t> </a:t>
            </a:r>
            <a:r>
              <a:rPr lang="de-CH" dirty="0" err="1" smtClean="0"/>
              <a:t>changes</a:t>
            </a:r>
            <a:r>
              <a:rPr lang="de-CH" dirty="0" smtClean="0"/>
              <a:t>?</a:t>
            </a: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Demographic</a:t>
            </a:r>
            <a:r>
              <a:rPr lang="de-CH" dirty="0" smtClean="0"/>
              <a:t> Development in Europe: </a:t>
            </a:r>
            <a:r>
              <a:rPr lang="en-US" i="1" dirty="0"/>
              <a:t>Older, more numerous and diverse </a:t>
            </a:r>
            <a:r>
              <a:rPr lang="en-US" i="1" dirty="0" smtClean="0"/>
              <a:t>(</a:t>
            </a:r>
            <a:r>
              <a:rPr lang="de-CH" dirty="0" err="1"/>
              <a:t>Demography</a:t>
            </a:r>
            <a:r>
              <a:rPr lang="de-CH" dirty="0"/>
              <a:t> </a:t>
            </a:r>
            <a:r>
              <a:rPr lang="de-CH" dirty="0" err="1"/>
              <a:t>report</a:t>
            </a:r>
            <a:r>
              <a:rPr lang="de-CH" dirty="0"/>
              <a:t> </a:t>
            </a:r>
            <a:r>
              <a:rPr lang="de-CH" dirty="0" smtClean="0"/>
              <a:t>2010)</a:t>
            </a:r>
          </a:p>
          <a:p>
            <a:r>
              <a:rPr lang="de-CH" dirty="0" smtClean="0"/>
              <a:t>In </a:t>
            </a:r>
            <a:r>
              <a:rPr lang="de-CH" dirty="0" err="1" smtClean="0"/>
              <a:t>Swizterland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picture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similar</a:t>
            </a:r>
            <a:r>
              <a:rPr lang="de-CH" dirty="0" smtClean="0"/>
              <a:t>:</a:t>
            </a:r>
          </a:p>
          <a:p>
            <a:pPr lvl="1"/>
            <a:r>
              <a:rPr lang="de-CH" dirty="0">
                <a:solidFill>
                  <a:prstClr val="black"/>
                </a:solidFill>
              </a:rPr>
              <a:t>Swiss Population </a:t>
            </a:r>
            <a:r>
              <a:rPr lang="de-CH" dirty="0" err="1">
                <a:solidFill>
                  <a:prstClr val="black"/>
                </a:solidFill>
              </a:rPr>
              <a:t>is</a:t>
            </a:r>
            <a:r>
              <a:rPr lang="de-CH" dirty="0">
                <a:solidFill>
                  <a:prstClr val="black"/>
                </a:solidFill>
              </a:rPr>
              <a:t> </a:t>
            </a:r>
            <a:r>
              <a:rPr lang="de-CH" dirty="0" err="1">
                <a:solidFill>
                  <a:prstClr val="black"/>
                </a:solidFill>
              </a:rPr>
              <a:t>ageing</a:t>
            </a:r>
            <a:r>
              <a:rPr lang="de-CH" dirty="0">
                <a:solidFill>
                  <a:prstClr val="black"/>
                </a:solidFill>
              </a:rPr>
              <a:t> </a:t>
            </a:r>
            <a:r>
              <a:rPr lang="de-CH" sz="1200" dirty="0">
                <a:solidFill>
                  <a:prstClr val="black"/>
                </a:solidFill>
              </a:rPr>
              <a:t>(Share </a:t>
            </a:r>
            <a:r>
              <a:rPr lang="de-CH" sz="1200" dirty="0" err="1">
                <a:solidFill>
                  <a:prstClr val="black"/>
                </a:solidFill>
              </a:rPr>
              <a:t>of</a:t>
            </a:r>
            <a:r>
              <a:rPr lang="de-CH" sz="1200" dirty="0">
                <a:solidFill>
                  <a:prstClr val="black"/>
                </a:solidFill>
              </a:rPr>
              <a:t> 65+: 1980: 14%, 2012: 17%, </a:t>
            </a:r>
            <a:r>
              <a:rPr lang="de-CH" sz="1200" dirty="0" err="1">
                <a:solidFill>
                  <a:prstClr val="black"/>
                </a:solidFill>
              </a:rPr>
              <a:t>estimated</a:t>
            </a:r>
            <a:r>
              <a:rPr lang="de-CH" sz="1200" dirty="0">
                <a:solidFill>
                  <a:prstClr val="black"/>
                </a:solidFill>
              </a:rPr>
              <a:t> in 2030: 24% Source: ESPOP, STATPOP, SCENARIO</a:t>
            </a:r>
            <a:r>
              <a:rPr lang="de-CH" sz="1200" dirty="0" smtClean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de-CH" dirty="0" err="1">
                <a:solidFill>
                  <a:srgbClr val="FF0000"/>
                </a:solidFill>
              </a:rPr>
              <a:t>Household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typs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are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changing</a:t>
            </a:r>
            <a:r>
              <a:rPr lang="de-CH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de-CH" dirty="0" smtClean="0"/>
              <a:t>In </a:t>
            </a:r>
            <a:r>
              <a:rPr lang="de-CH" dirty="0" err="1" smtClean="0"/>
              <a:t>the</a:t>
            </a:r>
            <a:r>
              <a:rPr lang="de-CH" dirty="0" smtClean="0"/>
              <a:t> last 30 </a:t>
            </a:r>
            <a:r>
              <a:rPr lang="de-CH" dirty="0" err="1" smtClean="0"/>
              <a:t>year</a:t>
            </a:r>
            <a:r>
              <a:rPr lang="de-CH" dirty="0" smtClean="0"/>
              <a:t> Population </a:t>
            </a:r>
            <a:r>
              <a:rPr lang="de-CH" dirty="0" err="1" smtClean="0"/>
              <a:t>grow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1.8 </a:t>
            </a:r>
            <a:r>
              <a:rPr lang="de-CH" dirty="0" err="1" smtClean="0"/>
              <a:t>Mio</a:t>
            </a:r>
            <a:r>
              <a:rPr lang="de-CH" dirty="0" smtClean="0"/>
              <a:t> </a:t>
            </a:r>
            <a:r>
              <a:rPr lang="de-CH" sz="1200" dirty="0" smtClean="0"/>
              <a:t>(Source: STATPOP)</a:t>
            </a:r>
          </a:p>
          <a:p>
            <a:pPr lvl="1"/>
            <a:r>
              <a:rPr lang="de-CH" dirty="0" smtClean="0"/>
              <a:t>A </a:t>
            </a:r>
            <a:r>
              <a:rPr lang="de-CH" dirty="0" err="1" smtClean="0"/>
              <a:t>central</a:t>
            </a:r>
            <a:r>
              <a:rPr lang="de-CH" dirty="0" smtClean="0"/>
              <a:t> </a:t>
            </a:r>
            <a:r>
              <a:rPr lang="de-CH" dirty="0" err="1" smtClean="0"/>
              <a:t>part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growth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due </a:t>
            </a:r>
            <a:r>
              <a:rPr lang="de-CH" dirty="0" err="1" smtClean="0"/>
              <a:t>to</a:t>
            </a:r>
            <a:r>
              <a:rPr lang="de-CH" dirty="0" smtClean="0"/>
              <a:t> Migration </a:t>
            </a:r>
            <a:r>
              <a:rPr lang="de-CH" sz="1200" dirty="0"/>
              <a:t>(</a:t>
            </a:r>
            <a:r>
              <a:rPr lang="de-CH" sz="1200" dirty="0" err="1" smtClean="0"/>
              <a:t>average</a:t>
            </a:r>
            <a:r>
              <a:rPr lang="de-CH" sz="1200" dirty="0" smtClean="0"/>
              <a:t> </a:t>
            </a:r>
            <a:r>
              <a:rPr lang="de-CH" sz="1200" dirty="0" err="1" smtClean="0"/>
              <a:t>anual</a:t>
            </a:r>
            <a:r>
              <a:rPr lang="de-CH" sz="1200" dirty="0" smtClean="0"/>
              <a:t> </a:t>
            </a:r>
            <a:r>
              <a:rPr lang="de-CH" sz="1200" dirty="0" err="1" smtClean="0"/>
              <a:t>net</a:t>
            </a:r>
            <a:r>
              <a:rPr lang="de-CH" sz="1200" dirty="0" smtClean="0"/>
              <a:t> </a:t>
            </a:r>
            <a:r>
              <a:rPr lang="de-CH" sz="1200" dirty="0" err="1"/>
              <a:t>migration</a:t>
            </a:r>
            <a:r>
              <a:rPr lang="de-CH" sz="1200" dirty="0"/>
              <a:t> </a:t>
            </a:r>
            <a:r>
              <a:rPr lang="de-CH" sz="1200" dirty="0" err="1"/>
              <a:t>since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1980 </a:t>
            </a:r>
            <a:r>
              <a:rPr lang="de-CH" sz="1200" dirty="0" err="1"/>
              <a:t>is</a:t>
            </a:r>
            <a:r>
              <a:rPr lang="de-CH" sz="1200" dirty="0"/>
              <a:t> +28’000 Source: PETRA/STATPOP</a:t>
            </a:r>
            <a:r>
              <a:rPr lang="de-CH" sz="1200" dirty="0" smtClean="0"/>
              <a:t>)</a:t>
            </a:r>
            <a:r>
              <a:rPr lang="de-CH" sz="1200" dirty="0"/>
              <a:t> </a:t>
            </a:r>
            <a:endParaRPr lang="de-CH" sz="1200" dirty="0" smtClean="0"/>
          </a:p>
          <a:p>
            <a:pPr lvl="1"/>
            <a:endParaRPr lang="de-CH" sz="1200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Theories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smtClean="0"/>
              <a:t>«</a:t>
            </a:r>
            <a:r>
              <a:rPr lang="de-CH" dirty="0" err="1" smtClean="0"/>
              <a:t>claims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Demographic</a:t>
            </a:r>
            <a:r>
              <a:rPr lang="de-CH" dirty="0" smtClean="0"/>
              <a:t> </a:t>
            </a:r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r>
              <a:rPr lang="de-CH" dirty="0" smtClean="0"/>
              <a:t> – </a:t>
            </a:r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does</a:t>
            </a:r>
            <a:r>
              <a:rPr lang="de-CH" dirty="0" smtClean="0"/>
              <a:t> </a:t>
            </a:r>
            <a:r>
              <a:rPr lang="de-CH" dirty="0" err="1" smtClean="0"/>
              <a:t>demographic</a:t>
            </a:r>
            <a:r>
              <a:rPr lang="de-CH" dirty="0" smtClean="0"/>
              <a:t> </a:t>
            </a:r>
            <a:r>
              <a:rPr lang="de-CH" dirty="0" err="1" smtClean="0"/>
              <a:t>matters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1700" b="1" dirty="0" err="1" smtClean="0"/>
              <a:t>Ageing</a:t>
            </a:r>
            <a:r>
              <a:rPr lang="de-CH" sz="1700" b="1" dirty="0" smtClean="0"/>
              <a:t> </a:t>
            </a:r>
            <a:r>
              <a:rPr lang="de-CH" sz="1700" b="1" dirty="0" err="1" smtClean="0"/>
              <a:t>of</a:t>
            </a:r>
            <a:r>
              <a:rPr lang="de-CH" sz="1700" b="1" dirty="0" smtClean="0"/>
              <a:t> a </a:t>
            </a:r>
            <a:r>
              <a:rPr lang="de-CH" sz="1700" b="1" dirty="0" err="1" smtClean="0"/>
              <a:t>soceity</a:t>
            </a:r>
            <a:r>
              <a:rPr lang="de-CH" sz="1700" b="1" dirty="0" smtClean="0"/>
              <a:t> </a:t>
            </a:r>
            <a:r>
              <a:rPr lang="de-CH" sz="1700" b="1" dirty="0" err="1" smtClean="0"/>
              <a:t>and</a:t>
            </a:r>
            <a:r>
              <a:rPr lang="de-CH" sz="1700" b="1" dirty="0" smtClean="0"/>
              <a:t> </a:t>
            </a:r>
            <a:r>
              <a:rPr lang="de-CH" sz="1700" b="1" dirty="0" err="1" smtClean="0"/>
              <a:t>agegroups</a:t>
            </a:r>
            <a:endParaRPr lang="de-CH" sz="1700" b="1" dirty="0" smtClean="0"/>
          </a:p>
          <a:p>
            <a:r>
              <a:rPr lang="de-CH" sz="1700" dirty="0" err="1" smtClean="0"/>
              <a:t>Ageing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 smtClean="0"/>
              <a:t> </a:t>
            </a:r>
            <a:r>
              <a:rPr lang="de-CH" sz="1700" dirty="0" err="1" smtClean="0"/>
              <a:t>population</a:t>
            </a:r>
            <a:r>
              <a:rPr lang="de-CH" sz="1700" dirty="0" smtClean="0"/>
              <a:t> </a:t>
            </a:r>
            <a:r>
              <a:rPr lang="de-CH" sz="1700" dirty="0" err="1" smtClean="0"/>
              <a:t>leads</a:t>
            </a:r>
            <a:r>
              <a:rPr lang="de-CH" sz="1700" dirty="0" smtClean="0"/>
              <a:t> </a:t>
            </a:r>
            <a:r>
              <a:rPr lang="de-CH" sz="1700" dirty="0" err="1" smtClean="0"/>
              <a:t>to</a:t>
            </a:r>
            <a:r>
              <a:rPr lang="de-CH" sz="1700" dirty="0" smtClean="0"/>
              <a:t> a </a:t>
            </a:r>
            <a:r>
              <a:rPr lang="de-CH" sz="1700" dirty="0" err="1" smtClean="0"/>
              <a:t>conflict</a:t>
            </a:r>
            <a:r>
              <a:rPr lang="de-CH" sz="1700" dirty="0" smtClean="0"/>
              <a:t> </a:t>
            </a:r>
            <a:r>
              <a:rPr lang="de-CH" sz="1700" dirty="0" err="1" smtClean="0"/>
              <a:t>between</a:t>
            </a:r>
            <a:r>
              <a:rPr lang="de-CH" sz="1700" dirty="0" smtClean="0"/>
              <a:t> </a:t>
            </a:r>
            <a:r>
              <a:rPr lang="de-CH" sz="1700" dirty="0" err="1" smtClean="0"/>
              <a:t>generations</a:t>
            </a:r>
            <a:r>
              <a:rPr lang="de-CH" sz="1700" dirty="0" smtClean="0"/>
              <a:t> (Kaufmann 2005), </a:t>
            </a:r>
            <a:r>
              <a:rPr lang="de-CH" sz="1700" dirty="0" err="1" smtClean="0"/>
              <a:t>because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 smtClean="0"/>
              <a:t> </a:t>
            </a:r>
            <a:r>
              <a:rPr lang="de-CH" sz="1700" dirty="0" err="1" smtClean="0"/>
              <a:t>financial</a:t>
            </a:r>
            <a:r>
              <a:rPr lang="de-CH" sz="1700" dirty="0" smtClean="0"/>
              <a:t> </a:t>
            </a:r>
            <a:r>
              <a:rPr lang="de-CH" sz="1700" dirty="0" err="1" smtClean="0"/>
              <a:t>feasibility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social</a:t>
            </a:r>
            <a:r>
              <a:rPr lang="de-CH" sz="1700" dirty="0" smtClean="0"/>
              <a:t> </a:t>
            </a:r>
            <a:r>
              <a:rPr lang="de-CH" sz="1700" dirty="0" err="1" smtClean="0"/>
              <a:t>security</a:t>
            </a:r>
            <a:r>
              <a:rPr lang="de-CH" sz="1700" dirty="0" smtClean="0"/>
              <a:t> </a:t>
            </a:r>
            <a:r>
              <a:rPr lang="de-CH" sz="1700" dirty="0" err="1" smtClean="0"/>
              <a:t>is</a:t>
            </a:r>
            <a:r>
              <a:rPr lang="de-CH" sz="1700" dirty="0" smtClean="0"/>
              <a:t> </a:t>
            </a:r>
            <a:r>
              <a:rPr lang="de-CH" sz="1700" dirty="0" err="1" smtClean="0"/>
              <a:t>beeing</a:t>
            </a:r>
            <a:r>
              <a:rPr lang="de-CH" sz="1700" dirty="0" smtClean="0"/>
              <a:t> </a:t>
            </a:r>
            <a:r>
              <a:rPr lang="de-CH" sz="1700" dirty="0" err="1" smtClean="0"/>
              <a:t>tested</a:t>
            </a:r>
            <a:r>
              <a:rPr lang="de-CH" sz="1700" dirty="0" smtClean="0"/>
              <a:t>. (</a:t>
            </a:r>
            <a:r>
              <a:rPr lang="de-CH" sz="1700" dirty="0" err="1" smtClean="0"/>
              <a:t>see</a:t>
            </a:r>
            <a:r>
              <a:rPr lang="de-CH" sz="1700" dirty="0" smtClean="0"/>
              <a:t> also </a:t>
            </a:r>
            <a:r>
              <a:rPr lang="de-CH" sz="1600" dirty="0" err="1" smtClean="0"/>
              <a:t>Budowski</a:t>
            </a:r>
            <a:r>
              <a:rPr lang="de-CH" sz="1600" dirty="0" smtClean="0"/>
              <a:t> &amp; </a:t>
            </a:r>
            <a:r>
              <a:rPr lang="de-CH" sz="1600" dirty="0" err="1" smtClean="0"/>
              <a:t>Nollert</a:t>
            </a:r>
            <a:r>
              <a:rPr lang="de-CH" sz="1600" dirty="0" smtClean="0"/>
              <a:t>, M. (2010) </a:t>
            </a:r>
            <a:r>
              <a:rPr lang="de-CH" sz="1700" dirty="0" smtClean="0"/>
              <a:t> </a:t>
            </a:r>
            <a:r>
              <a:rPr lang="de-CH" sz="1500" dirty="0" smtClean="0"/>
              <a:t>&gt; </a:t>
            </a:r>
            <a:r>
              <a:rPr lang="de-CH" sz="1500" dirty="0" err="1" smtClean="0"/>
              <a:t>between</a:t>
            </a:r>
            <a:r>
              <a:rPr lang="de-CH" sz="1500" dirty="0" smtClean="0"/>
              <a:t> </a:t>
            </a:r>
            <a:r>
              <a:rPr lang="de-CH" sz="1500" dirty="0" err="1" smtClean="0"/>
              <a:t>group</a:t>
            </a:r>
            <a:r>
              <a:rPr lang="de-CH" sz="1500" dirty="0" smtClean="0"/>
              <a:t> </a:t>
            </a:r>
            <a:r>
              <a:rPr lang="de-CH" sz="1500" dirty="0" err="1" smtClean="0"/>
              <a:t>differences</a:t>
            </a:r>
            <a:endParaRPr lang="de-CH" sz="1500" dirty="0" smtClean="0"/>
          </a:p>
          <a:p>
            <a:r>
              <a:rPr lang="de-CH" sz="1700" dirty="0" smtClean="0"/>
              <a:t>Schellenbauer </a:t>
            </a:r>
            <a:r>
              <a:rPr lang="de-CH" sz="1700" dirty="0"/>
              <a:t>(2013): «</a:t>
            </a:r>
            <a:r>
              <a:rPr lang="en-US" sz="1700" dirty="0"/>
              <a:t>In a world where wages depend only on the age of the workforce and are otherwise completely evenly, </a:t>
            </a:r>
            <a:r>
              <a:rPr lang="en-US" sz="1700" dirty="0" smtClean="0"/>
              <a:t>annual cross-section results leads </a:t>
            </a:r>
            <a:r>
              <a:rPr lang="en-US" sz="1700" dirty="0"/>
              <a:t>to substantial </a:t>
            </a:r>
            <a:r>
              <a:rPr lang="en-US" sz="1700" dirty="0" err="1"/>
              <a:t>inequalty</a:t>
            </a:r>
            <a:r>
              <a:rPr lang="de-CH" sz="1700" dirty="0"/>
              <a:t> </a:t>
            </a:r>
            <a:r>
              <a:rPr lang="en-US" sz="1700" dirty="0"/>
              <a:t>due to the age differences within society </a:t>
            </a:r>
            <a:r>
              <a:rPr lang="de-CH" sz="1600" dirty="0" smtClean="0"/>
              <a:t>» </a:t>
            </a:r>
            <a:r>
              <a:rPr lang="de-CH" sz="1500" dirty="0"/>
              <a:t>&gt; </a:t>
            </a:r>
            <a:r>
              <a:rPr lang="de-CH" sz="1500" dirty="0" err="1"/>
              <a:t>between</a:t>
            </a:r>
            <a:r>
              <a:rPr lang="de-CH" sz="1500" dirty="0"/>
              <a:t> </a:t>
            </a:r>
            <a:r>
              <a:rPr lang="de-CH" sz="1500" dirty="0" err="1"/>
              <a:t>group</a:t>
            </a:r>
            <a:r>
              <a:rPr lang="de-CH" sz="1500" dirty="0"/>
              <a:t> </a:t>
            </a:r>
            <a:r>
              <a:rPr lang="de-CH" sz="1500" dirty="0" err="1"/>
              <a:t>differences</a:t>
            </a:r>
            <a:r>
              <a:rPr lang="de-CH" sz="1500" dirty="0"/>
              <a:t> </a:t>
            </a:r>
            <a:r>
              <a:rPr lang="de-CH" sz="1500" dirty="0" err="1"/>
              <a:t>affects</a:t>
            </a:r>
            <a:r>
              <a:rPr lang="de-CH" sz="1500" dirty="0"/>
              <a:t> </a:t>
            </a:r>
            <a:r>
              <a:rPr lang="de-CH" sz="1500" dirty="0" err="1"/>
              <a:t>overall</a:t>
            </a:r>
            <a:r>
              <a:rPr lang="de-CH" sz="1500" dirty="0"/>
              <a:t> </a:t>
            </a:r>
            <a:r>
              <a:rPr lang="de-CH" sz="1500" dirty="0" err="1"/>
              <a:t>inequality</a:t>
            </a:r>
            <a:endParaRPr lang="de-CH" sz="1500" dirty="0"/>
          </a:p>
          <a:p>
            <a:endParaRPr lang="de-CH" sz="1700" dirty="0"/>
          </a:p>
          <a:p>
            <a:endParaRPr lang="de-CH" sz="1500" dirty="0" smtClean="0"/>
          </a:p>
          <a:p>
            <a:endParaRPr lang="de-CH" sz="1500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75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Theories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smtClean="0"/>
              <a:t>«</a:t>
            </a:r>
            <a:r>
              <a:rPr lang="de-CH" dirty="0" err="1" smtClean="0"/>
              <a:t>claims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Demographic</a:t>
            </a:r>
            <a:r>
              <a:rPr lang="de-CH" dirty="0" smtClean="0"/>
              <a:t> </a:t>
            </a:r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r>
              <a:rPr lang="de-CH" dirty="0" smtClean="0"/>
              <a:t> – </a:t>
            </a:r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does</a:t>
            </a:r>
            <a:r>
              <a:rPr lang="de-CH" dirty="0" smtClean="0"/>
              <a:t> </a:t>
            </a:r>
            <a:r>
              <a:rPr lang="de-CH" dirty="0" err="1" smtClean="0"/>
              <a:t>demographic</a:t>
            </a:r>
            <a:r>
              <a:rPr lang="de-CH" dirty="0" smtClean="0"/>
              <a:t> </a:t>
            </a:r>
            <a:r>
              <a:rPr lang="de-CH" dirty="0" err="1" smtClean="0"/>
              <a:t>matters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1700" b="1" dirty="0" smtClean="0"/>
              <a:t>Change </a:t>
            </a:r>
            <a:r>
              <a:rPr lang="de-CH" sz="1700" b="1" dirty="0" err="1" smtClean="0"/>
              <a:t>of</a:t>
            </a:r>
            <a:r>
              <a:rPr lang="de-CH" sz="1700" b="1" dirty="0" smtClean="0"/>
              <a:t> </a:t>
            </a:r>
            <a:r>
              <a:rPr lang="de-CH" sz="1700" b="1" dirty="0" err="1" smtClean="0"/>
              <a:t>household</a:t>
            </a:r>
            <a:r>
              <a:rPr lang="de-CH" sz="1700" b="1" dirty="0" smtClean="0"/>
              <a:t> </a:t>
            </a:r>
            <a:r>
              <a:rPr lang="de-CH" sz="1700" b="1" dirty="0" err="1" smtClean="0"/>
              <a:t>structur</a:t>
            </a:r>
            <a:r>
              <a:rPr lang="de-CH" sz="1700" b="1" dirty="0" smtClean="0"/>
              <a:t> </a:t>
            </a:r>
            <a:r>
              <a:rPr lang="de-CH" sz="1700" b="1" dirty="0" err="1" smtClean="0"/>
              <a:t>and</a:t>
            </a:r>
            <a:r>
              <a:rPr lang="de-CH" sz="1700" b="1" dirty="0" smtClean="0"/>
              <a:t> </a:t>
            </a:r>
            <a:r>
              <a:rPr lang="de-CH" sz="1700" b="1" dirty="0" err="1" smtClean="0"/>
              <a:t>householdtyps</a:t>
            </a:r>
            <a:endParaRPr lang="de-CH" sz="1700" b="1" dirty="0" smtClean="0"/>
          </a:p>
          <a:p>
            <a:r>
              <a:rPr lang="de-CH" sz="1700" dirty="0" smtClean="0"/>
              <a:t>In </a:t>
            </a:r>
            <a:r>
              <a:rPr lang="de-CH" sz="1700" dirty="0" err="1" smtClean="0"/>
              <a:t>Social</a:t>
            </a:r>
            <a:r>
              <a:rPr lang="de-CH" sz="1700" dirty="0" smtClean="0"/>
              <a:t> </a:t>
            </a:r>
            <a:r>
              <a:rPr lang="de-CH" sz="1700" dirty="0" err="1" smtClean="0"/>
              <a:t>policy</a:t>
            </a:r>
            <a:r>
              <a:rPr lang="de-CH" sz="1700" dirty="0" smtClean="0"/>
              <a:t> </a:t>
            </a:r>
            <a:r>
              <a:rPr lang="de-CH" sz="1700" dirty="0" err="1" smtClean="0"/>
              <a:t>research</a:t>
            </a:r>
            <a:r>
              <a:rPr lang="de-CH" sz="1700" dirty="0" smtClean="0"/>
              <a:t> </a:t>
            </a:r>
            <a:r>
              <a:rPr lang="de-CH" sz="1700" dirty="0" err="1" smtClean="0"/>
              <a:t>between</a:t>
            </a:r>
            <a:r>
              <a:rPr lang="de-CH" sz="1700" dirty="0" smtClean="0"/>
              <a:t> </a:t>
            </a:r>
            <a:r>
              <a:rPr lang="de-CH" sz="1700" dirty="0" err="1" smtClean="0"/>
              <a:t>household</a:t>
            </a:r>
            <a:r>
              <a:rPr lang="de-CH" sz="1700" dirty="0" smtClean="0"/>
              <a:t> </a:t>
            </a:r>
            <a:r>
              <a:rPr lang="de-CH" sz="1700" dirty="0" err="1" smtClean="0"/>
              <a:t>differenceses</a:t>
            </a:r>
            <a:r>
              <a:rPr lang="de-CH" sz="1700" dirty="0" smtClean="0"/>
              <a:t> </a:t>
            </a:r>
            <a:r>
              <a:rPr lang="de-CH" sz="1700" dirty="0" err="1" smtClean="0"/>
              <a:t>are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interesset (Fritschi &amp; Bannwart 2013) &gt; </a:t>
            </a:r>
            <a:r>
              <a:rPr lang="de-CH" sz="1500" dirty="0" err="1" smtClean="0"/>
              <a:t>between</a:t>
            </a:r>
            <a:r>
              <a:rPr lang="de-CH" sz="1500" dirty="0" smtClean="0"/>
              <a:t> </a:t>
            </a:r>
            <a:r>
              <a:rPr lang="de-CH" sz="1500" dirty="0" err="1"/>
              <a:t>group</a:t>
            </a:r>
            <a:r>
              <a:rPr lang="de-CH" sz="1500" dirty="0"/>
              <a:t> </a:t>
            </a:r>
            <a:r>
              <a:rPr lang="de-CH" sz="1500" dirty="0" err="1" smtClean="0"/>
              <a:t>differences</a:t>
            </a:r>
            <a:endParaRPr lang="de-CH" sz="1500" dirty="0" smtClean="0"/>
          </a:p>
          <a:p>
            <a:r>
              <a:rPr lang="de-CH" sz="1700" dirty="0"/>
              <a:t>Change in </a:t>
            </a:r>
            <a:r>
              <a:rPr lang="de-CH" sz="1700" dirty="0" err="1"/>
              <a:t>the</a:t>
            </a:r>
            <a:r>
              <a:rPr lang="de-CH" sz="1700" dirty="0"/>
              <a:t> «</a:t>
            </a:r>
            <a:r>
              <a:rPr lang="de-CH" sz="1700" dirty="0" err="1"/>
              <a:t>way</a:t>
            </a:r>
            <a:r>
              <a:rPr lang="de-CH" sz="1700" dirty="0"/>
              <a:t> </a:t>
            </a:r>
            <a:r>
              <a:rPr lang="de-CH" sz="1700" dirty="0" err="1"/>
              <a:t>of</a:t>
            </a:r>
            <a:r>
              <a:rPr lang="de-CH" sz="1700" dirty="0"/>
              <a:t> </a:t>
            </a:r>
            <a:r>
              <a:rPr lang="de-CH" sz="1700" dirty="0" err="1" smtClean="0"/>
              <a:t>people</a:t>
            </a:r>
            <a:r>
              <a:rPr lang="de-CH" sz="1700" dirty="0" smtClean="0"/>
              <a:t> </a:t>
            </a:r>
            <a:r>
              <a:rPr lang="de-CH" sz="1700" dirty="0" err="1" smtClean="0"/>
              <a:t>living</a:t>
            </a:r>
            <a:r>
              <a:rPr lang="de-CH" sz="1700" dirty="0" smtClean="0"/>
              <a:t> </a:t>
            </a:r>
            <a:r>
              <a:rPr lang="de-CH" sz="1700" dirty="0" err="1" smtClean="0"/>
              <a:t>together</a:t>
            </a:r>
            <a:r>
              <a:rPr lang="de-CH" sz="1700" dirty="0" smtClean="0"/>
              <a:t>» </a:t>
            </a:r>
            <a:r>
              <a:rPr lang="de-CH" sz="1700" dirty="0" err="1"/>
              <a:t>affects</a:t>
            </a:r>
            <a:r>
              <a:rPr lang="de-CH" sz="1700" dirty="0"/>
              <a:t> </a:t>
            </a:r>
            <a:r>
              <a:rPr lang="de-CH" sz="1700" dirty="0" err="1"/>
              <a:t>inequality</a:t>
            </a:r>
            <a:r>
              <a:rPr lang="de-CH" sz="1700" dirty="0"/>
              <a:t> (</a:t>
            </a:r>
            <a:r>
              <a:rPr lang="de-CH" sz="1700" dirty="0" err="1"/>
              <a:t>people</a:t>
            </a:r>
            <a:r>
              <a:rPr lang="de-CH" sz="1700" dirty="0"/>
              <a:t> </a:t>
            </a:r>
            <a:r>
              <a:rPr lang="de-CH" sz="1700" dirty="0" err="1"/>
              <a:t>marry</a:t>
            </a:r>
            <a:r>
              <a:rPr lang="de-CH" sz="1700" dirty="0"/>
              <a:t> </a:t>
            </a:r>
            <a:r>
              <a:rPr lang="de-CH" sz="1700" dirty="0" err="1" smtClean="0"/>
              <a:t>later</a:t>
            </a:r>
            <a:r>
              <a:rPr lang="de-CH" sz="1700" dirty="0" smtClean="0"/>
              <a:t>, </a:t>
            </a:r>
            <a:r>
              <a:rPr lang="de-CH" sz="1700" dirty="0" err="1"/>
              <a:t>and</a:t>
            </a:r>
            <a:r>
              <a:rPr lang="de-CH" sz="1700" dirty="0"/>
              <a:t> </a:t>
            </a:r>
            <a:r>
              <a:rPr lang="de-CH" sz="1700" dirty="0" err="1"/>
              <a:t>divorce</a:t>
            </a:r>
            <a:r>
              <a:rPr lang="de-CH" sz="1700" dirty="0"/>
              <a:t> </a:t>
            </a:r>
            <a:r>
              <a:rPr lang="de-CH" sz="1700" dirty="0" err="1"/>
              <a:t>more</a:t>
            </a:r>
            <a:r>
              <a:rPr lang="de-CH" sz="1700" dirty="0"/>
              <a:t> </a:t>
            </a:r>
            <a:r>
              <a:rPr lang="de-CH" sz="1700" dirty="0" err="1"/>
              <a:t>often</a:t>
            </a:r>
            <a:r>
              <a:rPr lang="de-CH" sz="1700" dirty="0"/>
              <a:t>). Daly </a:t>
            </a:r>
            <a:r>
              <a:rPr lang="de-CH" sz="1700" dirty="0" err="1"/>
              <a:t>and</a:t>
            </a:r>
            <a:r>
              <a:rPr lang="de-CH" sz="1700" dirty="0"/>
              <a:t> </a:t>
            </a:r>
            <a:r>
              <a:rPr lang="de-CH" sz="1700" dirty="0" err="1"/>
              <a:t>Valetta</a:t>
            </a:r>
            <a:r>
              <a:rPr lang="de-CH" sz="1700" dirty="0"/>
              <a:t> (2006) </a:t>
            </a:r>
            <a:r>
              <a:rPr lang="de-CH" sz="1700" dirty="0" err="1"/>
              <a:t>think</a:t>
            </a:r>
            <a:r>
              <a:rPr lang="de-CH" sz="1700" dirty="0"/>
              <a:t> </a:t>
            </a:r>
            <a:r>
              <a:rPr lang="de-CH" sz="1700" dirty="0" err="1"/>
              <a:t>that</a:t>
            </a:r>
            <a:r>
              <a:rPr lang="de-CH" sz="1700" dirty="0"/>
              <a:t> </a:t>
            </a:r>
            <a:r>
              <a:rPr lang="de-CH" sz="1700" dirty="0" err="1"/>
              <a:t>part</a:t>
            </a:r>
            <a:r>
              <a:rPr lang="de-CH" sz="1700" dirty="0"/>
              <a:t> </a:t>
            </a:r>
            <a:r>
              <a:rPr lang="de-CH" sz="1700" dirty="0" err="1"/>
              <a:t>of</a:t>
            </a:r>
            <a:r>
              <a:rPr lang="de-CH" sz="1700" dirty="0"/>
              <a:t> </a:t>
            </a:r>
            <a:r>
              <a:rPr lang="de-CH" sz="1700" dirty="0" err="1"/>
              <a:t>the</a:t>
            </a:r>
            <a:r>
              <a:rPr lang="de-CH" sz="1700" dirty="0"/>
              <a:t> </a:t>
            </a:r>
            <a:r>
              <a:rPr lang="de-CH" sz="1700" dirty="0" err="1"/>
              <a:t>rise</a:t>
            </a:r>
            <a:r>
              <a:rPr lang="de-CH" sz="1700" dirty="0"/>
              <a:t> in </a:t>
            </a:r>
            <a:r>
              <a:rPr lang="de-CH" sz="1700" dirty="0" err="1"/>
              <a:t>inequality</a:t>
            </a:r>
            <a:r>
              <a:rPr lang="de-CH" sz="1700" dirty="0"/>
              <a:t> in </a:t>
            </a:r>
            <a:r>
              <a:rPr lang="de-CH" sz="1700" dirty="0" err="1"/>
              <a:t>the</a:t>
            </a:r>
            <a:r>
              <a:rPr lang="de-CH" sz="1700" dirty="0"/>
              <a:t> US </a:t>
            </a:r>
            <a:r>
              <a:rPr lang="de-CH" sz="1700" dirty="0" err="1"/>
              <a:t>is</a:t>
            </a:r>
            <a:r>
              <a:rPr lang="de-CH" sz="1700" dirty="0"/>
              <a:t> due </a:t>
            </a:r>
            <a:r>
              <a:rPr lang="de-CH" sz="1700" dirty="0" err="1"/>
              <a:t>to</a:t>
            </a:r>
            <a:r>
              <a:rPr lang="de-CH" sz="1700" dirty="0"/>
              <a:t> </a:t>
            </a:r>
            <a:r>
              <a:rPr lang="de-CH" sz="1700" dirty="0" err="1"/>
              <a:t>the</a:t>
            </a:r>
            <a:r>
              <a:rPr lang="de-CH" sz="1700" dirty="0"/>
              <a:t> </a:t>
            </a:r>
            <a:r>
              <a:rPr lang="de-CH" sz="1700" dirty="0" err="1"/>
              <a:t>rise</a:t>
            </a:r>
            <a:r>
              <a:rPr lang="de-CH" sz="1700" dirty="0"/>
              <a:t> </a:t>
            </a:r>
            <a:r>
              <a:rPr lang="de-CH" sz="1700" dirty="0" err="1"/>
              <a:t>of</a:t>
            </a:r>
            <a:r>
              <a:rPr lang="de-CH" sz="1700" dirty="0"/>
              <a:t> </a:t>
            </a:r>
            <a:r>
              <a:rPr lang="de-CH" sz="1700" dirty="0" err="1"/>
              <a:t>people</a:t>
            </a:r>
            <a:r>
              <a:rPr lang="de-CH" sz="1700" dirty="0"/>
              <a:t> </a:t>
            </a:r>
            <a:r>
              <a:rPr lang="de-CH" sz="1700" dirty="0" err="1"/>
              <a:t>living</a:t>
            </a:r>
            <a:r>
              <a:rPr lang="de-CH" sz="1700" dirty="0"/>
              <a:t> </a:t>
            </a:r>
            <a:r>
              <a:rPr lang="de-CH" sz="1700" dirty="0" err="1"/>
              <a:t>alone</a:t>
            </a:r>
            <a:r>
              <a:rPr lang="de-CH" sz="1700" dirty="0"/>
              <a:t> (</a:t>
            </a:r>
            <a:r>
              <a:rPr lang="de-CH" sz="1700" dirty="0" err="1"/>
              <a:t>especialy</a:t>
            </a:r>
            <a:r>
              <a:rPr lang="de-CH" sz="1700" dirty="0"/>
              <a:t> </a:t>
            </a:r>
            <a:r>
              <a:rPr lang="de-CH" sz="1700" dirty="0" err="1"/>
              <a:t>single</a:t>
            </a:r>
            <a:r>
              <a:rPr lang="de-CH" sz="1700" dirty="0"/>
              <a:t> </a:t>
            </a:r>
            <a:r>
              <a:rPr lang="de-CH" sz="1700" dirty="0" err="1"/>
              <a:t>parents</a:t>
            </a:r>
            <a:r>
              <a:rPr lang="de-CH" sz="1700" dirty="0" smtClean="0"/>
              <a:t>). (See Peichl et al. 2011 </a:t>
            </a:r>
            <a:r>
              <a:rPr lang="de-CH" sz="1700" dirty="0" err="1" smtClean="0"/>
              <a:t>for</a:t>
            </a:r>
            <a:r>
              <a:rPr lang="de-CH" sz="1700" dirty="0" smtClean="0"/>
              <a:t> Germany) </a:t>
            </a:r>
            <a:r>
              <a:rPr lang="de-CH" sz="1500" dirty="0"/>
              <a:t>&gt; </a:t>
            </a:r>
            <a:r>
              <a:rPr lang="de-CH" sz="1500" dirty="0" err="1"/>
              <a:t>between</a:t>
            </a:r>
            <a:r>
              <a:rPr lang="de-CH" sz="1500" dirty="0"/>
              <a:t> </a:t>
            </a:r>
            <a:r>
              <a:rPr lang="de-CH" sz="1500" dirty="0" err="1"/>
              <a:t>group</a:t>
            </a:r>
            <a:r>
              <a:rPr lang="de-CH" sz="1500" dirty="0"/>
              <a:t> </a:t>
            </a:r>
            <a:r>
              <a:rPr lang="de-CH" sz="1500" dirty="0" err="1"/>
              <a:t>differences</a:t>
            </a:r>
            <a:r>
              <a:rPr lang="de-CH" sz="1500" dirty="0"/>
              <a:t> </a:t>
            </a:r>
            <a:r>
              <a:rPr lang="de-CH" sz="1500" dirty="0" err="1"/>
              <a:t>affects</a:t>
            </a:r>
            <a:r>
              <a:rPr lang="de-CH" sz="1500" dirty="0"/>
              <a:t> </a:t>
            </a:r>
            <a:r>
              <a:rPr lang="de-CH" sz="1500" dirty="0" err="1"/>
              <a:t>overall</a:t>
            </a:r>
            <a:r>
              <a:rPr lang="de-CH" sz="1500" dirty="0"/>
              <a:t> </a:t>
            </a:r>
            <a:r>
              <a:rPr lang="de-CH" sz="1500" dirty="0" err="1"/>
              <a:t>inequality</a:t>
            </a:r>
            <a:endParaRPr lang="de-CH" sz="1500" dirty="0"/>
          </a:p>
          <a:p>
            <a:endParaRPr lang="de-CH" sz="1700" dirty="0"/>
          </a:p>
          <a:p>
            <a:endParaRPr lang="de-CH" sz="1700" dirty="0"/>
          </a:p>
          <a:p>
            <a:endParaRPr lang="de-CH" sz="1500" dirty="0" smtClean="0"/>
          </a:p>
          <a:p>
            <a:endParaRPr lang="de-CH" sz="1500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20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Theory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Reasearch</a:t>
            </a:r>
            <a:r>
              <a:rPr lang="de-CH" dirty="0" smtClean="0"/>
              <a:t> </a:t>
            </a:r>
            <a:r>
              <a:rPr lang="de-CH" dirty="0" err="1" smtClean="0"/>
              <a:t>Question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Demographic</a:t>
            </a:r>
            <a:r>
              <a:rPr lang="de-CH" dirty="0" smtClean="0"/>
              <a:t> </a:t>
            </a:r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r>
              <a:rPr lang="de-CH" dirty="0" smtClean="0"/>
              <a:t> – </a:t>
            </a:r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does</a:t>
            </a:r>
            <a:r>
              <a:rPr lang="de-CH" dirty="0" smtClean="0"/>
              <a:t> </a:t>
            </a:r>
            <a:r>
              <a:rPr lang="de-CH" dirty="0" err="1" smtClean="0"/>
              <a:t>demographic</a:t>
            </a:r>
            <a:r>
              <a:rPr lang="de-CH" dirty="0" smtClean="0"/>
              <a:t> </a:t>
            </a:r>
            <a:r>
              <a:rPr lang="de-CH" dirty="0" err="1" smtClean="0"/>
              <a:t>matters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 sz="1700" dirty="0" smtClean="0"/>
          </a:p>
          <a:p>
            <a:endParaRPr lang="de-CH" sz="1700" dirty="0"/>
          </a:p>
          <a:p>
            <a:r>
              <a:rPr lang="de-CH" sz="1700" dirty="0" err="1" smtClean="0"/>
              <a:t>Two</a:t>
            </a:r>
            <a:r>
              <a:rPr lang="de-CH" sz="1700" dirty="0" smtClean="0"/>
              <a:t> </a:t>
            </a:r>
            <a:r>
              <a:rPr lang="de-CH" sz="1700" dirty="0" err="1"/>
              <a:t>inequality</a:t>
            </a:r>
            <a:r>
              <a:rPr lang="de-CH" sz="1700" dirty="0"/>
              <a:t>-relevant «</a:t>
            </a:r>
            <a:r>
              <a:rPr lang="de-CH" sz="1700" dirty="0" err="1"/>
              <a:t>processes</a:t>
            </a:r>
            <a:r>
              <a:rPr lang="de-CH" sz="1700" dirty="0"/>
              <a:t>» must </a:t>
            </a:r>
            <a:r>
              <a:rPr lang="de-CH" sz="1700" dirty="0" err="1"/>
              <a:t>be</a:t>
            </a:r>
            <a:r>
              <a:rPr lang="de-CH" sz="1700" dirty="0"/>
              <a:t> </a:t>
            </a:r>
            <a:r>
              <a:rPr lang="de-CH" sz="1700" dirty="0" err="1" smtClean="0"/>
              <a:t>separated</a:t>
            </a:r>
            <a:r>
              <a:rPr lang="de-CH" sz="1700" dirty="0" smtClean="0"/>
              <a:t>, </a:t>
            </a:r>
            <a:r>
              <a:rPr lang="de-CH" sz="1700" dirty="0" err="1" smtClean="0"/>
              <a:t>when</a:t>
            </a:r>
            <a:r>
              <a:rPr lang="de-CH" sz="1700" dirty="0" smtClean="0"/>
              <a:t> </a:t>
            </a:r>
            <a:r>
              <a:rPr lang="de-CH" sz="1700" dirty="0" err="1" smtClean="0"/>
              <a:t>liking</a:t>
            </a:r>
            <a:r>
              <a:rPr lang="de-CH" sz="1700" dirty="0" smtClean="0"/>
              <a:t> </a:t>
            </a:r>
            <a:r>
              <a:rPr lang="de-CH" sz="1700" dirty="0" err="1" smtClean="0"/>
              <a:t>demographics</a:t>
            </a:r>
            <a:r>
              <a:rPr lang="de-CH" sz="1700" dirty="0" smtClean="0"/>
              <a:t> </a:t>
            </a:r>
            <a:r>
              <a:rPr lang="de-CH" sz="1700" dirty="0" err="1" smtClean="0"/>
              <a:t>to</a:t>
            </a:r>
            <a:r>
              <a:rPr lang="de-CH" sz="1700" dirty="0" smtClean="0"/>
              <a:t> </a:t>
            </a:r>
            <a:r>
              <a:rPr lang="de-CH" sz="1700" dirty="0" err="1" smtClean="0"/>
              <a:t>inequality</a:t>
            </a:r>
            <a:endParaRPr lang="de-CH" sz="1700" dirty="0"/>
          </a:p>
          <a:p>
            <a:pPr lvl="1"/>
            <a:r>
              <a:rPr lang="de-CH" sz="1600" dirty="0"/>
              <a:t>(1) </a:t>
            </a:r>
            <a:r>
              <a:rPr lang="de-CH" sz="1600" dirty="0" err="1" smtClean="0"/>
              <a:t>Demographic</a:t>
            </a:r>
            <a:r>
              <a:rPr lang="de-CH" sz="1600" dirty="0" smtClean="0"/>
              <a:t> </a:t>
            </a:r>
            <a:r>
              <a:rPr lang="de-CH" sz="1600" dirty="0" err="1" smtClean="0"/>
              <a:t>changes</a:t>
            </a:r>
            <a:r>
              <a:rPr lang="de-CH" sz="1600" dirty="0" smtClean="0"/>
              <a:t> </a:t>
            </a:r>
            <a:r>
              <a:rPr lang="de-CH" sz="1600" dirty="0" err="1" smtClean="0"/>
              <a:t>can</a:t>
            </a:r>
            <a:r>
              <a:rPr lang="de-CH" sz="1600" dirty="0" smtClean="0"/>
              <a:t> </a:t>
            </a:r>
            <a:r>
              <a:rPr lang="de-CH" sz="1600" dirty="0" err="1"/>
              <a:t>affect</a:t>
            </a:r>
            <a:r>
              <a:rPr lang="de-CH" sz="1600" dirty="0"/>
              <a:t> </a:t>
            </a:r>
            <a:r>
              <a:rPr lang="de-CH" sz="1600" dirty="0" err="1"/>
              <a:t>overall</a:t>
            </a:r>
            <a:r>
              <a:rPr lang="de-CH" sz="1600" dirty="0"/>
              <a:t> Distribution</a:t>
            </a:r>
          </a:p>
          <a:p>
            <a:pPr lvl="1"/>
            <a:r>
              <a:rPr lang="de-CH" sz="1600" dirty="0"/>
              <a:t>(2) </a:t>
            </a:r>
            <a:r>
              <a:rPr lang="de-CH" sz="1600" dirty="0" err="1" smtClean="0"/>
              <a:t>Demographic</a:t>
            </a:r>
            <a:r>
              <a:rPr lang="de-CH" sz="1600" dirty="0" smtClean="0"/>
              <a:t> </a:t>
            </a:r>
            <a:r>
              <a:rPr lang="de-CH" sz="1600" dirty="0" err="1" smtClean="0"/>
              <a:t>changes</a:t>
            </a:r>
            <a:r>
              <a:rPr lang="de-CH" sz="1600" dirty="0" smtClean="0"/>
              <a:t> </a:t>
            </a:r>
            <a:r>
              <a:rPr lang="de-CH" sz="1600" dirty="0" err="1" smtClean="0"/>
              <a:t>and</a:t>
            </a:r>
            <a:r>
              <a:rPr lang="de-CH" sz="1600" dirty="0" smtClean="0"/>
              <a:t> </a:t>
            </a:r>
            <a:r>
              <a:rPr lang="de-CH" sz="1600" dirty="0" err="1" smtClean="0"/>
              <a:t>segregation</a:t>
            </a:r>
            <a:r>
              <a:rPr lang="de-CH" sz="1600" dirty="0" smtClean="0"/>
              <a:t> </a:t>
            </a:r>
            <a:r>
              <a:rPr lang="de-CH" sz="1600" dirty="0" err="1" smtClean="0"/>
              <a:t>affects</a:t>
            </a:r>
            <a:r>
              <a:rPr lang="de-CH" sz="1600" dirty="0" smtClean="0"/>
              <a:t> </a:t>
            </a:r>
            <a:r>
              <a:rPr lang="de-CH" sz="1600" dirty="0" err="1"/>
              <a:t>between</a:t>
            </a:r>
            <a:r>
              <a:rPr lang="de-CH" sz="1600" dirty="0"/>
              <a:t> </a:t>
            </a:r>
            <a:r>
              <a:rPr lang="de-CH" sz="1600" dirty="0" err="1"/>
              <a:t>group</a:t>
            </a:r>
            <a:r>
              <a:rPr lang="de-CH" sz="1600" dirty="0"/>
              <a:t> </a:t>
            </a:r>
            <a:r>
              <a:rPr lang="de-CH" sz="1600" dirty="0" err="1" smtClean="0"/>
              <a:t>differences</a:t>
            </a:r>
            <a:r>
              <a:rPr lang="de-CH" sz="1600" dirty="0" smtClean="0"/>
              <a:t> </a:t>
            </a:r>
            <a:r>
              <a:rPr lang="de-CH" sz="1600" dirty="0"/>
              <a:t>(</a:t>
            </a:r>
            <a:r>
              <a:rPr lang="de-CH" sz="1600" dirty="0" err="1"/>
              <a:t>which</a:t>
            </a:r>
            <a:r>
              <a:rPr lang="de-CH" sz="1600" dirty="0"/>
              <a:t> </a:t>
            </a:r>
            <a:r>
              <a:rPr lang="de-CH" sz="1600" dirty="0" err="1"/>
              <a:t>doesn’t</a:t>
            </a:r>
            <a:r>
              <a:rPr lang="de-CH" sz="1600" dirty="0"/>
              <a:t> </a:t>
            </a:r>
            <a:r>
              <a:rPr lang="en-US" sz="1600" dirty="0"/>
              <a:t>necessarily</a:t>
            </a:r>
            <a:r>
              <a:rPr lang="de-CH" sz="1600" dirty="0"/>
              <a:t> </a:t>
            </a:r>
            <a:r>
              <a:rPr lang="de-CH" sz="1600" dirty="0" err="1"/>
              <a:t>affect</a:t>
            </a:r>
            <a:r>
              <a:rPr lang="de-CH" sz="1600" dirty="0"/>
              <a:t> </a:t>
            </a:r>
            <a:r>
              <a:rPr lang="de-CH" sz="1600" dirty="0" err="1"/>
              <a:t>overal</a:t>
            </a:r>
            <a:r>
              <a:rPr lang="de-CH" sz="1600" dirty="0"/>
              <a:t> </a:t>
            </a:r>
            <a:r>
              <a:rPr lang="de-CH" sz="1600" dirty="0" err="1"/>
              <a:t>distribution</a:t>
            </a:r>
            <a:r>
              <a:rPr lang="de-CH" sz="1600" dirty="0" smtClean="0"/>
              <a:t>).</a:t>
            </a:r>
          </a:p>
          <a:p>
            <a:pPr lvl="1"/>
            <a:endParaRPr lang="de-CH" sz="1600" dirty="0"/>
          </a:p>
          <a:p>
            <a:pPr lvl="1"/>
            <a:endParaRPr lang="de-CH" sz="1600" dirty="0" smtClean="0"/>
          </a:p>
          <a:p>
            <a:pPr lvl="1"/>
            <a:r>
              <a:rPr lang="de-CH" sz="1600" dirty="0" smtClean="0"/>
              <a:t>Research </a:t>
            </a:r>
            <a:r>
              <a:rPr lang="de-CH" sz="1600" dirty="0" err="1" smtClean="0"/>
              <a:t>Question</a:t>
            </a:r>
            <a:r>
              <a:rPr lang="de-CH" sz="1600" dirty="0" smtClean="0"/>
              <a:t>: </a:t>
            </a:r>
            <a:r>
              <a:rPr lang="de-CH" sz="1600" dirty="0" err="1" smtClean="0"/>
              <a:t>Is</a:t>
            </a:r>
            <a:r>
              <a:rPr lang="de-CH" sz="1600" dirty="0" smtClean="0"/>
              <a:t> </a:t>
            </a:r>
            <a:r>
              <a:rPr lang="de-CH" sz="1600" dirty="0" err="1" smtClean="0"/>
              <a:t>overall</a:t>
            </a:r>
            <a:r>
              <a:rPr lang="de-CH" sz="1600" dirty="0" smtClean="0"/>
              <a:t> </a:t>
            </a:r>
            <a:r>
              <a:rPr lang="de-CH" sz="1600" dirty="0" err="1" smtClean="0"/>
              <a:t>inequality</a:t>
            </a:r>
            <a:r>
              <a:rPr lang="de-CH" sz="1600" dirty="0" smtClean="0"/>
              <a:t> </a:t>
            </a:r>
            <a:r>
              <a:rPr lang="de-CH" sz="1600" dirty="0" err="1" smtClean="0"/>
              <a:t>affected</a:t>
            </a:r>
            <a:r>
              <a:rPr lang="de-CH" sz="1600" dirty="0" smtClean="0"/>
              <a:t> </a:t>
            </a:r>
            <a:r>
              <a:rPr lang="de-CH" sz="1600" dirty="0" err="1" smtClean="0"/>
              <a:t>by</a:t>
            </a:r>
            <a:r>
              <a:rPr lang="de-CH" sz="1600" dirty="0" smtClean="0"/>
              <a:t> </a:t>
            </a:r>
            <a:r>
              <a:rPr lang="de-CH" sz="1600" dirty="0" err="1" smtClean="0"/>
              <a:t>demographic</a:t>
            </a:r>
            <a:r>
              <a:rPr lang="de-CH" sz="1600" dirty="0" smtClean="0"/>
              <a:t> </a:t>
            </a:r>
            <a:r>
              <a:rPr lang="de-CH" sz="1600" dirty="0" err="1" smtClean="0"/>
              <a:t>change</a:t>
            </a:r>
            <a:r>
              <a:rPr lang="de-CH" sz="1600" dirty="0" smtClean="0"/>
              <a:t>? Do </a:t>
            </a:r>
            <a:r>
              <a:rPr lang="de-CH" sz="1600" dirty="0" err="1" smtClean="0"/>
              <a:t>between</a:t>
            </a:r>
            <a:r>
              <a:rPr lang="de-CH" sz="1600" dirty="0" smtClean="0"/>
              <a:t> </a:t>
            </a:r>
            <a:r>
              <a:rPr lang="de-CH" sz="1600" dirty="0" err="1" smtClean="0"/>
              <a:t>group</a:t>
            </a:r>
            <a:r>
              <a:rPr lang="de-CH" sz="1600" dirty="0" smtClean="0"/>
              <a:t> </a:t>
            </a:r>
            <a:r>
              <a:rPr lang="de-CH" sz="1600" dirty="0" err="1" smtClean="0"/>
              <a:t>differences</a:t>
            </a:r>
            <a:r>
              <a:rPr lang="de-CH" sz="1600" dirty="0" smtClean="0"/>
              <a:t> </a:t>
            </a:r>
            <a:r>
              <a:rPr lang="de-CH" sz="1600" dirty="0" err="1" smtClean="0"/>
              <a:t>change</a:t>
            </a:r>
            <a:r>
              <a:rPr lang="de-CH" sz="1600" dirty="0"/>
              <a:t> </a:t>
            </a:r>
            <a:r>
              <a:rPr lang="de-CH" sz="1600" dirty="0" err="1" smtClean="0"/>
              <a:t>over</a:t>
            </a:r>
            <a:r>
              <a:rPr lang="de-CH" sz="1600" dirty="0" smtClean="0"/>
              <a:t> time, </a:t>
            </a:r>
            <a:r>
              <a:rPr lang="de-CH" sz="1600" dirty="0" err="1" smtClean="0"/>
              <a:t>when</a:t>
            </a:r>
            <a:r>
              <a:rPr lang="de-CH" sz="1600" dirty="0" smtClean="0"/>
              <a:t> </a:t>
            </a:r>
            <a:r>
              <a:rPr lang="de-CH" sz="1600" dirty="0" err="1" smtClean="0"/>
              <a:t>looking</a:t>
            </a:r>
            <a:r>
              <a:rPr lang="de-CH" sz="1600" dirty="0" smtClean="0"/>
              <a:t> at </a:t>
            </a:r>
            <a:r>
              <a:rPr lang="de-CH" sz="1600" dirty="0" err="1" smtClean="0"/>
              <a:t>agegroups</a:t>
            </a:r>
            <a:r>
              <a:rPr lang="de-CH" sz="1600" dirty="0" smtClean="0"/>
              <a:t> </a:t>
            </a:r>
            <a:r>
              <a:rPr lang="de-CH" sz="1600" dirty="0" err="1" smtClean="0"/>
              <a:t>and</a:t>
            </a:r>
            <a:r>
              <a:rPr lang="de-CH" sz="1600" dirty="0" smtClean="0"/>
              <a:t> </a:t>
            </a:r>
            <a:r>
              <a:rPr lang="de-CH" sz="1600" dirty="0" err="1" smtClean="0"/>
              <a:t>household</a:t>
            </a:r>
            <a:r>
              <a:rPr lang="de-CH" sz="1600" dirty="0" err="1" smtClean="0"/>
              <a:t>typs</a:t>
            </a:r>
            <a:r>
              <a:rPr lang="de-CH" sz="1600" dirty="0" smtClean="0"/>
              <a:t>?</a:t>
            </a:r>
            <a:endParaRPr lang="de-CH" sz="1700" dirty="0" smtClean="0"/>
          </a:p>
        </p:txBody>
      </p:sp>
    </p:spTree>
    <p:extLst>
      <p:ext uri="{BB962C8B-B14F-4D97-AF65-F5344CB8AC3E}">
        <p14:creationId xmlns:p14="http://schemas.microsoft.com/office/powerpoint/2010/main" val="4114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Individual </a:t>
            </a:r>
            <a:r>
              <a:rPr lang="de-CH" dirty="0" err="1"/>
              <a:t>cantonal</a:t>
            </a:r>
            <a:r>
              <a:rPr lang="de-CH" dirty="0"/>
              <a:t> </a:t>
            </a:r>
            <a:r>
              <a:rPr lang="de-CH" dirty="0" err="1"/>
              <a:t>Tax</a:t>
            </a:r>
            <a:r>
              <a:rPr lang="de-CH" dirty="0"/>
              <a:t> Data </a:t>
            </a:r>
            <a:r>
              <a:rPr lang="de-CH" dirty="0" smtClean="0"/>
              <a:t>-&gt; SNF-Project </a:t>
            </a:r>
            <a:r>
              <a:rPr lang="de-CH" dirty="0"/>
              <a:t>(</a:t>
            </a:r>
            <a:r>
              <a:rPr lang="de-CH" dirty="0">
                <a:hlinkClick r:id="rId3"/>
              </a:rPr>
              <a:t>http://inequalities.ch/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38773"/>
            <a:ext cx="3694425" cy="2547527"/>
          </a:xfrm>
        </p:spPr>
        <p:txBody>
          <a:bodyPr/>
          <a:lstStyle/>
          <a:p>
            <a:r>
              <a:rPr lang="de-CH" i="1" dirty="0" smtClean="0"/>
              <a:t>Basel-City</a:t>
            </a:r>
          </a:p>
          <a:p>
            <a:pPr lvl="1"/>
            <a:r>
              <a:rPr lang="de-CH" dirty="0" smtClean="0"/>
              <a:t>Urban </a:t>
            </a:r>
            <a:r>
              <a:rPr lang="de-CH" dirty="0" err="1" smtClean="0"/>
              <a:t>canton</a:t>
            </a:r>
            <a:endParaRPr lang="de-CH" dirty="0" smtClean="0"/>
          </a:p>
          <a:p>
            <a:pPr lvl="1"/>
            <a:r>
              <a:rPr lang="de-CH" dirty="0" smtClean="0"/>
              <a:t>German </a:t>
            </a:r>
            <a:r>
              <a:rPr lang="de-CH" dirty="0" err="1" smtClean="0"/>
              <a:t>speaking</a:t>
            </a:r>
            <a:endParaRPr lang="de-CH" dirty="0" smtClean="0"/>
          </a:p>
          <a:p>
            <a:pPr lvl="1"/>
            <a:r>
              <a:rPr lang="de-CH" dirty="0" smtClean="0"/>
              <a:t>Time Periode: 1991-2011</a:t>
            </a:r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420875" y="2138775"/>
            <a:ext cx="3694425" cy="1709326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i="1" dirty="0" smtClean="0"/>
              <a:t>Jura</a:t>
            </a:r>
          </a:p>
          <a:p>
            <a:pPr lvl="1"/>
            <a:r>
              <a:rPr lang="de-CH" dirty="0" smtClean="0"/>
              <a:t>Rural </a:t>
            </a:r>
            <a:r>
              <a:rPr lang="de-CH" dirty="0" err="1" smtClean="0"/>
              <a:t>canton</a:t>
            </a:r>
            <a:r>
              <a:rPr lang="de-CH" dirty="0" smtClean="0"/>
              <a:t> </a:t>
            </a:r>
            <a:r>
              <a:rPr lang="de-CH" sz="1200" dirty="0" smtClean="0"/>
              <a:t>(</a:t>
            </a:r>
            <a:r>
              <a:rPr lang="de-DE" sz="1200" dirty="0" smtClean="0"/>
              <a:t>~ 70%</a:t>
            </a:r>
            <a:r>
              <a:rPr lang="de-CH" sz="1200" dirty="0" smtClean="0"/>
              <a:t> )</a:t>
            </a:r>
          </a:p>
          <a:p>
            <a:pPr lvl="1"/>
            <a:r>
              <a:rPr lang="de-CH" dirty="0"/>
              <a:t>French </a:t>
            </a:r>
            <a:r>
              <a:rPr lang="de-CH" dirty="0" err="1" smtClean="0"/>
              <a:t>speaking</a:t>
            </a:r>
            <a:endParaRPr lang="de-CH" dirty="0" smtClean="0"/>
          </a:p>
          <a:p>
            <a:pPr lvl="1"/>
            <a:r>
              <a:rPr lang="de-CH" dirty="0" smtClean="0"/>
              <a:t>Time Periode: 2006 - 2012</a:t>
            </a:r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548962" y="4544248"/>
            <a:ext cx="7952100" cy="1071151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de-CH" dirty="0"/>
              <a:t>Net </a:t>
            </a:r>
            <a:r>
              <a:rPr lang="de-CH" dirty="0" err="1"/>
              <a:t>income</a:t>
            </a:r>
            <a:r>
              <a:rPr lang="de-CH" dirty="0"/>
              <a:t> (Reineinkommen</a:t>
            </a:r>
            <a:r>
              <a:rPr lang="de-CH" dirty="0" smtClean="0"/>
              <a:t>)</a:t>
            </a:r>
          </a:p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Householdtyps</a:t>
            </a:r>
            <a:r>
              <a:rPr lang="de-CH" dirty="0" smtClean="0"/>
              <a:t>»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agegroups</a:t>
            </a:r>
            <a:r>
              <a:rPr lang="de-CH" dirty="0" smtClean="0"/>
              <a:t> </a:t>
            </a:r>
            <a:r>
              <a:rPr lang="de-CH" dirty="0" err="1" smtClean="0"/>
              <a:t>constructed</a:t>
            </a:r>
            <a:r>
              <a:rPr lang="de-CH" dirty="0" smtClean="0"/>
              <a:t> 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characteristics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tax-dossiers</a:t>
            </a:r>
            <a:endParaRPr lang="de-CH" dirty="0"/>
          </a:p>
          <a:p>
            <a:pPr marL="0" indent="0">
              <a:buNone/>
            </a:pPr>
            <a:endParaRPr lang="de-CH" i="1" dirty="0" smtClean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cxnSp>
        <p:nvCxnSpPr>
          <p:cNvPr id="8" name="Gerade Verbindung 7"/>
          <p:cNvCxnSpPr/>
          <p:nvPr/>
        </p:nvCxnSpPr>
        <p:spPr>
          <a:xfrm>
            <a:off x="548961" y="4270049"/>
            <a:ext cx="7937813" cy="25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4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Variables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Householdtyps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agegroups</a:t>
            </a:r>
            <a:endParaRPr lang="de-CH" dirty="0"/>
          </a:p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38773"/>
            <a:ext cx="3694425" cy="3671477"/>
          </a:xfrm>
        </p:spPr>
        <p:txBody>
          <a:bodyPr/>
          <a:lstStyle/>
          <a:p>
            <a:r>
              <a:rPr lang="de-CH" i="1" dirty="0" err="1" smtClean="0"/>
              <a:t>Housholdstructure</a:t>
            </a:r>
            <a:r>
              <a:rPr lang="de-CH" i="1" dirty="0" smtClean="0"/>
              <a:t> </a:t>
            </a:r>
            <a:endParaRPr lang="de-CH" i="1" dirty="0"/>
          </a:p>
          <a:p>
            <a:pPr lvl="1"/>
            <a:r>
              <a:rPr lang="de-CH" dirty="0" err="1"/>
              <a:t>Married</a:t>
            </a:r>
            <a:r>
              <a:rPr lang="de-CH" dirty="0"/>
              <a:t> </a:t>
            </a:r>
            <a:r>
              <a:rPr lang="de-CH" dirty="0" err="1"/>
              <a:t>withoud</a:t>
            </a:r>
            <a:r>
              <a:rPr lang="de-CH" dirty="0"/>
              <a:t> </a:t>
            </a:r>
            <a:r>
              <a:rPr lang="de-CH" dirty="0" err="1"/>
              <a:t>kids</a:t>
            </a:r>
            <a:endParaRPr lang="de-CH" dirty="0"/>
          </a:p>
          <a:p>
            <a:pPr lvl="1"/>
            <a:r>
              <a:rPr lang="de-CH" dirty="0" err="1"/>
              <a:t>Married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kids</a:t>
            </a:r>
            <a:endParaRPr lang="de-CH" dirty="0"/>
          </a:p>
          <a:p>
            <a:pPr lvl="1"/>
            <a:r>
              <a:rPr lang="de-CH" dirty="0"/>
              <a:t>Single </a:t>
            </a:r>
            <a:r>
              <a:rPr lang="de-CH" dirty="0" err="1" smtClean="0"/>
              <a:t>mom</a:t>
            </a:r>
            <a:endParaRPr lang="de-CH" dirty="0"/>
          </a:p>
          <a:p>
            <a:pPr lvl="1"/>
            <a:r>
              <a:rPr lang="de-CH" dirty="0"/>
              <a:t>Single </a:t>
            </a:r>
            <a:r>
              <a:rPr lang="de-CH" dirty="0" err="1"/>
              <a:t>dad</a:t>
            </a:r>
            <a:endParaRPr lang="de-CH" dirty="0"/>
          </a:p>
          <a:p>
            <a:pPr lvl="1"/>
            <a:r>
              <a:rPr lang="de-CH" dirty="0"/>
              <a:t>Single man</a:t>
            </a:r>
          </a:p>
          <a:p>
            <a:pPr lvl="1"/>
            <a:r>
              <a:rPr lang="de-CH" dirty="0"/>
              <a:t>Single </a:t>
            </a:r>
            <a:r>
              <a:rPr lang="de-CH" dirty="0" err="1"/>
              <a:t>woman</a:t>
            </a:r>
            <a:endParaRPr lang="de-CH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420875" y="2138775"/>
            <a:ext cx="3694425" cy="1709326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i="1" dirty="0" err="1"/>
              <a:t>Agegroups</a:t>
            </a:r>
            <a:r>
              <a:rPr lang="de-CH" i="1" dirty="0"/>
              <a:t> </a:t>
            </a:r>
          </a:p>
          <a:p>
            <a:pPr lvl="1"/>
            <a:r>
              <a:rPr lang="de-CH" dirty="0"/>
              <a:t> -25, 26-65, &gt;65</a:t>
            </a:r>
          </a:p>
          <a:p>
            <a:pPr lvl="2"/>
            <a:r>
              <a:rPr lang="de-CH" dirty="0"/>
              <a:t>&gt;Altersquotient </a:t>
            </a:r>
            <a:r>
              <a:rPr lang="de-CH" dirty="0" smtClean="0"/>
              <a:t>abgebildet</a:t>
            </a:r>
          </a:p>
          <a:p>
            <a:pPr lvl="2"/>
            <a:endParaRPr lang="de-CH" dirty="0"/>
          </a:p>
          <a:p>
            <a:r>
              <a:rPr lang="de-CH" i="1" dirty="0" err="1">
                <a:solidFill>
                  <a:srgbClr val="FF0000"/>
                </a:solidFill>
              </a:rPr>
              <a:t>Agegroups</a:t>
            </a:r>
            <a:r>
              <a:rPr lang="de-CH" i="1" dirty="0">
                <a:solidFill>
                  <a:srgbClr val="FF0000"/>
                </a:solidFill>
              </a:rPr>
              <a:t> </a:t>
            </a:r>
            <a:r>
              <a:rPr lang="de-CH" i="1" dirty="0" err="1" smtClean="0">
                <a:solidFill>
                  <a:srgbClr val="FF0000"/>
                </a:solidFill>
              </a:rPr>
              <a:t>detailierter</a:t>
            </a:r>
            <a:r>
              <a:rPr lang="de-CH" i="1" dirty="0" smtClean="0">
                <a:solidFill>
                  <a:srgbClr val="FF0000"/>
                </a:solidFill>
              </a:rPr>
              <a:t> wegen Schellenbauer Claim, dass Einkommen linear durch Alter determiniert ist </a:t>
            </a:r>
            <a:endParaRPr lang="de-CH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7061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Method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Decomposing</a:t>
            </a:r>
            <a:r>
              <a:rPr lang="de-CH" dirty="0" smtClean="0"/>
              <a:t> </a:t>
            </a:r>
            <a:r>
              <a:rPr lang="de-CH" dirty="0" err="1" smtClean="0"/>
              <a:t>within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group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r>
              <a:rPr lang="de-CH" dirty="0" smtClean="0"/>
              <a:t> </a:t>
            </a:r>
            <a:r>
              <a:rPr lang="de-CH" sz="1600" dirty="0" smtClean="0"/>
              <a:t>(Hao &amp; </a:t>
            </a:r>
            <a:r>
              <a:rPr lang="de-CH" sz="1600" dirty="0" err="1" smtClean="0"/>
              <a:t>Naiman</a:t>
            </a:r>
            <a:r>
              <a:rPr lang="de-CH" sz="1600" dirty="0" smtClean="0"/>
              <a:t> 2010)</a:t>
            </a:r>
            <a:endParaRPr lang="de-CH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</p:spPr>
            <p:txBody>
              <a:bodyPr lIns="0" rIns="0"/>
              <a:lstStyle/>
              <a:p>
                <a:pPr lvl="1"/>
                <a:r>
                  <a:rPr lang="de-CH" dirty="0" smtClean="0"/>
                  <a:t>Theil</a:t>
                </a:r>
                <a:r>
                  <a:rPr lang="de-CH" dirty="0" smtClean="0"/>
                  <a:t>-Index</a:t>
                </a:r>
                <a:r>
                  <a:rPr lang="de-CH" dirty="0"/>
                  <a:t>, a </a:t>
                </a:r>
                <a:r>
                  <a:rPr lang="de-CH" dirty="0" err="1"/>
                  <a:t>inequality</a:t>
                </a:r>
                <a:r>
                  <a:rPr lang="de-CH" dirty="0"/>
                  <a:t> </a:t>
                </a:r>
                <a:r>
                  <a:rPr lang="de-CH" dirty="0" err="1"/>
                  <a:t>measure</a:t>
                </a:r>
                <a:r>
                  <a:rPr lang="de-CH" dirty="0"/>
                  <a:t> </a:t>
                </a:r>
                <a:r>
                  <a:rPr lang="de-CH" dirty="0" err="1"/>
                  <a:t>developed</a:t>
                </a:r>
                <a:r>
                  <a:rPr lang="de-CH" dirty="0"/>
                  <a:t> </a:t>
                </a:r>
                <a:r>
                  <a:rPr lang="de-CH" dirty="0" err="1"/>
                  <a:t>from</a:t>
                </a:r>
                <a:r>
                  <a:rPr lang="de-CH" dirty="0"/>
                  <a:t> </a:t>
                </a:r>
                <a:r>
                  <a:rPr lang="de-CH" dirty="0" err="1"/>
                  <a:t>information</a:t>
                </a:r>
                <a:r>
                  <a:rPr lang="de-CH" dirty="0"/>
                  <a:t> </a:t>
                </a:r>
                <a:r>
                  <a:rPr lang="de-CH" dirty="0" err="1"/>
                  <a:t>theory</a:t>
                </a:r>
                <a:r>
                  <a:rPr lang="de-CH" dirty="0"/>
                  <a:t>, </a:t>
                </a:r>
                <a:r>
                  <a:rPr lang="de-CH" dirty="0" err="1"/>
                  <a:t>is</a:t>
                </a:r>
                <a:r>
                  <a:rPr lang="de-CH" dirty="0"/>
                  <a:t> </a:t>
                </a:r>
                <a:r>
                  <a:rPr lang="de-CH" dirty="0" err="1"/>
                  <a:t>additively</a:t>
                </a:r>
                <a:r>
                  <a:rPr lang="de-CH" dirty="0"/>
                  <a:t> </a:t>
                </a:r>
                <a:r>
                  <a:rPr lang="de-CH" dirty="0" err="1"/>
                  <a:t>decomposable</a:t>
                </a:r>
                <a:r>
                  <a:rPr lang="de-CH" dirty="0"/>
                  <a:t> (</a:t>
                </a:r>
                <a:r>
                  <a:rPr lang="de-CH" dirty="0" err="1"/>
                  <a:t>gini</a:t>
                </a:r>
                <a:r>
                  <a:rPr lang="de-CH" dirty="0"/>
                  <a:t> </a:t>
                </a:r>
                <a:r>
                  <a:rPr lang="de-CH" dirty="0" err="1"/>
                  <a:t>is</a:t>
                </a:r>
                <a:r>
                  <a:rPr lang="de-CH" dirty="0"/>
                  <a:t> not). </a:t>
                </a:r>
                <a:r>
                  <a:rPr lang="de-CH" dirty="0" err="1"/>
                  <a:t>Theil</a:t>
                </a:r>
                <a:r>
                  <a:rPr lang="de-CH" dirty="0"/>
                  <a:t> </a:t>
                </a:r>
                <a:r>
                  <a:rPr lang="de-CH" dirty="0" err="1"/>
                  <a:t>can</a:t>
                </a:r>
                <a:r>
                  <a:rPr lang="de-CH" dirty="0"/>
                  <a:t> </a:t>
                </a:r>
                <a:r>
                  <a:rPr lang="de-CH" dirty="0" err="1"/>
                  <a:t>be</a:t>
                </a:r>
                <a:r>
                  <a:rPr lang="de-CH" dirty="0"/>
                  <a:t> </a:t>
                </a:r>
                <a:r>
                  <a:rPr lang="de-CH" dirty="0" err="1"/>
                  <a:t>expressed</a:t>
                </a:r>
                <a:r>
                  <a:rPr lang="de-CH" dirty="0"/>
                  <a:t> </a:t>
                </a:r>
                <a:r>
                  <a:rPr lang="de-CH" dirty="0" err="1"/>
                  <a:t>as</a:t>
                </a:r>
                <a:r>
                  <a:rPr lang="de-CH" dirty="0"/>
                  <a:t>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between</a:t>
                </a:r>
                <a:r>
                  <a:rPr lang="de-CH" dirty="0"/>
                  <a:t>-group </a:t>
                </a:r>
                <a:r>
                  <a:rPr lang="de-CH" dirty="0" err="1"/>
                  <a:t>inequality</a:t>
                </a:r>
                <a:r>
                  <a:rPr lang="de-CH" dirty="0"/>
                  <a:t> plus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weighted</a:t>
                </a:r>
                <a:r>
                  <a:rPr lang="de-CH" dirty="0"/>
                  <a:t> </a:t>
                </a:r>
                <a:r>
                  <a:rPr lang="de-CH" dirty="0" err="1"/>
                  <a:t>sum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inequality</a:t>
                </a:r>
                <a:r>
                  <a:rPr lang="de-CH" dirty="0"/>
                  <a:t> </a:t>
                </a:r>
                <a:r>
                  <a:rPr lang="de-CH" dirty="0" err="1"/>
                  <a:t>within</a:t>
                </a:r>
                <a:r>
                  <a:rPr lang="de-CH" dirty="0"/>
                  <a:t> </a:t>
                </a:r>
                <a:r>
                  <a:rPr lang="de-CH" dirty="0" err="1"/>
                  <a:t>each</a:t>
                </a:r>
                <a:r>
                  <a:rPr lang="de-CH" dirty="0"/>
                  <a:t> </a:t>
                </a:r>
                <a:r>
                  <a:rPr lang="de-CH" dirty="0" err="1"/>
                  <a:t>group</a:t>
                </a:r>
                <a:r>
                  <a:rPr lang="de-CH"/>
                  <a:t> </a:t>
                </a:r>
                <a:endParaRPr lang="de-CH" dirty="0" smtClean="0"/>
              </a:p>
              <a:p>
                <a:pPr lvl="2"/>
                <a:r>
                  <a:rPr lang="de-CH" dirty="0" smtClean="0"/>
                  <a:t>I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/>
                      </a:rPr>
                      <m:t>𝐼</m:t>
                    </m:r>
                    <m:r>
                      <a:rPr lang="de-CH" b="0" i="1" smtClean="0">
                        <a:latin typeface="Cambria Math"/>
                      </a:rPr>
                      <m:t>(</m:t>
                    </m:r>
                    <m:r>
                      <a:rPr lang="de-CH" b="0" i="1" smtClean="0">
                        <a:latin typeface="Cambria Math"/>
                      </a:rPr>
                      <m:t>𝑦</m:t>
                    </m:r>
                    <m:r>
                      <a:rPr lang="de-CH" b="0" i="1" smtClean="0">
                        <a:latin typeface="Cambria Math"/>
                      </a:rPr>
                      <m:t>;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m:rPr>
                        <m:nor/>
                      </m:rPr>
                      <a:rPr lang="de-CH" dirty="0"/>
                      <m:t>)</m:t>
                    </m:r>
                    <m:r>
                      <a:rPr lang="de-CH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CH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b="0" i="1" dirty="0" smtClean="0">
                            <a:latin typeface="Cambria Math"/>
                          </a:rPr>
                          <m:t>𝑙</m:t>
                        </m:r>
                        <m:r>
                          <a:rPr lang="de-CH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CH" b="0" i="1" dirty="0" smtClean="0">
                            <a:latin typeface="Cambria Math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CH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de-CH" i="1" dirty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i="1" dirty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de-CH" i="1" dirty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de-CH" i="1" dirty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de-CH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CH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de-CH" b="0" i="1" dirty="0" smtClean="0">
                                <a:latin typeface="Cambria Math"/>
                              </a:rPr>
                              <m:t>;</m:t>
                            </m:r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;</m:t>
                        </m:r>
                      </m:e>
                    </m:nary>
                    <m:r>
                      <a:rPr lang="de-CH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e-CH" dirty="0" smtClean="0"/>
                  <a:t>)</a:t>
                </a:r>
                <a:endParaRPr lang="de-CH" dirty="0"/>
              </a:p>
              <a:p>
                <a:pPr lvl="1"/>
                <a:endParaRPr lang="de-CH" dirty="0" smtClean="0"/>
              </a:p>
              <a:p>
                <a:pPr lvl="1"/>
                <a:r>
                  <a:rPr lang="de-CH" dirty="0" err="1"/>
                  <a:t>By</a:t>
                </a:r>
                <a:r>
                  <a:rPr lang="de-CH" dirty="0"/>
                  <a:t> </a:t>
                </a:r>
                <a:r>
                  <a:rPr lang="de-CH" dirty="0" err="1"/>
                  <a:t>decomposing</a:t>
                </a:r>
                <a:r>
                  <a:rPr lang="de-CH" dirty="0"/>
                  <a:t>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Theil</a:t>
                </a:r>
                <a:r>
                  <a:rPr lang="de-CH" dirty="0"/>
                  <a:t>-Index </a:t>
                </a:r>
                <a:r>
                  <a:rPr lang="de-CH" dirty="0" err="1"/>
                  <a:t>we</a:t>
                </a:r>
                <a:r>
                  <a:rPr lang="de-CH" dirty="0"/>
                  <a:t> </a:t>
                </a:r>
                <a:r>
                  <a:rPr lang="de-CH" dirty="0" err="1"/>
                  <a:t>partitioned</a:t>
                </a:r>
                <a:r>
                  <a:rPr lang="de-CH" dirty="0"/>
                  <a:t> </a:t>
                </a:r>
                <a:r>
                  <a:rPr lang="de-CH" dirty="0" err="1"/>
                  <a:t>the</a:t>
                </a:r>
                <a:r>
                  <a:rPr lang="de-CH" dirty="0"/>
                  <a:t> total </a:t>
                </a:r>
                <a:r>
                  <a:rPr lang="de-CH" dirty="0" err="1"/>
                  <a:t>income</a:t>
                </a:r>
                <a:r>
                  <a:rPr lang="de-CH" dirty="0"/>
                  <a:t> </a:t>
                </a:r>
                <a:r>
                  <a:rPr lang="de-CH" dirty="0" err="1"/>
                  <a:t>inequality</a:t>
                </a:r>
                <a:r>
                  <a:rPr lang="de-CH" dirty="0"/>
                  <a:t> </a:t>
                </a:r>
                <a:r>
                  <a:rPr lang="de-CH" dirty="0" err="1"/>
                  <a:t>into</a:t>
                </a:r>
                <a:r>
                  <a:rPr lang="de-CH" dirty="0"/>
                  <a:t> </a:t>
                </a:r>
                <a:r>
                  <a:rPr lang="de-CH" dirty="0" err="1"/>
                  <a:t>between</a:t>
                </a:r>
                <a:r>
                  <a:rPr lang="de-CH" dirty="0"/>
                  <a:t>-group </a:t>
                </a:r>
                <a:r>
                  <a:rPr lang="de-CH" dirty="0" err="1"/>
                  <a:t>inequality</a:t>
                </a:r>
                <a:r>
                  <a:rPr lang="de-CH" dirty="0"/>
                  <a:t> </a:t>
                </a:r>
                <a:r>
                  <a:rPr lang="de-CH" dirty="0" smtClean="0"/>
                  <a:t>(e.g. </a:t>
                </a:r>
                <a:r>
                  <a:rPr lang="de-CH" dirty="0" err="1" smtClean="0"/>
                  <a:t>between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age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groups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and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household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types</a:t>
                </a:r>
                <a:r>
                  <a:rPr lang="de-CH" dirty="0" smtClean="0"/>
                  <a:t>) </a:t>
                </a:r>
                <a:r>
                  <a:rPr lang="de-CH" dirty="0" err="1"/>
                  <a:t>and</a:t>
                </a:r>
                <a:r>
                  <a:rPr lang="de-CH" dirty="0"/>
                  <a:t> </a:t>
                </a:r>
                <a:r>
                  <a:rPr lang="de-CH" dirty="0" err="1"/>
                  <a:t>within</a:t>
                </a:r>
                <a:r>
                  <a:rPr lang="de-CH" dirty="0"/>
                  <a:t>-group </a:t>
                </a:r>
                <a:r>
                  <a:rPr lang="de-CH" dirty="0" err="1" smtClean="0"/>
                  <a:t>inequality</a:t>
                </a:r>
                <a:r>
                  <a:rPr lang="de-CH" dirty="0" smtClean="0"/>
                  <a:t>. </a:t>
                </a:r>
                <a:r>
                  <a:rPr lang="de-CH" dirty="0" err="1" smtClean="0"/>
                  <a:t>Hence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we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see</a:t>
                </a:r>
                <a:r>
                  <a:rPr lang="de-CH" dirty="0" smtClean="0"/>
                  <a:t>, </a:t>
                </a:r>
                <a:r>
                  <a:rPr lang="de-CH" dirty="0" err="1"/>
                  <a:t>how</a:t>
                </a:r>
                <a:r>
                  <a:rPr lang="de-CH" dirty="0"/>
                  <a:t>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differences</a:t>
                </a:r>
                <a:r>
                  <a:rPr lang="de-CH" dirty="0"/>
                  <a:t> </a:t>
                </a:r>
                <a:r>
                  <a:rPr lang="de-CH" dirty="0" err="1"/>
                  <a:t>between</a:t>
                </a:r>
                <a:r>
                  <a:rPr lang="de-CH" dirty="0"/>
                  <a:t> </a:t>
                </a:r>
                <a:r>
                  <a:rPr lang="de-CH" dirty="0" err="1"/>
                  <a:t>and</a:t>
                </a:r>
                <a:r>
                  <a:rPr lang="de-CH" dirty="0"/>
                  <a:t> </a:t>
                </a:r>
                <a:r>
                  <a:rPr lang="de-CH" dirty="0" err="1"/>
                  <a:t>within</a:t>
                </a:r>
                <a:r>
                  <a:rPr lang="de-CH" dirty="0"/>
                  <a:t> </a:t>
                </a:r>
                <a:r>
                  <a:rPr lang="de-CH" dirty="0" err="1"/>
                  <a:t>each</a:t>
                </a:r>
                <a:r>
                  <a:rPr lang="de-CH" dirty="0"/>
                  <a:t> </a:t>
                </a:r>
                <a:r>
                  <a:rPr lang="de-CH" dirty="0" err="1"/>
                  <a:t>group</a:t>
                </a:r>
                <a:r>
                  <a:rPr lang="de-CH" dirty="0"/>
                  <a:t> </a:t>
                </a:r>
                <a:r>
                  <a:rPr lang="de-CH" dirty="0" err="1"/>
                  <a:t>contribute</a:t>
                </a:r>
                <a:r>
                  <a:rPr lang="de-CH" dirty="0"/>
                  <a:t> </a:t>
                </a:r>
                <a:r>
                  <a:rPr lang="de-CH" dirty="0" err="1"/>
                  <a:t>to</a:t>
                </a:r>
                <a:r>
                  <a:rPr lang="de-CH" dirty="0"/>
                  <a:t> </a:t>
                </a:r>
                <a:r>
                  <a:rPr lang="de-CH" dirty="0" err="1"/>
                  <a:t>overall</a:t>
                </a:r>
                <a:r>
                  <a:rPr lang="de-CH" dirty="0"/>
                  <a:t> </a:t>
                </a:r>
                <a:r>
                  <a:rPr lang="de-CH" dirty="0" err="1"/>
                  <a:t>inequality</a:t>
                </a:r>
                <a:endParaRPr lang="de-CH" dirty="0"/>
              </a:p>
              <a:p>
                <a:pPr lvl="1"/>
                <a:endParaRPr lang="de-CH" dirty="0"/>
              </a:p>
              <a:p>
                <a:pPr lvl="2"/>
                <a:endParaRPr lang="de-CH" dirty="0"/>
              </a:p>
              <a:p>
                <a:pPr lvl="2"/>
                <a:endParaRPr lang="de-CH" dirty="0"/>
              </a:p>
              <a:p>
                <a:pPr lvl="1"/>
                <a:endParaRPr lang="de-CH" dirty="0"/>
              </a:p>
              <a:p>
                <a:pPr lvl="1"/>
                <a:endParaRPr lang="de-CH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  <a:blipFill rotWithShape="1">
                <a:blip r:embed="rId3"/>
                <a:stretch>
                  <a:fillRect t="-615" r="-173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387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Overall </a:t>
            </a:r>
            <a:r>
              <a:rPr lang="de-CH" dirty="0" err="1" smtClean="0"/>
              <a:t>Inequality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time</a:t>
            </a:r>
            <a:endParaRPr lang="de-CH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pic>
        <p:nvPicPr>
          <p:cNvPr id="1026" name="Picture 2" descr="C:\Users\hlo1\neuchatel\analyses Oli\figure\loren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091648"/>
            <a:ext cx="8371798" cy="455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1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BS_FB_de_Powerpoint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129612D1B29A4693F2F62632063D6A" ma:contentTypeVersion="0" ma:contentTypeDescription="Ein neues Dokument erstellen." ma:contentTypeScope="" ma:versionID="fba8d20abbd965724d3439c9b92645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70C3CE-871E-471D-827D-756DC4BA1786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1BF47C-2126-4B8C-8663-51154515D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FBS_FB_de_Powerpoint</Template>
  <TotalTime>0</TotalTime>
  <Words>1062</Words>
  <Application>Microsoft Office PowerPoint</Application>
  <PresentationFormat>Bildschirmpräsentation (4:3)</PresentationFormat>
  <Paragraphs>151</Paragraphs>
  <Slides>15</Slides>
  <Notes>15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FBS_FB_de_Powerpoint</vt:lpstr>
      <vt:lpstr>Worksheet</vt:lpstr>
      <vt:lpstr>Microsoft Excel Worksheet</vt:lpstr>
      <vt:lpstr>Inequality by Demographic Factors </vt:lpstr>
      <vt:lpstr>Introduction </vt:lpstr>
      <vt:lpstr>Theories and «claims»</vt:lpstr>
      <vt:lpstr>Theories and «claims»</vt:lpstr>
      <vt:lpstr>Theory and Reasearch Question</vt:lpstr>
      <vt:lpstr>Data</vt:lpstr>
      <vt:lpstr>Variables</vt:lpstr>
      <vt:lpstr>Method</vt:lpstr>
      <vt:lpstr>Results </vt:lpstr>
      <vt:lpstr>Results</vt:lpstr>
      <vt:lpstr>Results</vt:lpstr>
      <vt:lpstr>Results</vt:lpstr>
      <vt:lpstr>Results</vt:lpstr>
      <vt:lpstr>Results</vt:lpstr>
      <vt:lpstr>Conclusion und outlook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Inequality by Demographic Factors</dc:title>
  <dc:creator>Hümbelin Oliver</dc:creator>
  <cp:lastModifiedBy>Hümbelin Oliver</cp:lastModifiedBy>
  <cp:revision>46</cp:revision>
  <cp:lastPrinted>2014-09-17T11:52:17Z</cp:lastPrinted>
  <dcterms:created xsi:type="dcterms:W3CDTF">2014-09-16T15:17:28Z</dcterms:created>
  <dcterms:modified xsi:type="dcterms:W3CDTF">2014-09-26T08:04:16Z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0x01010055129612D1B29A4693F2F62632063D6A</vt:lpwstr>
  </property>
</Properties>
</file>