
<file path=[Content_Types].xml><?xml version="1.0" encoding="utf-8"?>
<Types xmlns="http://schemas.openxmlformats.org/package/2006/content-types">
  <Override PartName="/_rels/.rels" ContentType="application/vnd.openxmlformats-package.relationships+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_rels/notesSlide7.xml.rels" ContentType="application/vnd.openxmlformats-package.relationships+xml"/>
  <Override PartName="/ppt/notesSlides/_rels/notesSlide21.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8.xml.rels" ContentType="application/vnd.openxmlformats-package.relationships+xml"/>
  <Override PartName="/ppt/_rels/presentation.xml.rels" ContentType="application/vnd.openxmlformats-package.relationships+xml"/>
  <Override PartName="/ppt/media/image6.png" ContentType="image/png"/>
  <Override PartName="/ppt/media/image4.wmf" ContentType="image/x-wmf"/>
  <Override PartName="/ppt/media/image7.png" ContentType="image/png"/>
  <Override PartName="/ppt/media/image8.png" ContentType="image/png"/>
  <Override PartName="/ppt/media/image1.png" ContentType="image/png"/>
  <Override PartName="/ppt/media/image5.png" ContentType="image/png"/>
  <Override PartName="/ppt/media/image3.wmf" ContentType="image/x-wmf"/>
  <Override PartName="/ppt/media/image2.png" ContentType="image/png"/>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36.xml" ContentType="application/vnd.openxmlformats-officedocument.presentationml.slideLayout+xml"/>
  <Override PartName="/ppt/slideLayouts/slideLayout2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33.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19.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_rels/slide5.xml.rels" ContentType="application/vnd.openxmlformats-package.relationships+xml"/>
  <Override PartName="/ppt/slides/_rels/slide13.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6.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6858000"/>
  <p:notesSz cx="6811962" cy="99425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56000" y="5078520"/>
            <a:ext cx="6047640" cy="4811040"/>
          </a:xfrm>
          <a:prstGeom prst="rect">
            <a:avLst/>
          </a:prstGeom>
        </p:spPr>
        <p:txBody>
          <a:bodyPr bIns="0" lIns="0" rIns="0" tIns="0" wrap="none"/>
          <a:p>
            <a:r>
              <a:rPr lang="de-DE"/>
              <a:t>Klicken Sie, um das Format der Notizen zu bearbeiten</a:t>
            </a:r>
            <a:endParaRPr/>
          </a:p>
        </p:txBody>
      </p:sp>
      <p:sp>
        <p:nvSpPr>
          <p:cNvPr id="118" name="PlaceHolder 2"/>
          <p:cNvSpPr>
            <a:spLocks noGrp="1"/>
          </p:cNvSpPr>
          <p:nvPr>
            <p:ph type="hdr"/>
          </p:nvPr>
        </p:nvSpPr>
        <p:spPr>
          <a:xfrm>
            <a:off x="0" y="0"/>
            <a:ext cx="3280680" cy="534240"/>
          </a:xfrm>
          <a:prstGeom prst="rect">
            <a:avLst/>
          </a:prstGeom>
        </p:spPr>
        <p:txBody>
          <a:bodyPr bIns="0" lIns="0" rIns="0" tIns="0" wrap="none"/>
          <a:p>
            <a:r>
              <a:rPr lang="de-DE"/>
              <a:t>&lt;Kopfzeile&gt;</a:t>
            </a:r>
            <a:endParaRPr/>
          </a:p>
        </p:txBody>
      </p:sp>
      <p:sp>
        <p:nvSpPr>
          <p:cNvPr id="119" name="PlaceHolder 3"/>
          <p:cNvSpPr>
            <a:spLocks noGrp="1"/>
          </p:cNvSpPr>
          <p:nvPr>
            <p:ph type="dt"/>
          </p:nvPr>
        </p:nvSpPr>
        <p:spPr>
          <a:xfrm>
            <a:off x="4278960" y="0"/>
            <a:ext cx="3280680" cy="534240"/>
          </a:xfrm>
          <a:prstGeom prst="rect">
            <a:avLst/>
          </a:prstGeom>
        </p:spPr>
        <p:txBody>
          <a:bodyPr bIns="0" lIns="0" rIns="0" tIns="0" wrap="none"/>
          <a:p>
            <a:pPr algn="r"/>
            <a:r>
              <a:rPr lang="de-DE"/>
              <a:t>&lt;Datum/Uhrzeit&gt;</a:t>
            </a:r>
            <a:endParaRPr/>
          </a:p>
        </p:txBody>
      </p:sp>
      <p:sp>
        <p:nvSpPr>
          <p:cNvPr id="120" name="PlaceHolder 4"/>
          <p:cNvSpPr>
            <a:spLocks noGrp="1"/>
          </p:cNvSpPr>
          <p:nvPr>
            <p:ph type="ftr"/>
          </p:nvPr>
        </p:nvSpPr>
        <p:spPr>
          <a:xfrm>
            <a:off x="0" y="10157400"/>
            <a:ext cx="3280680" cy="534240"/>
          </a:xfrm>
          <a:prstGeom prst="rect">
            <a:avLst/>
          </a:prstGeom>
        </p:spPr>
        <p:txBody>
          <a:bodyPr anchor="b" bIns="0" lIns="0" rIns="0" tIns="0" wrap="none"/>
          <a:p>
            <a:r>
              <a:rPr lang="de-DE"/>
              <a:t>&lt;Fußzeile&gt;</a:t>
            </a:r>
            <a:endParaRPr/>
          </a:p>
        </p:txBody>
      </p:sp>
      <p:sp>
        <p:nvSpPr>
          <p:cNvPr id="121" name="PlaceHolder 5"/>
          <p:cNvSpPr>
            <a:spLocks noGrp="1"/>
          </p:cNvSpPr>
          <p:nvPr>
            <p:ph type="sldNum"/>
          </p:nvPr>
        </p:nvSpPr>
        <p:spPr>
          <a:xfrm>
            <a:off x="4278960" y="10157400"/>
            <a:ext cx="3280680" cy="534240"/>
          </a:xfrm>
          <a:prstGeom prst="rect">
            <a:avLst/>
          </a:prstGeom>
        </p:spPr>
        <p:txBody>
          <a:bodyPr anchor="b" bIns="0" lIns="0" rIns="0" tIns="0" wrap="none"/>
          <a:p>
            <a:pPr algn="r"/>
            <a:fld id="{9B854898-E714-4018-A56C-810080089E74}" type="slidenum">
              <a:rPr lang="de-DE"/>
              <a:t>&lt;Nummer&gt;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1120" y="4722840"/>
            <a:ext cx="5449320" cy="4473720"/>
          </a:xfrm>
          <a:prstGeom prst="rect">
            <a:avLst/>
          </a:prstGeom>
        </p:spPr>
        <p:txBody>
          <a:bodyPr bIns="46080" lIns="91800" rIns="91800" tIns="46080"/>
          <a:p>
            <a:endParaRPr/>
          </a:p>
        </p:txBody>
      </p:sp>
      <p:sp>
        <p:nvSpPr>
          <p:cNvPr id="208" name="TextShape 2"/>
          <p:cNvSpPr txBox="1"/>
          <p:nvPr/>
        </p:nvSpPr>
        <p:spPr>
          <a:xfrm>
            <a:off x="3858480" y="9443520"/>
            <a:ext cx="2951640" cy="496800"/>
          </a:xfrm>
          <a:prstGeom prst="rect">
            <a:avLst/>
          </a:prstGeom>
        </p:spPr>
        <p:txBody>
          <a:bodyPr anchor="b" bIns="46080" lIns="91800" rIns="91800" tIns="46080"/>
          <a:p>
            <a:pPr algn="r">
              <a:lnSpc>
                <a:spcPct val="100000"/>
              </a:lnSpc>
            </a:pPr>
            <a:fld id="{5046C908-A698-4065-A80C-AF042D57C529}" type="slidenum">
              <a:rPr lang="de-DE" sz="1200">
                <a:solidFill>
                  <a:srgbClr val="000000"/>
                </a:solidFill>
                <a:latin typeface="Calibri"/>
                <a:ea typeface="MS PGothic"/>
              </a:rPr>
              <a:t>&lt;Nummer&gt;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a:t>
            </a:r>
            <a:endParaRPr/>
          </a:p>
        </p:txBody>
      </p:sp>
      <p:sp>
        <p:nvSpPr>
          <p:cNvPr id="226" name="TextShape 2"/>
          <p:cNvSpPr txBox="1"/>
          <p:nvPr/>
        </p:nvSpPr>
        <p:spPr>
          <a:xfrm>
            <a:off x="3858480" y="9443520"/>
            <a:ext cx="2951640" cy="496800"/>
          </a:xfrm>
          <a:prstGeom prst="rect">
            <a:avLst/>
          </a:prstGeom>
        </p:spPr>
        <p:txBody>
          <a:bodyPr anchor="b" bIns="46080" lIns="91800" rIns="91800" tIns="46080"/>
          <a:p>
            <a:pPr algn="r">
              <a:lnSpc>
                <a:spcPct val="100000"/>
              </a:lnSpc>
            </a:pPr>
            <a:fld id="{8E6958D8-CAF2-48FD-985B-73354BFB03FE}" type="slidenum">
              <a:rPr lang="de-DE" sz="1200">
                <a:solidFill>
                  <a:srgbClr val="000000"/>
                </a:solidFill>
                <a:latin typeface="Calibri"/>
                <a:ea typeface="MS PGothic"/>
              </a:rPr>
              <a:t>&lt;Nummer&gt;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a:t>
            </a:r>
            <a:endParaRPr/>
          </a:p>
        </p:txBody>
      </p:sp>
      <p:sp>
        <p:nvSpPr>
          <p:cNvPr id="228" name="TextShape 2"/>
          <p:cNvSpPr txBox="1"/>
          <p:nvPr/>
        </p:nvSpPr>
        <p:spPr>
          <a:xfrm>
            <a:off x="3858480" y="9443520"/>
            <a:ext cx="2951640" cy="496800"/>
          </a:xfrm>
          <a:prstGeom prst="rect">
            <a:avLst/>
          </a:prstGeom>
        </p:spPr>
        <p:txBody>
          <a:bodyPr anchor="b" bIns="46080" lIns="91800" rIns="91800" tIns="46080"/>
          <a:p>
            <a:pPr algn="r">
              <a:lnSpc>
                <a:spcPct val="100000"/>
              </a:lnSpc>
            </a:pPr>
            <a:fld id="{5BA2759D-3A85-49CB-932E-474FAE1DC184}" type="slidenum">
              <a:rPr lang="de-DE" sz="1200">
                <a:solidFill>
                  <a:srgbClr val="000000"/>
                </a:solidFill>
                <a:latin typeface="Calibri"/>
                <a:ea typeface="MS PGothic"/>
              </a:rPr>
              <a:t>&lt;Nummer&gt;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solll</a:t>
            </a:r>
            <a:endParaRPr/>
          </a:p>
        </p:txBody>
      </p:sp>
      <p:sp>
        <p:nvSpPr>
          <p:cNvPr id="230" name="TextShape 2"/>
          <p:cNvSpPr txBox="1"/>
          <p:nvPr/>
        </p:nvSpPr>
        <p:spPr>
          <a:xfrm>
            <a:off x="3858480" y="9443520"/>
            <a:ext cx="2951640" cy="496800"/>
          </a:xfrm>
          <a:prstGeom prst="rect">
            <a:avLst/>
          </a:prstGeom>
        </p:spPr>
        <p:txBody>
          <a:bodyPr anchor="b" bIns="46080" lIns="91800" rIns="91800" tIns="46080"/>
          <a:p>
            <a:pPr algn="r">
              <a:lnSpc>
                <a:spcPct val="100000"/>
              </a:lnSpc>
            </a:pPr>
            <a:fld id="{D3EDC10A-2B41-4483-A9CD-95B212CDD8FE}" type="slidenum">
              <a:rPr lang="de-DE" sz="1200">
                <a:solidFill>
                  <a:srgbClr val="000000"/>
                </a:solidFill>
                <a:latin typeface="Calibri"/>
                <a:ea typeface="MS PGothic"/>
              </a:rPr>
              <a:t>&lt;Nummer&gt;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solll</a:t>
            </a:r>
            <a:endParaRPr/>
          </a:p>
        </p:txBody>
      </p:sp>
      <p:sp>
        <p:nvSpPr>
          <p:cNvPr id="232" name="TextShape 2"/>
          <p:cNvSpPr txBox="1"/>
          <p:nvPr/>
        </p:nvSpPr>
        <p:spPr>
          <a:xfrm>
            <a:off x="3858480" y="9443520"/>
            <a:ext cx="2951640" cy="496800"/>
          </a:xfrm>
          <a:prstGeom prst="rect">
            <a:avLst/>
          </a:prstGeom>
        </p:spPr>
        <p:txBody>
          <a:bodyPr anchor="b" bIns="46080" lIns="91800" rIns="91800" tIns="46080"/>
          <a:p>
            <a:pPr algn="r">
              <a:lnSpc>
                <a:spcPct val="100000"/>
              </a:lnSpc>
            </a:pPr>
            <a:fld id="{3E3ACAE5-038B-4E41-825D-69B09561061B}" type="slidenum">
              <a:rPr lang="de-DE" sz="1200">
                <a:solidFill>
                  <a:srgbClr val="000000"/>
                </a:solidFill>
                <a:latin typeface="Calibri"/>
                <a:ea typeface="MS PGothic"/>
              </a:rPr>
              <a:t>&lt;Nummer&gt;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solll</a:t>
            </a:r>
            <a:endParaRPr/>
          </a:p>
        </p:txBody>
      </p:sp>
      <p:sp>
        <p:nvSpPr>
          <p:cNvPr id="234" name="TextShape 2"/>
          <p:cNvSpPr txBox="1"/>
          <p:nvPr/>
        </p:nvSpPr>
        <p:spPr>
          <a:xfrm>
            <a:off x="3858480" y="9443520"/>
            <a:ext cx="2951640" cy="496800"/>
          </a:xfrm>
          <a:prstGeom prst="rect">
            <a:avLst/>
          </a:prstGeom>
        </p:spPr>
        <p:txBody>
          <a:bodyPr anchor="b" bIns="46080" lIns="91800" rIns="91800" tIns="46080"/>
          <a:p>
            <a:pPr algn="r">
              <a:lnSpc>
                <a:spcPct val="100000"/>
              </a:lnSpc>
            </a:pPr>
            <a:fld id="{238ACD18-E7AE-4792-8392-23B4A4F94CA5}" type="slidenum">
              <a:rPr lang="de-DE" sz="1200">
                <a:solidFill>
                  <a:srgbClr val="000000"/>
                </a:solidFill>
                <a:latin typeface="Calibri"/>
                <a:ea typeface="MS PGothic"/>
              </a:rPr>
              <a:t>&lt;Nummer&gt;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solll</a:t>
            </a:r>
            <a:endParaRPr/>
          </a:p>
        </p:txBody>
      </p:sp>
      <p:sp>
        <p:nvSpPr>
          <p:cNvPr id="236" name="TextShape 2"/>
          <p:cNvSpPr txBox="1"/>
          <p:nvPr/>
        </p:nvSpPr>
        <p:spPr>
          <a:xfrm>
            <a:off x="3858480" y="9443520"/>
            <a:ext cx="2951640" cy="496800"/>
          </a:xfrm>
          <a:prstGeom prst="rect">
            <a:avLst/>
          </a:prstGeom>
        </p:spPr>
        <p:txBody>
          <a:bodyPr anchor="b" bIns="46080" lIns="91800" rIns="91800" tIns="46080"/>
          <a:p>
            <a:pPr algn="r">
              <a:lnSpc>
                <a:spcPct val="100000"/>
              </a:lnSpc>
            </a:pPr>
            <a:fld id="{E37B34BE-71DE-41C5-97BE-00069C835B7E}" type="slidenum">
              <a:rPr lang="de-DE" sz="1200">
                <a:solidFill>
                  <a:srgbClr val="000000"/>
                </a:solidFill>
                <a:latin typeface="Calibri"/>
                <a:ea typeface="MS PGothic"/>
              </a:rPr>
              <a:t>&lt;Nummer&gt;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1120" y="4722840"/>
            <a:ext cx="5449320" cy="4473720"/>
          </a:xfrm>
          <a:prstGeom prst="rect">
            <a:avLst/>
          </a:prstGeom>
        </p:spPr>
        <p:txBody>
          <a:bodyPr bIns="46080" lIns="91800" rIns="91800" tIns="46080"/>
          <a:p>
            <a:r>
              <a:rPr b="1" lang="de-DE"/>
              <a:t>Bevölkerung nach Alter</a:t>
            </a:r>
            <a:endParaRPr/>
          </a:p>
          <a:p>
            <a:r>
              <a:rPr lang="de-DE"/>
              <a:t>http://www.bfs.admin.ch/bfs/portal/de/index/themen/01/02/blank/key/alter/gesamt.html</a:t>
            </a:r>
            <a:endParaRPr/>
          </a:p>
          <a:p>
            <a:endParaRPr/>
          </a:p>
          <a:p>
            <a:r>
              <a:rPr b="1" lang="de-DE"/>
              <a:t>Migration und Integration</a:t>
            </a:r>
            <a:endParaRPr/>
          </a:p>
          <a:p>
            <a:r>
              <a:rPr lang="de-DE"/>
              <a:t>http://www.bfs.admin.ch/bfs/portal/de/index/themen/01/07/blank/data/01.html</a:t>
            </a:r>
            <a:endParaRPr/>
          </a:p>
          <a:p>
            <a:endParaRPr/>
          </a:p>
          <a:p>
            <a:endParaRPr/>
          </a:p>
        </p:txBody>
      </p:sp>
      <p:sp>
        <p:nvSpPr>
          <p:cNvPr id="210" name="TextShape 2"/>
          <p:cNvSpPr txBox="1"/>
          <p:nvPr/>
        </p:nvSpPr>
        <p:spPr>
          <a:xfrm>
            <a:off x="3858480" y="9443520"/>
            <a:ext cx="2951640" cy="496800"/>
          </a:xfrm>
          <a:prstGeom prst="rect">
            <a:avLst/>
          </a:prstGeom>
        </p:spPr>
        <p:txBody>
          <a:bodyPr anchor="b" bIns="46080" lIns="91800" rIns="91800" tIns="46080"/>
          <a:p>
            <a:pPr algn="r">
              <a:lnSpc>
                <a:spcPct val="100000"/>
              </a:lnSpc>
            </a:pPr>
            <a:fld id="{3567DE80-D5EC-4012-8E47-70BE9E432525}" type="slidenum">
              <a:rPr lang="de-DE" sz="1200">
                <a:solidFill>
                  <a:srgbClr val="000000"/>
                </a:solidFill>
                <a:latin typeface="Calibri"/>
                <a:ea typeface="MS PGothic"/>
              </a:rPr>
              <a:t>&lt;Nummer&gt;</a:t>
            </a:fld>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solll</a:t>
            </a:r>
            <a:endParaRPr/>
          </a:p>
        </p:txBody>
      </p:sp>
      <p:sp>
        <p:nvSpPr>
          <p:cNvPr id="238" name="TextShape 2"/>
          <p:cNvSpPr txBox="1"/>
          <p:nvPr/>
        </p:nvSpPr>
        <p:spPr>
          <a:xfrm>
            <a:off x="3858480" y="9443520"/>
            <a:ext cx="2951640" cy="496800"/>
          </a:xfrm>
          <a:prstGeom prst="rect">
            <a:avLst/>
          </a:prstGeom>
        </p:spPr>
        <p:txBody>
          <a:bodyPr anchor="b" bIns="46080" lIns="91800" rIns="91800" tIns="46080"/>
          <a:p>
            <a:pPr algn="r">
              <a:lnSpc>
                <a:spcPct val="100000"/>
              </a:lnSpc>
            </a:pPr>
            <a:fld id="{D7ACCD89-3B06-4FD2-A528-0C093B4AC66B}" type="slidenum">
              <a:rPr lang="de-DE" sz="1200">
                <a:solidFill>
                  <a:srgbClr val="000000"/>
                </a:solidFill>
                <a:latin typeface="Calibri"/>
                <a:ea typeface="MS PGothic"/>
              </a:rPr>
              <a:t>&lt;Nummer&gt;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solll</a:t>
            </a:r>
            <a:endParaRPr/>
          </a:p>
        </p:txBody>
      </p:sp>
      <p:sp>
        <p:nvSpPr>
          <p:cNvPr id="240" name="TextShape 2"/>
          <p:cNvSpPr txBox="1"/>
          <p:nvPr/>
        </p:nvSpPr>
        <p:spPr>
          <a:xfrm>
            <a:off x="3858480" y="9443520"/>
            <a:ext cx="2951640" cy="496800"/>
          </a:xfrm>
          <a:prstGeom prst="rect">
            <a:avLst/>
          </a:prstGeom>
        </p:spPr>
        <p:txBody>
          <a:bodyPr anchor="b" bIns="46080" lIns="91800" rIns="91800" tIns="46080"/>
          <a:p>
            <a:pPr algn="r">
              <a:lnSpc>
                <a:spcPct val="100000"/>
              </a:lnSpc>
            </a:pPr>
            <a:fld id="{D45227E6-13D4-40F7-BEDD-1E8B55A5E04F}" type="slidenum">
              <a:rPr lang="de-DE" sz="1200">
                <a:solidFill>
                  <a:srgbClr val="000000"/>
                </a:solidFill>
                <a:latin typeface="Calibri"/>
                <a:ea typeface="MS PGothic"/>
              </a:rPr>
              <a:t>&lt;Nummer&gt;</a:t>
            </a:fld>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1120" y="4722840"/>
            <a:ext cx="5449320" cy="4473720"/>
          </a:xfrm>
          <a:prstGeom prst="rect">
            <a:avLst/>
          </a:prstGeom>
        </p:spPr>
        <p:txBody>
          <a:bodyPr bIns="46080" lIns="91800" rIns="91800" tIns="46080"/>
          <a:p>
            <a:pPr>
              <a:lnSpc>
                <a:spcPct val="100000"/>
              </a:lnSpc>
              <a:buFont typeface="StarSymbol"/>
              <a:buChar char="-"/>
            </a:pPr>
            <a:r>
              <a:rPr lang="de-DE"/>
              <a:t>Schellenbauer-These: Unterstellt einen linearen Zusammenhang zwischen Altersgruppen und der Höhe des Einkommens</a:t>
            </a:r>
            <a:endParaRPr/>
          </a:p>
        </p:txBody>
      </p:sp>
      <p:sp>
        <p:nvSpPr>
          <p:cNvPr id="212" name="TextShape 2"/>
          <p:cNvSpPr txBox="1"/>
          <p:nvPr/>
        </p:nvSpPr>
        <p:spPr>
          <a:xfrm>
            <a:off x="3858480" y="9443520"/>
            <a:ext cx="2951640" cy="496800"/>
          </a:xfrm>
          <a:prstGeom prst="rect">
            <a:avLst/>
          </a:prstGeom>
        </p:spPr>
        <p:txBody>
          <a:bodyPr anchor="b" bIns="46080" lIns="91800" rIns="91800" tIns="46080"/>
          <a:p>
            <a:pPr algn="r">
              <a:lnSpc>
                <a:spcPct val="100000"/>
              </a:lnSpc>
            </a:pPr>
            <a:fld id="{82C9B99E-6413-4269-8BF4-73A6F420A735}" type="slidenum">
              <a:rPr lang="de-DE" sz="1200">
                <a:solidFill>
                  <a:srgbClr val="000000"/>
                </a:solidFill>
                <a:latin typeface="Calibri"/>
                <a:ea typeface="MS PGothic"/>
              </a:rPr>
              <a:t>&lt;Nummer&gt;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1120" y="4722840"/>
            <a:ext cx="5449320" cy="4473720"/>
          </a:xfrm>
          <a:prstGeom prst="rect">
            <a:avLst/>
          </a:prstGeom>
        </p:spPr>
        <p:txBody>
          <a:bodyPr bIns="46080" lIns="91800" rIns="91800" tIns="46080"/>
          <a:p>
            <a:pPr>
              <a:lnSpc>
                <a:spcPct val="100000"/>
              </a:lnSpc>
              <a:buFont typeface="StarSymbol"/>
              <a:buChar char="-"/>
            </a:pPr>
            <a:r>
              <a:rPr lang="de-DE"/>
              <a:t>Weiterer Punkt: Between group differences are particularly interessting for Familienpolitischen Verteilungsfragen. Es Unterschiede zwischen verschiedenen Haushaltsformen&gt; Unterschiede zwischen Haushalten mit und ohne Kinder. Aber auch bezüglich allgemeinen Verteilung</a:t>
            </a:r>
            <a:endParaRPr/>
          </a:p>
          <a:p>
            <a:pPr>
              <a:lnSpc>
                <a:spcPct val="100000"/>
              </a:lnSpc>
            </a:pPr>
            <a:endParaRPr/>
          </a:p>
          <a:p>
            <a:pPr>
              <a:lnSpc>
                <a:spcPct val="100000"/>
              </a:lnSpc>
              <a:buFont typeface="StarSymbol"/>
              <a:buChar char="-"/>
            </a:pPr>
            <a:r>
              <a:rPr lang="de-DE"/>
              <a:t>Üblicherweise wird Einkommensungleichheit primär als Ausdruck von Lohnunterschieden verstanden.</a:t>
            </a:r>
            <a:endParaRPr/>
          </a:p>
        </p:txBody>
      </p:sp>
      <p:sp>
        <p:nvSpPr>
          <p:cNvPr id="214" name="TextShape 2"/>
          <p:cNvSpPr txBox="1"/>
          <p:nvPr/>
        </p:nvSpPr>
        <p:spPr>
          <a:xfrm>
            <a:off x="3858480" y="9443520"/>
            <a:ext cx="2951640" cy="496800"/>
          </a:xfrm>
          <a:prstGeom prst="rect">
            <a:avLst/>
          </a:prstGeom>
        </p:spPr>
        <p:txBody>
          <a:bodyPr anchor="b" bIns="46080" lIns="91800" rIns="91800" tIns="46080"/>
          <a:p>
            <a:pPr algn="r">
              <a:lnSpc>
                <a:spcPct val="100000"/>
              </a:lnSpc>
            </a:pPr>
            <a:fld id="{01A7D5AA-8F22-4C83-A4FE-FF10695AADBE}" type="slidenum">
              <a:rPr lang="de-DE" sz="1200">
                <a:solidFill>
                  <a:srgbClr val="000000"/>
                </a:solidFill>
                <a:latin typeface="Calibri"/>
                <a:ea typeface="MS PGothic"/>
              </a:rPr>
              <a:t>&lt;Nummer&gt;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1120" y="4722840"/>
            <a:ext cx="5449320" cy="4473720"/>
          </a:xfrm>
          <a:prstGeom prst="rect">
            <a:avLst/>
          </a:prstGeom>
        </p:spPr>
        <p:txBody>
          <a:bodyPr bIns="46080" lIns="91800" rIns="91800" tIns="46080"/>
          <a:p>
            <a:pPr>
              <a:lnSpc>
                <a:spcPct val="100000"/>
              </a:lnSpc>
              <a:buFont typeface="StarSymbol"/>
              <a:buChar char="-"/>
            </a:pPr>
            <a:r>
              <a:rPr lang="de-DE"/>
              <a:t>Weiterer Punkt: Between group differences are particularly interessting for Familienpolitischen Verteilungsfragen. Es Unterschiede zwischen verschiedenen Haushaltsformen&gt; Unterschiede zwischen Haushalten mit und ohne Kinder.</a:t>
            </a:r>
            <a:endParaRPr/>
          </a:p>
          <a:p>
            <a:pPr>
              <a:lnSpc>
                <a:spcPct val="100000"/>
              </a:lnSpc>
            </a:pPr>
            <a:endParaRPr/>
          </a:p>
          <a:p>
            <a:pPr>
              <a:lnSpc>
                <a:spcPct val="100000"/>
              </a:lnSpc>
              <a:buFont typeface="StarSymbol"/>
              <a:buChar char="-"/>
            </a:pPr>
            <a:r>
              <a:rPr lang="de-DE"/>
              <a:t>Üblicherweise wird Einkommensungleichheit primär als Ausdruck von Lohnunterschieden verstanden.</a:t>
            </a:r>
            <a:endParaRPr/>
          </a:p>
        </p:txBody>
      </p:sp>
      <p:sp>
        <p:nvSpPr>
          <p:cNvPr id="216" name="TextShape 2"/>
          <p:cNvSpPr txBox="1"/>
          <p:nvPr/>
        </p:nvSpPr>
        <p:spPr>
          <a:xfrm>
            <a:off x="3858480" y="9443520"/>
            <a:ext cx="2951640" cy="496800"/>
          </a:xfrm>
          <a:prstGeom prst="rect">
            <a:avLst/>
          </a:prstGeom>
        </p:spPr>
        <p:txBody>
          <a:bodyPr anchor="b" bIns="46080" lIns="91800" rIns="91800" tIns="46080"/>
          <a:p>
            <a:pPr algn="r">
              <a:lnSpc>
                <a:spcPct val="100000"/>
              </a:lnSpc>
            </a:pPr>
            <a:fld id="{A3E40394-EE6D-42DD-9FF5-687E19EA5282}" type="slidenum">
              <a:rPr lang="de-DE" sz="1200">
                <a:solidFill>
                  <a:srgbClr val="000000"/>
                </a:solidFill>
                <a:latin typeface="Calibri"/>
                <a:ea typeface="MS PGothic"/>
              </a:rPr>
              <a:t>&lt;Nummer&gt;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1120" y="4722840"/>
            <a:ext cx="5449320" cy="4473720"/>
          </a:xfrm>
          <a:prstGeom prst="rect">
            <a:avLst/>
          </a:prstGeom>
        </p:spPr>
        <p:txBody>
          <a:bodyPr bIns="46080" lIns="91800" rIns="91800" tIns="46080"/>
          <a:p>
            <a:r>
              <a:rPr b="1" lang="de-DE"/>
              <a:t>Regionalporträts der Kantone</a:t>
            </a:r>
            <a:endParaRPr/>
          </a:p>
          <a:p>
            <a:r>
              <a:rPr lang="de-DE"/>
              <a:t>http://www.bfs.admin.ch/bfs/portal/de/index/regionen/kantone/ju/key.html</a:t>
            </a:r>
            <a:endParaRPr/>
          </a:p>
          <a:p>
            <a:r>
              <a:rPr lang="de-DE"/>
              <a:t>http://www.bfs.admin.ch/bfs/portal/de/index/regionen/kantone/bs/key.html</a:t>
            </a:r>
            <a:endParaRPr/>
          </a:p>
          <a:p>
            <a:endParaRPr/>
          </a:p>
          <a:p>
            <a:r>
              <a:rPr lang="de-DE"/>
              <a:t>Tax data is administrative data, which means it’s a processgenerated, non-reactive datasource (Diekman 2009:653)</a:t>
            </a:r>
            <a:endParaRPr/>
          </a:p>
          <a:p>
            <a:pPr>
              <a:lnSpc>
                <a:spcPct val="100000"/>
              </a:lnSpc>
            </a:pPr>
            <a:r>
              <a:rPr lang="de-DE"/>
              <a:t>Nice, because data coverage is good (no sample bias)</a:t>
            </a:r>
            <a:endParaRPr/>
          </a:p>
          <a:p>
            <a:pPr>
              <a:lnSpc>
                <a:spcPct val="100000"/>
              </a:lnSpc>
            </a:pPr>
            <a:r>
              <a:rPr lang="de-DE"/>
              <a:t>Bad, because data doesn’t necessairly fit the ideas of reaserach purpose. Tax Units are necessairly housholds &gt; in generall we overestimate people living «alone»</a:t>
            </a:r>
            <a:endParaRPr/>
          </a:p>
          <a:p>
            <a:pPr>
              <a:lnSpc>
                <a:spcPct val="100000"/>
              </a:lnSpc>
            </a:pPr>
            <a:endParaRPr/>
          </a:p>
          <a:p>
            <a:pPr>
              <a:lnSpc>
                <a:spcPct val="100000"/>
              </a:lnSpc>
            </a:pPr>
            <a:endParaRPr/>
          </a:p>
        </p:txBody>
      </p:sp>
      <p:sp>
        <p:nvSpPr>
          <p:cNvPr id="218" name="TextShape 2"/>
          <p:cNvSpPr txBox="1"/>
          <p:nvPr/>
        </p:nvSpPr>
        <p:spPr>
          <a:xfrm>
            <a:off x="3858480" y="9443520"/>
            <a:ext cx="2951640" cy="496800"/>
          </a:xfrm>
          <a:prstGeom prst="rect">
            <a:avLst/>
          </a:prstGeom>
        </p:spPr>
        <p:txBody>
          <a:bodyPr anchor="b" bIns="46080" lIns="91800" rIns="91800" tIns="46080"/>
          <a:p>
            <a:pPr algn="r">
              <a:lnSpc>
                <a:spcPct val="100000"/>
              </a:lnSpc>
            </a:pPr>
            <a:fld id="{193AD211-0F7B-43BD-BB39-DFB95DAD7BAB}" type="slidenum">
              <a:rPr lang="de-DE" sz="1200">
                <a:solidFill>
                  <a:srgbClr val="000000"/>
                </a:solidFill>
                <a:latin typeface="Calibri"/>
                <a:ea typeface="MS PGothic"/>
              </a:rPr>
              <a:t>&lt;Nummer&gt;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1120" y="4722840"/>
            <a:ext cx="5449320" cy="4473720"/>
          </a:xfrm>
          <a:prstGeom prst="rect">
            <a:avLst/>
          </a:prstGeom>
        </p:spPr>
        <p:txBody>
          <a:bodyPr bIns="46080" lIns="91800" rIns="91800" tIns="46080"/>
          <a:p>
            <a:r>
              <a:rPr b="1" lang="de-DE"/>
              <a:t>Regionalporträts der Kantone</a:t>
            </a:r>
            <a:endParaRPr/>
          </a:p>
          <a:p>
            <a:r>
              <a:rPr lang="de-DE"/>
              <a:t>http://www.bfs.admin.ch/bfs/portal/de/index/regionen/kantone/ju/key.html</a:t>
            </a:r>
            <a:endParaRPr/>
          </a:p>
          <a:p>
            <a:r>
              <a:rPr lang="de-DE"/>
              <a:t>http://www.bfs.admin.ch/bfs/portal/de/index/regionen/kantone/bs/key.html</a:t>
            </a:r>
            <a:endParaRPr/>
          </a:p>
          <a:p>
            <a:endParaRPr/>
          </a:p>
          <a:p>
            <a:r>
              <a:rPr lang="de-DE"/>
              <a:t>Tax data is administrative data, which means it’s a processgenerated, non-reactive datasource (Diekman 2009:653)</a:t>
            </a:r>
            <a:endParaRPr/>
          </a:p>
          <a:p>
            <a:pPr>
              <a:lnSpc>
                <a:spcPct val="100000"/>
              </a:lnSpc>
            </a:pPr>
            <a:r>
              <a:rPr lang="de-DE"/>
              <a:t>Nice, because data coverage is good (no sample bias)</a:t>
            </a:r>
            <a:endParaRPr/>
          </a:p>
          <a:p>
            <a:pPr>
              <a:lnSpc>
                <a:spcPct val="100000"/>
              </a:lnSpc>
            </a:pPr>
            <a:r>
              <a:rPr lang="de-DE"/>
              <a:t>Bad, because data doesn’t necessairly fit the ideas of reaserach purpose. Tax Units are necessairly housholds &gt; in generall we overestimate people living «alone»</a:t>
            </a:r>
            <a:endParaRPr/>
          </a:p>
          <a:p>
            <a:pPr>
              <a:lnSpc>
                <a:spcPct val="100000"/>
              </a:lnSpc>
            </a:pPr>
            <a:endParaRPr/>
          </a:p>
          <a:p>
            <a:pPr>
              <a:lnSpc>
                <a:spcPct val="100000"/>
              </a:lnSpc>
            </a:pPr>
            <a:endParaRPr/>
          </a:p>
        </p:txBody>
      </p:sp>
      <p:sp>
        <p:nvSpPr>
          <p:cNvPr id="220" name="TextShape 2"/>
          <p:cNvSpPr txBox="1"/>
          <p:nvPr/>
        </p:nvSpPr>
        <p:spPr>
          <a:xfrm>
            <a:off x="3858480" y="9443520"/>
            <a:ext cx="2951640" cy="496800"/>
          </a:xfrm>
          <a:prstGeom prst="rect">
            <a:avLst/>
          </a:prstGeom>
        </p:spPr>
        <p:txBody>
          <a:bodyPr anchor="b" bIns="46080" lIns="91800" rIns="91800" tIns="46080"/>
          <a:p>
            <a:pPr algn="r">
              <a:lnSpc>
                <a:spcPct val="100000"/>
              </a:lnSpc>
            </a:pPr>
            <a:fld id="{0EF1CFB9-AB95-4441-943B-3E8180590749}" type="slidenum">
              <a:rPr lang="de-DE" sz="1200">
                <a:solidFill>
                  <a:srgbClr val="000000"/>
                </a:solidFill>
                <a:latin typeface="Calibri"/>
                <a:ea typeface="MS PGothic"/>
              </a:rPr>
              <a:t>&lt;Nummer&gt;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1120" y="4722840"/>
            <a:ext cx="5449320" cy="4473720"/>
          </a:xfrm>
          <a:prstGeom prst="rect">
            <a:avLst/>
          </a:prstGeom>
        </p:spPr>
        <p:txBody>
          <a:bodyPr bIns="46080" lIns="91800" rIns="91800" tIns="46080"/>
          <a:p>
            <a:r>
              <a:rPr lang="de-DE"/>
              <a:t>Remarks</a:t>
            </a:r>
            <a:r>
              <a:rPr lang="de-DE"/>
              <a:t>
</a:t>
            </a:r>
            <a:r>
              <a:rPr lang="de-DE"/>
              <a:t>- you get between group inequality by assigning the group mean to every group member and the calculate the inequaltiy meassure</a:t>
            </a:r>
            <a:endParaRPr/>
          </a:p>
          <a:p>
            <a:r>
              <a:rPr lang="de-DE"/>
              <a:t>- The within group inequality indices are weighted with the adjusted group proportion &gt; with large groups the weights seem to sum to 1. Adjustment is important for small sample size</a:t>
            </a:r>
            <a:endParaRPr/>
          </a:p>
        </p:txBody>
      </p:sp>
      <p:sp>
        <p:nvSpPr>
          <p:cNvPr id="222" name="TextShape 2"/>
          <p:cNvSpPr txBox="1"/>
          <p:nvPr/>
        </p:nvSpPr>
        <p:spPr>
          <a:xfrm>
            <a:off x="3858480" y="9443520"/>
            <a:ext cx="2951640" cy="496800"/>
          </a:xfrm>
          <a:prstGeom prst="rect">
            <a:avLst/>
          </a:prstGeom>
        </p:spPr>
        <p:txBody>
          <a:bodyPr anchor="b" bIns="46080" lIns="91800" rIns="91800" tIns="46080"/>
          <a:p>
            <a:pPr algn="r">
              <a:lnSpc>
                <a:spcPct val="100000"/>
              </a:lnSpc>
            </a:pPr>
            <a:fld id="{645420CA-88D0-45AA-A377-296998991B87}" type="slidenum">
              <a:rPr lang="de-DE" sz="1200">
                <a:solidFill>
                  <a:srgbClr val="000000"/>
                </a:solidFill>
                <a:latin typeface="Calibri"/>
                <a:ea typeface="MS PGothic"/>
              </a:rPr>
              <a:t>&lt;Nummer&gt;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1120" y="4722840"/>
            <a:ext cx="5449320" cy="4473720"/>
          </a:xfrm>
          <a:prstGeom prst="rect">
            <a:avLst/>
          </a:prstGeom>
        </p:spPr>
        <p:txBody>
          <a:bodyPr bIns="46080" lIns="91800" rIns="91800" tIns="46080"/>
          <a:p>
            <a:r>
              <a:rPr lang="de-DE"/>
              <a:t>Muss man sich noch überlegen, wie das genau dargestellt werden soll</a:t>
            </a:r>
            <a:endParaRPr/>
          </a:p>
        </p:txBody>
      </p:sp>
      <p:sp>
        <p:nvSpPr>
          <p:cNvPr id="224" name="TextShape 2"/>
          <p:cNvSpPr txBox="1"/>
          <p:nvPr/>
        </p:nvSpPr>
        <p:spPr>
          <a:xfrm>
            <a:off x="3858480" y="9443520"/>
            <a:ext cx="2951640" cy="496800"/>
          </a:xfrm>
          <a:prstGeom prst="rect">
            <a:avLst/>
          </a:prstGeom>
        </p:spPr>
        <p:txBody>
          <a:bodyPr anchor="b" bIns="46080" lIns="91800" rIns="91800" tIns="46080"/>
          <a:p>
            <a:pPr algn="r">
              <a:lnSpc>
                <a:spcPct val="100000"/>
              </a:lnSpc>
            </a:pPr>
            <a:fld id="{823F3160-51A4-4497-98CF-1AE0D4C2BE92}" type="slidenum">
              <a:rPr lang="de-DE" sz="1200">
                <a:solidFill>
                  <a:srgbClr val="000000"/>
                </a:solidFill>
                <a:latin typeface="Calibri"/>
                <a:ea typeface="MS PGothic"/>
              </a:rPr>
              <a:t>&lt;Nummer&gt;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32" name="PlaceHolder 2"/>
          <p:cNvSpPr>
            <a:spLocks noGrp="1"/>
          </p:cNvSpPr>
          <p:nvPr>
            <p:ph type="body"/>
          </p:nvPr>
        </p:nvSpPr>
        <p:spPr>
          <a:xfrm>
            <a:off x="468000" y="1440000"/>
            <a:ext cx="8099640" cy="257040"/>
          </a:xfrm>
          <a:prstGeom prst="rect">
            <a:avLst/>
          </a:prstGeom>
        </p:spPr>
        <p:txBody>
          <a:bodyPr bIns="0" lIns="0" rIns="0" tIns="0" wrap="none"/>
          <a:p>
            <a:endParaRPr/>
          </a:p>
        </p:txBody>
      </p:sp>
      <p:sp>
        <p:nvSpPr>
          <p:cNvPr id="33" name="PlaceHolder 3"/>
          <p:cNvSpPr>
            <a:spLocks noGrp="1"/>
          </p:cNvSpPr>
          <p:nvPr>
            <p:ph type="body"/>
          </p:nvPr>
        </p:nvSpPr>
        <p:spPr>
          <a:xfrm>
            <a:off x="468000" y="1721520"/>
            <a:ext cx="8099640" cy="2570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35"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36"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37" name="PlaceHolder 4"/>
          <p:cNvSpPr>
            <a:spLocks noGrp="1"/>
          </p:cNvSpPr>
          <p:nvPr>
            <p:ph type="body"/>
          </p:nvPr>
        </p:nvSpPr>
        <p:spPr>
          <a:xfrm>
            <a:off x="4618440" y="1721520"/>
            <a:ext cx="3952440" cy="257040"/>
          </a:xfrm>
          <a:prstGeom prst="rect">
            <a:avLst/>
          </a:prstGeom>
        </p:spPr>
        <p:txBody>
          <a:bodyPr bIns="0" lIns="0" rIns="0" tIns="0" wrap="none"/>
          <a:p>
            <a:endParaRPr/>
          </a:p>
        </p:txBody>
      </p:sp>
      <p:sp>
        <p:nvSpPr>
          <p:cNvPr id="38" name="PlaceHolder 5"/>
          <p:cNvSpPr>
            <a:spLocks noGrp="1"/>
          </p:cNvSpPr>
          <p:nvPr>
            <p:ph type="body"/>
          </p:nvPr>
        </p:nvSpPr>
        <p:spPr>
          <a:xfrm>
            <a:off x="468000" y="1721520"/>
            <a:ext cx="3952440" cy="2570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40"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41" name="PlaceHolder 3"/>
          <p:cNvSpPr>
            <a:spLocks noGrp="1"/>
          </p:cNvSpPr>
          <p:nvPr>
            <p:ph type="body"/>
          </p:nvPr>
        </p:nvSpPr>
        <p:spPr>
          <a:xfrm>
            <a:off x="4618440" y="1440000"/>
            <a:ext cx="3952440" cy="2570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48" name="PlaceHolder 2"/>
          <p:cNvSpPr>
            <a:spLocks noGrp="1"/>
          </p:cNvSpPr>
          <p:nvPr>
            <p:ph type="subTitle"/>
          </p:nvPr>
        </p:nvSpPr>
        <p:spPr>
          <a:xfrm>
            <a:off x="468000" y="1440000"/>
            <a:ext cx="8099640" cy="54000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50" name="PlaceHolder 2"/>
          <p:cNvSpPr>
            <a:spLocks noGrp="1"/>
          </p:cNvSpPr>
          <p:nvPr>
            <p:ph type="body"/>
          </p:nvPr>
        </p:nvSpPr>
        <p:spPr>
          <a:xfrm>
            <a:off x="468000" y="1440000"/>
            <a:ext cx="8099640" cy="53964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52" name="PlaceHolder 2"/>
          <p:cNvSpPr>
            <a:spLocks noGrp="1"/>
          </p:cNvSpPr>
          <p:nvPr>
            <p:ph type="body"/>
          </p:nvPr>
        </p:nvSpPr>
        <p:spPr>
          <a:xfrm>
            <a:off x="468000" y="1440000"/>
            <a:ext cx="3952440" cy="539640"/>
          </a:xfrm>
          <a:prstGeom prst="rect">
            <a:avLst/>
          </a:prstGeom>
        </p:spPr>
        <p:txBody>
          <a:bodyPr bIns="0" lIns="0" rIns="0" tIns="0" wrap="none"/>
          <a:p>
            <a:endParaRPr/>
          </a:p>
        </p:txBody>
      </p:sp>
      <p:sp>
        <p:nvSpPr>
          <p:cNvPr id="53" name="PlaceHolder 3"/>
          <p:cNvSpPr>
            <a:spLocks noGrp="1"/>
          </p:cNvSpPr>
          <p:nvPr>
            <p:ph type="body"/>
          </p:nvPr>
        </p:nvSpPr>
        <p:spPr>
          <a:xfrm>
            <a:off x="4618440" y="1440000"/>
            <a:ext cx="3952440" cy="53964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68000" y="360000"/>
            <a:ext cx="8099640" cy="161964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57"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58" name="PlaceHolder 3"/>
          <p:cNvSpPr>
            <a:spLocks noGrp="1"/>
          </p:cNvSpPr>
          <p:nvPr>
            <p:ph type="body"/>
          </p:nvPr>
        </p:nvSpPr>
        <p:spPr>
          <a:xfrm>
            <a:off x="468000" y="1721520"/>
            <a:ext cx="3952440" cy="257040"/>
          </a:xfrm>
          <a:prstGeom prst="rect">
            <a:avLst/>
          </a:prstGeom>
        </p:spPr>
        <p:txBody>
          <a:bodyPr bIns="0" lIns="0" rIns="0" tIns="0" wrap="none"/>
          <a:p>
            <a:endParaRPr/>
          </a:p>
        </p:txBody>
      </p:sp>
      <p:sp>
        <p:nvSpPr>
          <p:cNvPr id="59" name="PlaceHolder 4"/>
          <p:cNvSpPr>
            <a:spLocks noGrp="1"/>
          </p:cNvSpPr>
          <p:nvPr>
            <p:ph type="body"/>
          </p:nvPr>
        </p:nvSpPr>
        <p:spPr>
          <a:xfrm>
            <a:off x="4618440" y="1440000"/>
            <a:ext cx="3952440" cy="53964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1" name="PlaceHolder 2"/>
          <p:cNvSpPr>
            <a:spLocks noGrp="1"/>
          </p:cNvSpPr>
          <p:nvPr>
            <p:ph type="subTitle"/>
          </p:nvPr>
        </p:nvSpPr>
        <p:spPr>
          <a:xfrm>
            <a:off x="468000" y="1440000"/>
            <a:ext cx="8099640" cy="54000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61" name="PlaceHolder 2"/>
          <p:cNvSpPr>
            <a:spLocks noGrp="1"/>
          </p:cNvSpPr>
          <p:nvPr>
            <p:ph type="body"/>
          </p:nvPr>
        </p:nvSpPr>
        <p:spPr>
          <a:xfrm>
            <a:off x="468000" y="1440000"/>
            <a:ext cx="3952440" cy="539640"/>
          </a:xfrm>
          <a:prstGeom prst="rect">
            <a:avLst/>
          </a:prstGeom>
        </p:spPr>
        <p:txBody>
          <a:bodyPr bIns="0" lIns="0" rIns="0" tIns="0" wrap="none"/>
          <a:p>
            <a:endParaRPr/>
          </a:p>
        </p:txBody>
      </p:sp>
      <p:sp>
        <p:nvSpPr>
          <p:cNvPr id="62"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63" name="PlaceHolder 4"/>
          <p:cNvSpPr>
            <a:spLocks noGrp="1"/>
          </p:cNvSpPr>
          <p:nvPr>
            <p:ph type="body"/>
          </p:nvPr>
        </p:nvSpPr>
        <p:spPr>
          <a:xfrm>
            <a:off x="4618440" y="1721520"/>
            <a:ext cx="3952440" cy="2570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65"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66"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67" name="PlaceHolder 4"/>
          <p:cNvSpPr>
            <a:spLocks noGrp="1"/>
          </p:cNvSpPr>
          <p:nvPr>
            <p:ph type="body"/>
          </p:nvPr>
        </p:nvSpPr>
        <p:spPr>
          <a:xfrm>
            <a:off x="468000" y="1721520"/>
            <a:ext cx="8099640" cy="2570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69" name="PlaceHolder 2"/>
          <p:cNvSpPr>
            <a:spLocks noGrp="1"/>
          </p:cNvSpPr>
          <p:nvPr>
            <p:ph type="body"/>
          </p:nvPr>
        </p:nvSpPr>
        <p:spPr>
          <a:xfrm>
            <a:off x="468000" y="1440000"/>
            <a:ext cx="8099640" cy="257040"/>
          </a:xfrm>
          <a:prstGeom prst="rect">
            <a:avLst/>
          </a:prstGeom>
        </p:spPr>
        <p:txBody>
          <a:bodyPr bIns="0" lIns="0" rIns="0" tIns="0" wrap="none"/>
          <a:p>
            <a:endParaRPr/>
          </a:p>
        </p:txBody>
      </p:sp>
      <p:sp>
        <p:nvSpPr>
          <p:cNvPr id="70" name="PlaceHolder 3"/>
          <p:cNvSpPr>
            <a:spLocks noGrp="1"/>
          </p:cNvSpPr>
          <p:nvPr>
            <p:ph type="body"/>
          </p:nvPr>
        </p:nvSpPr>
        <p:spPr>
          <a:xfrm>
            <a:off x="468000" y="1721520"/>
            <a:ext cx="8099640" cy="2570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72"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73"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74" name="PlaceHolder 4"/>
          <p:cNvSpPr>
            <a:spLocks noGrp="1"/>
          </p:cNvSpPr>
          <p:nvPr>
            <p:ph type="body"/>
          </p:nvPr>
        </p:nvSpPr>
        <p:spPr>
          <a:xfrm>
            <a:off x="4618440" y="1721520"/>
            <a:ext cx="3952440" cy="257040"/>
          </a:xfrm>
          <a:prstGeom prst="rect">
            <a:avLst/>
          </a:prstGeom>
        </p:spPr>
        <p:txBody>
          <a:bodyPr bIns="0" lIns="0" rIns="0" tIns="0" wrap="none"/>
          <a:p>
            <a:endParaRPr/>
          </a:p>
        </p:txBody>
      </p:sp>
      <p:sp>
        <p:nvSpPr>
          <p:cNvPr id="75" name="PlaceHolder 5"/>
          <p:cNvSpPr>
            <a:spLocks noGrp="1"/>
          </p:cNvSpPr>
          <p:nvPr>
            <p:ph type="body"/>
          </p:nvPr>
        </p:nvSpPr>
        <p:spPr>
          <a:xfrm>
            <a:off x="468000" y="1721520"/>
            <a:ext cx="3952440" cy="2570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77"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78" name="PlaceHolder 3"/>
          <p:cNvSpPr>
            <a:spLocks noGrp="1"/>
          </p:cNvSpPr>
          <p:nvPr>
            <p:ph type="body"/>
          </p:nvPr>
        </p:nvSpPr>
        <p:spPr>
          <a:xfrm>
            <a:off x="4618440" y="1440000"/>
            <a:ext cx="3952440" cy="2570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86" name="PlaceHolder 2"/>
          <p:cNvSpPr>
            <a:spLocks noGrp="1"/>
          </p:cNvSpPr>
          <p:nvPr>
            <p:ph type="subTitle"/>
          </p:nvPr>
        </p:nvSpPr>
        <p:spPr>
          <a:xfrm>
            <a:off x="468000" y="1440000"/>
            <a:ext cx="8099640" cy="54000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88" name="PlaceHolder 2"/>
          <p:cNvSpPr>
            <a:spLocks noGrp="1"/>
          </p:cNvSpPr>
          <p:nvPr>
            <p:ph type="body"/>
          </p:nvPr>
        </p:nvSpPr>
        <p:spPr>
          <a:xfrm>
            <a:off x="468000" y="1440000"/>
            <a:ext cx="8099640" cy="53964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90" name="PlaceHolder 2"/>
          <p:cNvSpPr>
            <a:spLocks noGrp="1"/>
          </p:cNvSpPr>
          <p:nvPr>
            <p:ph type="body"/>
          </p:nvPr>
        </p:nvSpPr>
        <p:spPr>
          <a:xfrm>
            <a:off x="468000" y="1440000"/>
            <a:ext cx="3952440" cy="539640"/>
          </a:xfrm>
          <a:prstGeom prst="rect">
            <a:avLst/>
          </a:prstGeom>
        </p:spPr>
        <p:txBody>
          <a:bodyPr bIns="0" lIns="0" rIns="0" tIns="0" wrap="none"/>
          <a:p>
            <a:endParaRPr/>
          </a:p>
        </p:txBody>
      </p:sp>
      <p:sp>
        <p:nvSpPr>
          <p:cNvPr id="91" name="PlaceHolder 3"/>
          <p:cNvSpPr>
            <a:spLocks noGrp="1"/>
          </p:cNvSpPr>
          <p:nvPr>
            <p:ph type="body"/>
          </p:nvPr>
        </p:nvSpPr>
        <p:spPr>
          <a:xfrm>
            <a:off x="4618440" y="1440000"/>
            <a:ext cx="3952440" cy="53964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3" name="PlaceHolder 2"/>
          <p:cNvSpPr>
            <a:spLocks noGrp="1"/>
          </p:cNvSpPr>
          <p:nvPr>
            <p:ph type="body"/>
          </p:nvPr>
        </p:nvSpPr>
        <p:spPr>
          <a:xfrm>
            <a:off x="468000" y="1440000"/>
            <a:ext cx="8099640" cy="53964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68000" y="360000"/>
            <a:ext cx="8099640" cy="161964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95"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96" name="PlaceHolder 3"/>
          <p:cNvSpPr>
            <a:spLocks noGrp="1"/>
          </p:cNvSpPr>
          <p:nvPr>
            <p:ph type="body"/>
          </p:nvPr>
        </p:nvSpPr>
        <p:spPr>
          <a:xfrm>
            <a:off x="468000" y="1721520"/>
            <a:ext cx="3952440" cy="257040"/>
          </a:xfrm>
          <a:prstGeom prst="rect">
            <a:avLst/>
          </a:prstGeom>
        </p:spPr>
        <p:txBody>
          <a:bodyPr bIns="0" lIns="0" rIns="0" tIns="0" wrap="none"/>
          <a:p>
            <a:endParaRPr/>
          </a:p>
        </p:txBody>
      </p:sp>
      <p:sp>
        <p:nvSpPr>
          <p:cNvPr id="97" name="PlaceHolder 4"/>
          <p:cNvSpPr>
            <a:spLocks noGrp="1"/>
          </p:cNvSpPr>
          <p:nvPr>
            <p:ph type="body"/>
          </p:nvPr>
        </p:nvSpPr>
        <p:spPr>
          <a:xfrm>
            <a:off x="4618440" y="1440000"/>
            <a:ext cx="3952440" cy="53964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99" name="PlaceHolder 2"/>
          <p:cNvSpPr>
            <a:spLocks noGrp="1"/>
          </p:cNvSpPr>
          <p:nvPr>
            <p:ph type="body"/>
          </p:nvPr>
        </p:nvSpPr>
        <p:spPr>
          <a:xfrm>
            <a:off x="468000" y="1440000"/>
            <a:ext cx="3952440" cy="539640"/>
          </a:xfrm>
          <a:prstGeom prst="rect">
            <a:avLst/>
          </a:prstGeom>
        </p:spPr>
        <p:txBody>
          <a:bodyPr bIns="0" lIns="0" rIns="0" tIns="0" wrap="none"/>
          <a:p>
            <a:endParaRPr/>
          </a:p>
        </p:txBody>
      </p:sp>
      <p:sp>
        <p:nvSpPr>
          <p:cNvPr id="100"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101" name="PlaceHolder 4"/>
          <p:cNvSpPr>
            <a:spLocks noGrp="1"/>
          </p:cNvSpPr>
          <p:nvPr>
            <p:ph type="body"/>
          </p:nvPr>
        </p:nvSpPr>
        <p:spPr>
          <a:xfrm>
            <a:off x="4618440" y="1721520"/>
            <a:ext cx="3952440" cy="2570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03"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104"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105" name="PlaceHolder 4"/>
          <p:cNvSpPr>
            <a:spLocks noGrp="1"/>
          </p:cNvSpPr>
          <p:nvPr>
            <p:ph type="body"/>
          </p:nvPr>
        </p:nvSpPr>
        <p:spPr>
          <a:xfrm>
            <a:off x="468000" y="1721520"/>
            <a:ext cx="8099640" cy="2570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07" name="PlaceHolder 2"/>
          <p:cNvSpPr>
            <a:spLocks noGrp="1"/>
          </p:cNvSpPr>
          <p:nvPr>
            <p:ph type="body"/>
          </p:nvPr>
        </p:nvSpPr>
        <p:spPr>
          <a:xfrm>
            <a:off x="468000" y="1440000"/>
            <a:ext cx="8099640" cy="257040"/>
          </a:xfrm>
          <a:prstGeom prst="rect">
            <a:avLst/>
          </a:prstGeom>
        </p:spPr>
        <p:txBody>
          <a:bodyPr bIns="0" lIns="0" rIns="0" tIns="0" wrap="none"/>
          <a:p>
            <a:endParaRPr/>
          </a:p>
        </p:txBody>
      </p:sp>
      <p:sp>
        <p:nvSpPr>
          <p:cNvPr id="108" name="PlaceHolder 3"/>
          <p:cNvSpPr>
            <a:spLocks noGrp="1"/>
          </p:cNvSpPr>
          <p:nvPr>
            <p:ph type="body"/>
          </p:nvPr>
        </p:nvSpPr>
        <p:spPr>
          <a:xfrm>
            <a:off x="468000" y="1721520"/>
            <a:ext cx="8099640" cy="2570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10"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111"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112" name="PlaceHolder 4"/>
          <p:cNvSpPr>
            <a:spLocks noGrp="1"/>
          </p:cNvSpPr>
          <p:nvPr>
            <p:ph type="body"/>
          </p:nvPr>
        </p:nvSpPr>
        <p:spPr>
          <a:xfrm>
            <a:off x="4618440" y="1721520"/>
            <a:ext cx="3952440" cy="257040"/>
          </a:xfrm>
          <a:prstGeom prst="rect">
            <a:avLst/>
          </a:prstGeom>
        </p:spPr>
        <p:txBody>
          <a:bodyPr bIns="0" lIns="0" rIns="0" tIns="0" wrap="none"/>
          <a:p>
            <a:endParaRPr/>
          </a:p>
        </p:txBody>
      </p:sp>
      <p:sp>
        <p:nvSpPr>
          <p:cNvPr id="113" name="PlaceHolder 5"/>
          <p:cNvSpPr>
            <a:spLocks noGrp="1"/>
          </p:cNvSpPr>
          <p:nvPr>
            <p:ph type="body"/>
          </p:nvPr>
        </p:nvSpPr>
        <p:spPr>
          <a:xfrm>
            <a:off x="468000" y="1721520"/>
            <a:ext cx="3952440" cy="2570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15"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116" name="PlaceHolder 3"/>
          <p:cNvSpPr>
            <a:spLocks noGrp="1"/>
          </p:cNvSpPr>
          <p:nvPr>
            <p:ph type="body"/>
          </p:nvPr>
        </p:nvSpPr>
        <p:spPr>
          <a:xfrm>
            <a:off x="4618440" y="1440000"/>
            <a:ext cx="3952440" cy="2570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15" name="PlaceHolder 2"/>
          <p:cNvSpPr>
            <a:spLocks noGrp="1"/>
          </p:cNvSpPr>
          <p:nvPr>
            <p:ph type="body"/>
          </p:nvPr>
        </p:nvSpPr>
        <p:spPr>
          <a:xfrm>
            <a:off x="468000" y="1440000"/>
            <a:ext cx="3952440" cy="539640"/>
          </a:xfrm>
          <a:prstGeom prst="rect">
            <a:avLst/>
          </a:prstGeom>
        </p:spPr>
        <p:txBody>
          <a:bodyPr bIns="0" lIns="0" rIns="0" tIns="0" wrap="none"/>
          <a:p>
            <a:endParaRPr/>
          </a:p>
        </p:txBody>
      </p:sp>
      <p:sp>
        <p:nvSpPr>
          <p:cNvPr id="16" name="PlaceHolder 3"/>
          <p:cNvSpPr>
            <a:spLocks noGrp="1"/>
          </p:cNvSpPr>
          <p:nvPr>
            <p:ph type="body"/>
          </p:nvPr>
        </p:nvSpPr>
        <p:spPr>
          <a:xfrm>
            <a:off x="4618440" y="1440000"/>
            <a:ext cx="3952440" cy="5396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68000" y="360000"/>
            <a:ext cx="8099640" cy="161964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20"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21" name="PlaceHolder 3"/>
          <p:cNvSpPr>
            <a:spLocks noGrp="1"/>
          </p:cNvSpPr>
          <p:nvPr>
            <p:ph type="body"/>
          </p:nvPr>
        </p:nvSpPr>
        <p:spPr>
          <a:xfrm>
            <a:off x="468000" y="1721520"/>
            <a:ext cx="3952440" cy="257040"/>
          </a:xfrm>
          <a:prstGeom prst="rect">
            <a:avLst/>
          </a:prstGeom>
        </p:spPr>
        <p:txBody>
          <a:bodyPr bIns="0" lIns="0" rIns="0" tIns="0" wrap="none"/>
          <a:p>
            <a:endParaRPr/>
          </a:p>
        </p:txBody>
      </p:sp>
      <p:sp>
        <p:nvSpPr>
          <p:cNvPr id="22" name="PlaceHolder 4"/>
          <p:cNvSpPr>
            <a:spLocks noGrp="1"/>
          </p:cNvSpPr>
          <p:nvPr>
            <p:ph type="body"/>
          </p:nvPr>
        </p:nvSpPr>
        <p:spPr>
          <a:xfrm>
            <a:off x="4618440" y="1440000"/>
            <a:ext cx="3952440" cy="5396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24" name="PlaceHolder 2"/>
          <p:cNvSpPr>
            <a:spLocks noGrp="1"/>
          </p:cNvSpPr>
          <p:nvPr>
            <p:ph type="body"/>
          </p:nvPr>
        </p:nvSpPr>
        <p:spPr>
          <a:xfrm>
            <a:off x="468000" y="1440000"/>
            <a:ext cx="3952440" cy="539640"/>
          </a:xfrm>
          <a:prstGeom prst="rect">
            <a:avLst/>
          </a:prstGeom>
        </p:spPr>
        <p:txBody>
          <a:bodyPr bIns="0" lIns="0" rIns="0" tIns="0" wrap="none"/>
          <a:p>
            <a:endParaRPr/>
          </a:p>
        </p:txBody>
      </p:sp>
      <p:sp>
        <p:nvSpPr>
          <p:cNvPr id="25"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26" name="PlaceHolder 4"/>
          <p:cNvSpPr>
            <a:spLocks noGrp="1"/>
          </p:cNvSpPr>
          <p:nvPr>
            <p:ph type="body"/>
          </p:nvPr>
        </p:nvSpPr>
        <p:spPr>
          <a:xfrm>
            <a:off x="4618440" y="1721520"/>
            <a:ext cx="3952440" cy="2570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360000"/>
            <a:ext cx="8099640" cy="540000"/>
          </a:xfrm>
          <a:prstGeom prst="rect">
            <a:avLst/>
          </a:prstGeom>
        </p:spPr>
        <p:txBody>
          <a:bodyPr anchor="ctr" bIns="0" lIns="0" rIns="0" tIns="0" wrap="none"/>
          <a:p>
            <a:endParaRPr/>
          </a:p>
        </p:txBody>
      </p:sp>
      <p:sp>
        <p:nvSpPr>
          <p:cNvPr id="28" name="PlaceHolder 2"/>
          <p:cNvSpPr>
            <a:spLocks noGrp="1"/>
          </p:cNvSpPr>
          <p:nvPr>
            <p:ph type="body"/>
          </p:nvPr>
        </p:nvSpPr>
        <p:spPr>
          <a:xfrm>
            <a:off x="468000" y="1440000"/>
            <a:ext cx="3952440" cy="257040"/>
          </a:xfrm>
          <a:prstGeom prst="rect">
            <a:avLst/>
          </a:prstGeom>
        </p:spPr>
        <p:txBody>
          <a:bodyPr bIns="0" lIns="0" rIns="0" tIns="0" wrap="none"/>
          <a:p>
            <a:endParaRPr/>
          </a:p>
        </p:txBody>
      </p:sp>
      <p:sp>
        <p:nvSpPr>
          <p:cNvPr id="29" name="PlaceHolder 3"/>
          <p:cNvSpPr>
            <a:spLocks noGrp="1"/>
          </p:cNvSpPr>
          <p:nvPr>
            <p:ph type="body"/>
          </p:nvPr>
        </p:nvSpPr>
        <p:spPr>
          <a:xfrm>
            <a:off x="4618440" y="1440000"/>
            <a:ext cx="3952440" cy="257040"/>
          </a:xfrm>
          <a:prstGeom prst="rect">
            <a:avLst/>
          </a:prstGeom>
        </p:spPr>
        <p:txBody>
          <a:bodyPr bIns="0" lIns="0" rIns="0" tIns="0" wrap="none"/>
          <a:p>
            <a:endParaRPr/>
          </a:p>
        </p:txBody>
      </p:sp>
      <p:sp>
        <p:nvSpPr>
          <p:cNvPr id="30" name="PlaceHolder 4"/>
          <p:cNvSpPr>
            <a:spLocks noGrp="1"/>
          </p:cNvSpPr>
          <p:nvPr>
            <p:ph type="body"/>
          </p:nvPr>
        </p:nvSpPr>
        <p:spPr>
          <a:xfrm>
            <a:off x="468000" y="1721520"/>
            <a:ext cx="8099640" cy="2570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57200" y="6300720"/>
            <a:ext cx="6687720" cy="242640"/>
          </a:xfrm>
          <a:prstGeom prst="rect">
            <a:avLst/>
          </a:prstGeom>
        </p:spPr>
        <p:txBody>
          <a:bodyPr bIns="45000" lIns="0" rIns="0" tIns="45000"/>
          <a:p>
            <a:pPr>
              <a:lnSpc>
                <a:spcPct val="100000"/>
              </a:lnSpc>
            </a:pPr>
            <a:r>
              <a:rPr lang="de-DE" sz="1000">
                <a:solidFill>
                  <a:srgbClr val="697d91"/>
                </a:solidFill>
                <a:latin typeface="Lucida Sans"/>
                <a:ea typeface="MS PGothic"/>
              </a:rPr>
              <a:t>Berner Fachhochschule | Soziale Arbeit</a:t>
            </a:r>
            <a:endParaRPr/>
          </a:p>
        </p:txBody>
      </p:sp>
      <p:sp>
        <p:nvSpPr>
          <p:cNvPr id="1" name="CustomShape 2"/>
          <p:cNvSpPr/>
          <p:nvPr/>
        </p:nvSpPr>
        <p:spPr>
          <a:xfrm>
            <a:off x="0" y="0"/>
            <a:ext cx="9143640" cy="6857640"/>
          </a:xfrm>
          <a:prstGeom prst="rect">
            <a:avLst/>
          </a:prstGeom>
          <a:ln w="6480">
            <a:solidFill>
              <a:srgbClr val="000000"/>
            </a:solidFill>
            <a:round/>
          </a:ln>
        </p:spPr>
      </p:sp>
      <p:sp>
        <p:nvSpPr>
          <p:cNvPr id="2" name="CustomShape 3"/>
          <p:cNvSpPr/>
          <p:nvPr/>
        </p:nvSpPr>
        <p:spPr>
          <a:xfrm>
            <a:off x="0" y="1619280"/>
            <a:ext cx="6119280" cy="72720"/>
          </a:xfrm>
          <a:prstGeom prst="roundRect">
            <a:avLst>
              <a:gd fmla="val 16667" name="adj"/>
            </a:avLst>
          </a:prstGeom>
          <a:solidFill>
            <a:srgbClr val="697d91"/>
          </a:solidFill>
        </p:spPr>
      </p:sp>
      <p:sp>
        <p:nvSpPr>
          <p:cNvPr id="3" name="CustomShape 4"/>
          <p:cNvSpPr/>
          <p:nvPr/>
        </p:nvSpPr>
        <p:spPr>
          <a:xfrm>
            <a:off x="0" y="4500720"/>
            <a:ext cx="6119280" cy="70920"/>
          </a:xfrm>
          <a:prstGeom prst="roundRect">
            <a:avLst>
              <a:gd fmla="val 16667" name="adj"/>
            </a:avLst>
          </a:prstGeom>
          <a:solidFill>
            <a:srgbClr val="697d91"/>
          </a:solidFill>
        </p:spPr>
      </p:sp>
      <p:sp>
        <p:nvSpPr>
          <p:cNvPr id="4" name="CustomShape 5"/>
          <p:cNvSpPr/>
          <p:nvPr/>
        </p:nvSpPr>
        <p:spPr>
          <a:xfrm>
            <a:off x="372960" y="6253920"/>
            <a:ext cx="6216480" cy="303480"/>
          </a:xfrm>
          <a:prstGeom prst="rect">
            <a:avLst/>
          </a:prstGeom>
          <a:solidFill>
            <a:srgbClr val="ffffff"/>
          </a:solidFill>
        </p:spPr>
      </p:sp>
      <p:pic>
        <p:nvPicPr>
          <p:cNvPr descr="" id="5" name="Bild 6"/>
          <p:cNvPicPr/>
          <p:nvPr/>
        </p:nvPicPr>
        <p:blipFill>
          <a:blip r:embed="rId2"/>
          <a:stretch>
            <a:fillRect/>
          </a:stretch>
        </p:blipFill>
        <p:spPr>
          <a:xfrm>
            <a:off x="452520" y="316080"/>
            <a:ext cx="1530000" cy="1099800"/>
          </a:xfrm>
          <a:prstGeom prst="rect">
            <a:avLst/>
          </a:prstGeom>
        </p:spPr>
      </p:pic>
      <p:sp>
        <p:nvSpPr>
          <p:cNvPr id="6" name="PlaceHolder 6"/>
          <p:cNvSpPr>
            <a:spLocks noGrp="1"/>
          </p:cNvSpPr>
          <p:nvPr>
            <p:ph type="body"/>
          </p:nvPr>
        </p:nvSpPr>
        <p:spPr>
          <a:xfrm>
            <a:off x="0" y="1692000"/>
            <a:ext cx="6119640" cy="2807640"/>
          </a:xfrm>
          <a:prstGeom prst="rect">
            <a:avLst/>
          </a:prstGeom>
        </p:spPr>
        <p:txBody>
          <a:bodyPr bIns="45000" lIns="90000" rIns="90000" tIns="45000"/>
          <a:p>
            <a:pPr>
              <a:buSzPct val="25000"/>
              <a:buFont typeface="StarSymbol"/>
              <a:buChar char=""/>
            </a:pPr>
            <a:r>
              <a:rPr lang="de-DE" sz="2400">
                <a:solidFill>
                  <a:srgbClr val="000000"/>
                </a:solidFill>
                <a:latin typeface="Lucida Sans"/>
                <a:ea typeface="MS PGothic"/>
              </a:rPr>
              <a:t>Klicken Sie, um die Formate des Gliederungstextes zu bearbeiten</a:t>
            </a:r>
            <a:endParaRPr/>
          </a:p>
          <a:p>
            <a:pPr lvl="1">
              <a:buSzPct val="25000"/>
              <a:buFont typeface="StarSymbol"/>
              <a:buChar char=""/>
            </a:pPr>
            <a:r>
              <a:rPr lang="de-DE" sz="2400">
                <a:solidFill>
                  <a:srgbClr val="000000"/>
                </a:solidFill>
                <a:latin typeface="Lucida Sans"/>
                <a:ea typeface="MS PGothic"/>
              </a:rPr>
              <a:t>Zweite Gliederungsebene</a:t>
            </a:r>
            <a:endParaRPr/>
          </a:p>
          <a:p>
            <a:pPr lvl="2">
              <a:buSzPct val="25000"/>
              <a:buFont typeface="StarSymbol"/>
              <a:buChar char=""/>
            </a:pPr>
            <a:r>
              <a:rPr lang="de-DE" sz="2400">
                <a:solidFill>
                  <a:srgbClr val="000000"/>
                </a:solidFill>
                <a:latin typeface="Lucida Sans"/>
                <a:ea typeface="MS PGothic"/>
              </a:rPr>
              <a:t>Dritte Gliederungsebene</a:t>
            </a:r>
            <a:endParaRPr/>
          </a:p>
          <a:p>
            <a:pPr lvl="3">
              <a:buSzPct val="25000"/>
              <a:buFont typeface="StarSymbol"/>
              <a:buChar char=""/>
            </a:pPr>
            <a:r>
              <a:rPr lang="de-DE" sz="2400">
                <a:solidFill>
                  <a:srgbClr val="000000"/>
                </a:solidFill>
                <a:latin typeface="Lucida Sans"/>
                <a:ea typeface="MS PGothic"/>
              </a:rPr>
              <a:t>Vierte Gliederungsebene</a:t>
            </a:r>
            <a:endParaRPr/>
          </a:p>
          <a:p>
            <a:pPr lvl="4">
              <a:buSzPct val="25000"/>
              <a:buFont typeface="StarSymbol"/>
              <a:buChar char=""/>
            </a:pPr>
            <a:r>
              <a:rPr lang="de-DE" sz="2400">
                <a:solidFill>
                  <a:srgbClr val="000000"/>
                </a:solidFill>
                <a:latin typeface="Lucida Sans"/>
                <a:ea typeface="MS PGothic"/>
              </a:rPr>
              <a:t>Fünfte Gliederungsebene</a:t>
            </a:r>
            <a:endParaRPr/>
          </a:p>
          <a:p>
            <a:pPr lvl="5">
              <a:buSzPct val="25000"/>
              <a:buFont typeface="StarSymbol"/>
              <a:buChar char=""/>
            </a:pPr>
            <a:r>
              <a:rPr lang="de-DE" sz="2400">
                <a:solidFill>
                  <a:srgbClr val="000000"/>
                </a:solidFill>
                <a:latin typeface="Lucida Sans"/>
                <a:ea typeface="MS PGothic"/>
              </a:rPr>
              <a:t>Sechste Gliederungsebene</a:t>
            </a:r>
            <a:endParaRPr/>
          </a:p>
          <a:p>
            <a:pPr>
              <a:lnSpc>
                <a:spcPct val="100000"/>
              </a:lnSpc>
            </a:pPr>
            <a:r>
              <a:rPr lang="de-DE" sz="2400">
                <a:solidFill>
                  <a:srgbClr val="000000"/>
                </a:solidFill>
                <a:latin typeface="Lucida Sans"/>
                <a:ea typeface="MS PGothic"/>
              </a:rPr>
              <a:t>Siebente GliederungsebeneTitelseite mit Bild </a:t>
            </a:r>
            <a:r>
              <a:rPr lang="de-DE" sz="2400">
                <a:solidFill>
                  <a:srgbClr val="000000"/>
                </a:solidFill>
                <a:latin typeface="Lucida Sans"/>
                <a:ea typeface="MS PGothic"/>
              </a:rPr>
              <a:t>
</a:t>
            </a:r>
            <a:r>
              <a:rPr lang="de-DE" sz="2400">
                <a:solidFill>
                  <a:srgbClr val="000000"/>
                </a:solidFill>
                <a:latin typeface="Lucida Sans"/>
                <a:ea typeface="MS PGothic"/>
              </a:rPr>
              <a:t>
</a:t>
            </a:r>
            <a:r>
              <a:rPr lang="de-DE" sz="2400">
                <a:solidFill>
                  <a:srgbClr val="000000"/>
                </a:solidFill>
                <a:latin typeface="Lucida Sans"/>
                <a:ea typeface="MS PGothic"/>
              </a:rPr>
              <a:t>
</a:t>
            </a:r>
            <a:r>
              <a:rPr lang="de-DE" sz="2400">
                <a:solidFill>
                  <a:srgbClr val="000000"/>
                </a:solidFill>
                <a:latin typeface="Lucida Sans"/>
                <a:ea typeface="MS PGothic"/>
              </a:rPr>
              <a:t>Bild durch Klicken auf Symbol hinzufügen</a:t>
            </a:r>
            <a:endParaRPr/>
          </a:p>
        </p:txBody>
      </p:sp>
      <p:sp>
        <p:nvSpPr>
          <p:cNvPr id="7" name="PlaceHolder 7"/>
          <p:cNvSpPr>
            <a:spLocks noGrp="1"/>
          </p:cNvSpPr>
          <p:nvPr>
            <p:ph type="title"/>
          </p:nvPr>
        </p:nvSpPr>
        <p:spPr>
          <a:xfrm>
            <a:off x="468000" y="4623480"/>
            <a:ext cx="8043840" cy="532800"/>
          </a:xfrm>
          <a:prstGeom prst="rect">
            <a:avLst/>
          </a:prstGeom>
        </p:spPr>
        <p:txBody>
          <a:bodyPr bIns="45000" lIns="0" rIns="90000" tIns="45000"/>
          <a:p>
            <a:pPr>
              <a:lnSpc>
                <a:spcPct val="100000"/>
              </a:lnSpc>
            </a:pPr>
            <a:r>
              <a:rPr lang="de-DE" sz="2600">
                <a:solidFill>
                  <a:srgbClr val="697d91"/>
                </a:solidFill>
                <a:latin typeface="Lucida Sans"/>
                <a:ea typeface="MS PGothic"/>
              </a:rPr>
              <a:t>Klicken Sie, um das Format des Titeltextes zu bearbeitenTitelmasterformat durch Klicken bearbeiten</a:t>
            </a:r>
            <a:endParaRPr/>
          </a:p>
        </p:txBody>
      </p:sp>
      <p:sp>
        <p:nvSpPr>
          <p:cNvPr id="8" name="PlaceHolder 8"/>
          <p:cNvSpPr>
            <a:spLocks noGrp="1"/>
          </p:cNvSpPr>
          <p:nvPr>
            <p:ph type="body"/>
          </p:nvPr>
        </p:nvSpPr>
        <p:spPr>
          <a:xfrm>
            <a:off x="461880" y="6299640"/>
            <a:ext cx="6789960" cy="258120"/>
          </a:xfrm>
          <a:prstGeom prst="rect">
            <a:avLst/>
          </a:prstGeom>
        </p:spPr>
        <p:txBody>
          <a:bodyPr bIns="45000" lIns="0" rIns="0" tIns="45000"/>
          <a:p>
            <a:pPr>
              <a:buSzPct val="25000"/>
              <a:buFont typeface="StarSymbol"/>
              <a:buChar char=""/>
            </a:pPr>
            <a:r>
              <a:rPr lang="de-DE" sz="1000">
                <a:solidFill>
                  <a:srgbClr val="697d91"/>
                </a:solidFill>
                <a:latin typeface="Lucida Sans"/>
                <a:ea typeface="MS PGothic"/>
              </a:rPr>
              <a:t>Klicken Sie, um die Formate des Gliederungstextes zu bearbeiten</a:t>
            </a:r>
            <a:endParaRPr/>
          </a:p>
          <a:p>
            <a:pPr lvl="1">
              <a:buSzPct val="25000"/>
              <a:buFont typeface="StarSymbol"/>
              <a:buChar char=""/>
            </a:pPr>
            <a:r>
              <a:rPr lang="de-DE" sz="1000">
                <a:solidFill>
                  <a:srgbClr val="697d91"/>
                </a:solidFill>
                <a:latin typeface="Lucida Sans"/>
                <a:ea typeface="MS PGothic"/>
              </a:rPr>
              <a:t>Zweite Gliederungsebene</a:t>
            </a:r>
            <a:endParaRPr/>
          </a:p>
          <a:p>
            <a:pPr lvl="2">
              <a:buSzPct val="25000"/>
              <a:buFont typeface="StarSymbol"/>
              <a:buChar char=""/>
            </a:pPr>
            <a:r>
              <a:rPr lang="de-DE" sz="1000">
                <a:solidFill>
                  <a:srgbClr val="697d91"/>
                </a:solidFill>
                <a:latin typeface="Lucida Sans"/>
                <a:ea typeface="MS PGothic"/>
              </a:rPr>
              <a:t>Dritte Gliederungsebene</a:t>
            </a:r>
            <a:endParaRPr/>
          </a:p>
          <a:p>
            <a:pPr lvl="3">
              <a:buSzPct val="25000"/>
              <a:buFont typeface="StarSymbol"/>
              <a:buChar char=""/>
            </a:pPr>
            <a:r>
              <a:rPr lang="de-DE" sz="1000">
                <a:solidFill>
                  <a:srgbClr val="697d91"/>
                </a:solidFill>
                <a:latin typeface="Lucida Sans"/>
                <a:ea typeface="MS PGothic"/>
              </a:rPr>
              <a:t>Vierte Gliederungsebene</a:t>
            </a:r>
            <a:endParaRPr/>
          </a:p>
          <a:p>
            <a:pPr lvl="4">
              <a:buSzPct val="25000"/>
              <a:buFont typeface="StarSymbol"/>
              <a:buChar char=""/>
            </a:pPr>
            <a:r>
              <a:rPr lang="de-DE" sz="1000">
                <a:solidFill>
                  <a:srgbClr val="697d91"/>
                </a:solidFill>
                <a:latin typeface="Lucida Sans"/>
                <a:ea typeface="MS PGothic"/>
              </a:rPr>
              <a:t>Fünfte Gliederungsebene</a:t>
            </a:r>
            <a:endParaRPr/>
          </a:p>
          <a:p>
            <a:pPr lvl="5">
              <a:buSzPct val="25000"/>
              <a:buFont typeface="StarSymbol"/>
              <a:buChar char=""/>
            </a:pPr>
            <a:r>
              <a:rPr lang="de-DE" sz="1000">
                <a:solidFill>
                  <a:srgbClr val="697d91"/>
                </a:solidFill>
                <a:latin typeface="Lucida Sans"/>
                <a:ea typeface="MS PGothic"/>
              </a:rPr>
              <a:t>Sechste Gliederungsebene</a:t>
            </a:r>
            <a:endParaRPr/>
          </a:p>
          <a:p>
            <a:pPr>
              <a:lnSpc>
                <a:spcPct val="100000"/>
              </a:lnSpc>
              <a:buSzPct val="25000"/>
              <a:buFont typeface="Lucida Grande"/>
              <a:buChar char="▶"/>
            </a:pPr>
            <a:r>
              <a:rPr lang="de-DE" sz="1000">
                <a:solidFill>
                  <a:srgbClr val="697d91"/>
                </a:solidFill>
                <a:latin typeface="Lucida Sans"/>
                <a:ea typeface="MS PGothic"/>
              </a:rPr>
              <a:t>Siebente GliederungsebeneSoziale Arbeit</a:t>
            </a:r>
            <a:endParaRPr/>
          </a:p>
        </p:txBody>
      </p:sp>
      <p:sp>
        <p:nvSpPr>
          <p:cNvPr id="9" name="PlaceHolder 9"/>
          <p:cNvSpPr>
            <a:spLocks noGrp="1"/>
          </p:cNvSpPr>
          <p:nvPr>
            <p:ph type="dt"/>
          </p:nvPr>
        </p:nvSpPr>
        <p:spPr>
          <a:xfrm>
            <a:off x="7559640" y="6300720"/>
            <a:ext cx="1080720" cy="178920"/>
          </a:xfrm>
          <a:prstGeom prst="rect">
            <a:avLst/>
          </a:prstGeom>
        </p:spPr>
        <p:txBody>
          <a:bodyPr/>
          <a:p>
            <a:endParaRPr/>
          </a:p>
        </p:txBody>
      </p:sp>
    </p:spTree>
  </p:cSld>
  <p:clrMap accent1="accent1" accent2="accent2" accent3="accent3" accent4="accent4" accent5="accent5" accent6="accent6" bg1="lt1" bg2="lt2" folHlink="folHlink" hlink="hlink" tx1="dk1" tx2="dk2"/>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457200" y="6300720"/>
            <a:ext cx="6687720" cy="242640"/>
          </a:xfrm>
          <a:prstGeom prst="rect">
            <a:avLst/>
          </a:prstGeom>
        </p:spPr>
        <p:txBody>
          <a:bodyPr bIns="45000" lIns="0" rIns="0" tIns="45000"/>
          <a:p>
            <a:pPr>
              <a:lnSpc>
                <a:spcPct val="100000"/>
              </a:lnSpc>
            </a:pPr>
            <a:r>
              <a:rPr lang="de-DE" sz="1000">
                <a:solidFill>
                  <a:srgbClr val="697d91"/>
                </a:solidFill>
                <a:latin typeface="Lucida Sans"/>
                <a:ea typeface="MS PGothic"/>
              </a:rPr>
              <a:t>Berner Fachhochschule | Soziale Arbeit</a:t>
            </a:r>
            <a:endParaRPr/>
          </a:p>
        </p:txBody>
      </p:sp>
      <p:sp>
        <p:nvSpPr>
          <p:cNvPr id="43" name="CustomShape 2"/>
          <p:cNvSpPr/>
          <p:nvPr/>
        </p:nvSpPr>
        <p:spPr>
          <a:xfrm>
            <a:off x="0" y="0"/>
            <a:ext cx="9143640" cy="6857640"/>
          </a:xfrm>
          <a:prstGeom prst="rect">
            <a:avLst/>
          </a:prstGeom>
          <a:ln w="6480">
            <a:solidFill>
              <a:srgbClr val="000000"/>
            </a:solidFill>
            <a:round/>
          </a:ln>
        </p:spPr>
      </p:sp>
      <p:sp>
        <p:nvSpPr>
          <p:cNvPr id="44" name="PlaceHolder 3"/>
          <p:cNvSpPr>
            <a:spLocks noGrp="1"/>
          </p:cNvSpPr>
          <p:nvPr>
            <p:ph type="body"/>
          </p:nvPr>
        </p:nvSpPr>
        <p:spPr>
          <a:xfrm>
            <a:off x="468000" y="1440000"/>
            <a:ext cx="8099640" cy="4679640"/>
          </a:xfrm>
          <a:prstGeom prst="rect">
            <a:avLst/>
          </a:prstGeom>
        </p:spPr>
        <p:txBody>
          <a:bodyPr bIns="45000" lIns="0" rIns="0" tIns="45000"/>
          <a:p>
            <a:pPr>
              <a:buSzPct val="25000"/>
              <a:buFont typeface="StarSymbol"/>
              <a:buChar char=""/>
            </a:pPr>
            <a:r>
              <a:rPr lang="de-DE">
                <a:solidFill>
                  <a:srgbClr val="000000"/>
                </a:solidFill>
                <a:latin typeface="Lucida Sans"/>
                <a:ea typeface="MS PGothic"/>
              </a:rPr>
              <a:t>Klicken Sie, um die Formate des Gliederungstextes zu bearbeiten</a:t>
            </a:r>
            <a:endParaRPr/>
          </a:p>
          <a:p>
            <a:pPr lvl="1">
              <a:buSzPct val="25000"/>
              <a:buFont typeface="StarSymbol"/>
              <a:buChar char=""/>
            </a:pPr>
            <a:r>
              <a:rPr lang="de-DE">
                <a:solidFill>
                  <a:srgbClr val="000000"/>
                </a:solidFill>
                <a:latin typeface="Lucida Sans"/>
                <a:ea typeface="MS PGothic"/>
              </a:rPr>
              <a:t>Zweite Gliederungsebene</a:t>
            </a:r>
            <a:endParaRPr/>
          </a:p>
          <a:p>
            <a:pPr lvl="2">
              <a:buSzPct val="25000"/>
              <a:buFont typeface="StarSymbol"/>
              <a:buChar char=""/>
            </a:pPr>
            <a:r>
              <a:rPr lang="de-DE">
                <a:solidFill>
                  <a:srgbClr val="000000"/>
                </a:solidFill>
                <a:latin typeface="Lucida Sans"/>
                <a:ea typeface="MS PGothic"/>
              </a:rPr>
              <a:t>Dritte Gliederungsebene</a:t>
            </a:r>
            <a:endParaRPr/>
          </a:p>
          <a:p>
            <a:pPr lvl="3">
              <a:buSzPct val="25000"/>
              <a:buFont typeface="StarSymbol"/>
              <a:buChar char=""/>
            </a:pPr>
            <a:r>
              <a:rPr lang="de-DE">
                <a:solidFill>
                  <a:srgbClr val="000000"/>
                </a:solidFill>
                <a:latin typeface="Lucida Sans"/>
                <a:ea typeface="MS PGothic"/>
              </a:rPr>
              <a:t>Vierte Gliederungsebene</a:t>
            </a:r>
            <a:endParaRPr/>
          </a:p>
          <a:p>
            <a:pPr lvl="4">
              <a:buSzPct val="25000"/>
              <a:buFont typeface="StarSymbol"/>
              <a:buChar char=""/>
            </a:pPr>
            <a:r>
              <a:rPr lang="de-DE">
                <a:solidFill>
                  <a:srgbClr val="000000"/>
                </a:solidFill>
                <a:latin typeface="Lucida Sans"/>
                <a:ea typeface="MS PGothic"/>
              </a:rPr>
              <a:t>Fünfte Gliederungsebene</a:t>
            </a:r>
            <a:endParaRPr/>
          </a:p>
          <a:p>
            <a:pPr lvl="5">
              <a:buSzPct val="25000"/>
              <a:buFont typeface="StarSymbol"/>
              <a:buChar char=""/>
            </a:pPr>
            <a:r>
              <a:rPr lang="de-DE">
                <a:solidFill>
                  <a:srgbClr val="000000"/>
                </a:solidFill>
                <a:latin typeface="Lucida Sans"/>
                <a:ea typeface="MS PGothic"/>
              </a:rPr>
              <a:t>Sechste Gliederungsebene</a:t>
            </a:r>
            <a:endParaRPr/>
          </a:p>
          <a:p>
            <a:pPr>
              <a:lnSpc>
                <a:spcPct val="100000"/>
              </a:lnSpc>
              <a:buSzPct val="25000"/>
              <a:buFont typeface="Lucida Grande"/>
              <a:buChar char="▶"/>
            </a:pPr>
            <a:r>
              <a:rPr lang="de-DE">
                <a:solidFill>
                  <a:srgbClr val="000000"/>
                </a:solidFill>
                <a:latin typeface="Lucida Sans"/>
                <a:ea typeface="MS PGothic"/>
              </a:rPr>
              <a:t>Siebente GliederungsebeneTextmasterformat bearbeiten</a:t>
            </a:r>
            <a:endParaRPr/>
          </a:p>
          <a:p>
            <a:pPr lvl="1">
              <a:lnSpc>
                <a:spcPct val="100000"/>
              </a:lnSpc>
              <a:buSzPct val="25000"/>
              <a:buFont typeface="StarSymbol"/>
              <a:buChar char=""/>
            </a:pPr>
            <a:r>
              <a:rPr lang="de-DE">
                <a:solidFill>
                  <a:srgbClr val="000000"/>
                </a:solidFill>
                <a:latin typeface="Lucida Sans"/>
                <a:ea typeface="MS PGothic"/>
              </a:rPr>
              <a:t>Zweite Ebene</a:t>
            </a:r>
            <a:endParaRPr/>
          </a:p>
          <a:p>
            <a:pPr lvl="2">
              <a:lnSpc>
                <a:spcPct val="100000"/>
              </a:lnSpc>
              <a:buSzPct val="25000"/>
              <a:buFont typeface="StarSymbol"/>
              <a:buChar char=""/>
            </a:pPr>
            <a:r>
              <a:rPr lang="de-DE">
                <a:solidFill>
                  <a:srgbClr val="000000"/>
                </a:solidFill>
                <a:latin typeface="Lucida Sans"/>
                <a:ea typeface="MS PGothic"/>
              </a:rPr>
              <a:t>Dritte Ebene</a:t>
            </a:r>
            <a:endParaRPr/>
          </a:p>
          <a:p>
            <a:pPr lvl="3">
              <a:lnSpc>
                <a:spcPct val="100000"/>
              </a:lnSpc>
              <a:buSzPct val="25000"/>
              <a:buFont typeface="StarSymbol"/>
              <a:buChar char=""/>
            </a:pPr>
            <a:r>
              <a:rPr lang="de-DE">
                <a:solidFill>
                  <a:srgbClr val="000000"/>
                </a:solidFill>
                <a:latin typeface="Lucida Sans"/>
                <a:ea typeface="MS PGothic"/>
              </a:rPr>
              <a:t>Vierte Ebene</a:t>
            </a:r>
            <a:endParaRPr/>
          </a:p>
          <a:p>
            <a:pPr lvl="4">
              <a:lnSpc>
                <a:spcPct val="100000"/>
              </a:lnSpc>
              <a:buSzPct val="25000"/>
              <a:buFont typeface="StarSymbol"/>
              <a:buChar char=""/>
            </a:pPr>
            <a:r>
              <a:rPr lang="de-DE">
                <a:solidFill>
                  <a:srgbClr val="000000"/>
                </a:solidFill>
                <a:latin typeface="Lucida Sans"/>
                <a:ea typeface="MS PGothic"/>
              </a:rPr>
              <a:t>Fünfte Ebene</a:t>
            </a:r>
            <a:endParaRPr/>
          </a:p>
        </p:txBody>
      </p:sp>
      <p:sp>
        <p:nvSpPr>
          <p:cNvPr id="45" name="PlaceHolder 4"/>
          <p:cNvSpPr>
            <a:spLocks noGrp="1"/>
          </p:cNvSpPr>
          <p:nvPr>
            <p:ph type="title"/>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Klicken Sie, um das Format des Titeltextes zu bearbeitenTitel durch Klicken hinzufügen</a:t>
            </a:r>
            <a:endParaRPr/>
          </a:p>
        </p:txBody>
      </p:sp>
      <p:sp>
        <p:nvSpPr>
          <p:cNvPr id="46" name="PlaceHolder 5"/>
          <p:cNvSpPr>
            <a:spLocks noGrp="1"/>
          </p:cNvSpPr>
          <p:nvPr>
            <p:ph type="sldNum"/>
          </p:nvPr>
        </p:nvSpPr>
        <p:spPr>
          <a:xfrm>
            <a:off x="6765480" y="6241320"/>
            <a:ext cx="1793160" cy="364680"/>
          </a:xfrm>
          <a:prstGeom prst="rect">
            <a:avLst/>
          </a:prstGeom>
        </p:spPr>
        <p:txBody>
          <a:bodyPr anchor="ctr" rIns="0"/>
          <a:p>
            <a:pPr algn="r">
              <a:lnSpc>
                <a:spcPct val="100000"/>
              </a:lnSpc>
            </a:pPr>
            <a:fld id="{33482292-2FC0-45A0-8A4E-96B64F6B30AF}" type="slidenum">
              <a:rPr lang="de-DE" sz="1000">
                <a:solidFill>
                  <a:srgbClr val="697d91"/>
                </a:solidFill>
                <a:latin typeface="Lucida Sans"/>
                <a:ea typeface="MS PGothic"/>
              </a:rPr>
              <a:t>&lt;Nummer&gt;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CustomShape 1"/>
          <p:cNvSpPr/>
          <p:nvPr/>
        </p:nvSpPr>
        <p:spPr>
          <a:xfrm>
            <a:off x="457200" y="6300720"/>
            <a:ext cx="6687720" cy="242640"/>
          </a:xfrm>
          <a:prstGeom prst="rect">
            <a:avLst/>
          </a:prstGeom>
        </p:spPr>
        <p:txBody>
          <a:bodyPr bIns="45000" lIns="0" rIns="0" tIns="45000"/>
          <a:p>
            <a:pPr>
              <a:lnSpc>
                <a:spcPct val="100000"/>
              </a:lnSpc>
            </a:pPr>
            <a:r>
              <a:rPr lang="de-DE" sz="1000">
                <a:solidFill>
                  <a:srgbClr val="697d91"/>
                </a:solidFill>
                <a:latin typeface="Lucida Sans"/>
                <a:ea typeface="MS PGothic"/>
              </a:rPr>
              <a:t>Berner Fachhochschule | Soziale Arbeit</a:t>
            </a:r>
            <a:endParaRPr/>
          </a:p>
        </p:txBody>
      </p:sp>
      <p:sp>
        <p:nvSpPr>
          <p:cNvPr id="80" name="CustomShape 2"/>
          <p:cNvSpPr/>
          <p:nvPr/>
        </p:nvSpPr>
        <p:spPr>
          <a:xfrm>
            <a:off x="0" y="0"/>
            <a:ext cx="9143640" cy="6857640"/>
          </a:xfrm>
          <a:prstGeom prst="rect">
            <a:avLst/>
          </a:prstGeom>
          <a:ln w="6480">
            <a:solidFill>
              <a:srgbClr val="000000"/>
            </a:solidFill>
            <a:round/>
          </a:ln>
        </p:spPr>
      </p:sp>
      <p:sp>
        <p:nvSpPr>
          <p:cNvPr id="81" name="PlaceHolder 3"/>
          <p:cNvSpPr>
            <a:spLocks noGrp="1"/>
          </p:cNvSpPr>
          <p:nvPr>
            <p:ph type="title"/>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Klicken Sie, um das Format des Titeltextes zu bearbeitenTitel durch Klicken hinzufügen</a:t>
            </a:r>
            <a:endParaRPr/>
          </a:p>
        </p:txBody>
      </p:sp>
      <p:sp>
        <p:nvSpPr>
          <p:cNvPr id="82" name="PlaceHolder 4"/>
          <p:cNvSpPr>
            <a:spLocks noGrp="1"/>
          </p:cNvSpPr>
          <p:nvPr>
            <p:ph type="body"/>
          </p:nvPr>
        </p:nvSpPr>
        <p:spPr>
          <a:xfrm>
            <a:off x="468000" y="1440000"/>
            <a:ext cx="8099640" cy="539640"/>
          </a:xfrm>
          <a:prstGeom prst="rect">
            <a:avLst/>
          </a:prstGeom>
        </p:spPr>
        <p:txBody>
          <a:bodyPr bIns="45000" lIns="0" rIns="0" tIns="45000"/>
          <a:p>
            <a:pPr>
              <a:buSzPct val="25000"/>
              <a:buFont typeface="StarSymbol"/>
              <a:buChar char=""/>
            </a:pPr>
            <a:r>
              <a:rPr lang="de-DE">
                <a:solidFill>
                  <a:srgbClr val="697d91"/>
                </a:solidFill>
                <a:latin typeface="Lucida Sans"/>
                <a:ea typeface="MS PGothic"/>
              </a:rPr>
              <a:t>Klicken Sie, um die Formate des Gliederungstextes zu bearbeiten</a:t>
            </a:r>
            <a:endParaRPr/>
          </a:p>
          <a:p>
            <a:pPr lvl="1">
              <a:buSzPct val="25000"/>
              <a:buFont typeface="StarSymbol"/>
              <a:buChar char=""/>
            </a:pPr>
            <a:r>
              <a:rPr lang="de-DE">
                <a:solidFill>
                  <a:srgbClr val="697d91"/>
                </a:solidFill>
                <a:latin typeface="Lucida Sans"/>
                <a:ea typeface="MS PGothic"/>
              </a:rPr>
              <a:t>Zweite Gliederungsebene</a:t>
            </a:r>
            <a:endParaRPr/>
          </a:p>
          <a:p>
            <a:pPr lvl="2">
              <a:buSzPct val="25000"/>
              <a:buFont typeface="StarSymbol"/>
              <a:buChar char=""/>
            </a:pPr>
            <a:r>
              <a:rPr lang="de-DE">
                <a:solidFill>
                  <a:srgbClr val="697d91"/>
                </a:solidFill>
                <a:latin typeface="Lucida Sans"/>
                <a:ea typeface="MS PGothic"/>
              </a:rPr>
              <a:t>Dritte Gliederungsebene</a:t>
            </a:r>
            <a:endParaRPr/>
          </a:p>
          <a:p>
            <a:pPr lvl="3">
              <a:buSzPct val="25000"/>
              <a:buFont typeface="StarSymbol"/>
              <a:buChar char=""/>
            </a:pPr>
            <a:r>
              <a:rPr lang="de-DE">
                <a:solidFill>
                  <a:srgbClr val="697d91"/>
                </a:solidFill>
                <a:latin typeface="Lucida Sans"/>
                <a:ea typeface="MS PGothic"/>
              </a:rPr>
              <a:t>Vierte Gliederungsebene</a:t>
            </a:r>
            <a:endParaRPr/>
          </a:p>
          <a:p>
            <a:pPr lvl="4">
              <a:buSzPct val="25000"/>
              <a:buFont typeface="StarSymbol"/>
              <a:buChar char=""/>
            </a:pPr>
            <a:r>
              <a:rPr lang="de-DE">
                <a:solidFill>
                  <a:srgbClr val="697d91"/>
                </a:solidFill>
                <a:latin typeface="Lucida Sans"/>
                <a:ea typeface="MS PGothic"/>
              </a:rPr>
              <a:t>Fünfte Gliederungsebene</a:t>
            </a:r>
            <a:endParaRPr/>
          </a:p>
          <a:p>
            <a:pPr lvl="5">
              <a:buSzPct val="25000"/>
              <a:buFont typeface="StarSymbol"/>
              <a:buChar char=""/>
            </a:pPr>
            <a:r>
              <a:rPr lang="de-DE">
                <a:solidFill>
                  <a:srgbClr val="697d91"/>
                </a:solidFill>
                <a:latin typeface="Lucida Sans"/>
                <a:ea typeface="MS PGothic"/>
              </a:rPr>
              <a:t>Sechste Gliederungsebene</a:t>
            </a:r>
            <a:endParaRPr/>
          </a:p>
          <a:p>
            <a:pPr>
              <a:lnSpc>
                <a:spcPct val="100000"/>
              </a:lnSpc>
            </a:pPr>
            <a:r>
              <a:rPr lang="de-DE">
                <a:solidFill>
                  <a:srgbClr val="697d91"/>
                </a:solidFill>
                <a:latin typeface="Lucida Sans"/>
                <a:ea typeface="MS PGothic"/>
              </a:rPr>
              <a:t>Siebente GliederungsebeneUntertitel durch Klicken hinzufügen </a:t>
            </a:r>
            <a:endParaRPr/>
          </a:p>
        </p:txBody>
      </p:sp>
      <p:sp>
        <p:nvSpPr>
          <p:cNvPr id="83" name="PlaceHolder 5"/>
          <p:cNvSpPr>
            <a:spLocks noGrp="1"/>
          </p:cNvSpPr>
          <p:nvPr>
            <p:ph type="body"/>
          </p:nvPr>
        </p:nvSpPr>
        <p:spPr>
          <a:xfrm>
            <a:off x="468000" y="2160000"/>
            <a:ext cx="8099640" cy="3959640"/>
          </a:xfrm>
          <a:prstGeom prst="rect">
            <a:avLst/>
          </a:prstGeom>
        </p:spPr>
        <p:txBody>
          <a:bodyPr bIns="45000" lIns="0" rIns="0" tIns="45000"/>
          <a:p>
            <a:pPr>
              <a:buSzPct val="25000"/>
              <a:buFont typeface="StarSymbol"/>
              <a:buChar char=""/>
            </a:pPr>
            <a:r>
              <a:rPr lang="de-DE">
                <a:solidFill>
                  <a:srgbClr val="000000"/>
                </a:solidFill>
                <a:latin typeface="Lucida Sans"/>
                <a:ea typeface="MS PGothic"/>
              </a:rPr>
              <a:t>Klicken Sie, um die Formate des Gliederungstextes zu bearbeiten</a:t>
            </a:r>
            <a:endParaRPr/>
          </a:p>
          <a:p>
            <a:pPr lvl="1">
              <a:buSzPct val="25000"/>
              <a:buFont typeface="StarSymbol"/>
              <a:buChar char=""/>
            </a:pPr>
            <a:r>
              <a:rPr lang="de-DE">
                <a:solidFill>
                  <a:srgbClr val="000000"/>
                </a:solidFill>
                <a:latin typeface="Lucida Sans"/>
                <a:ea typeface="MS PGothic"/>
              </a:rPr>
              <a:t>Zweite Gliederungsebene</a:t>
            </a:r>
            <a:endParaRPr/>
          </a:p>
          <a:p>
            <a:pPr lvl="2">
              <a:buSzPct val="25000"/>
              <a:buFont typeface="StarSymbol"/>
              <a:buChar char=""/>
            </a:pPr>
            <a:r>
              <a:rPr lang="de-DE">
                <a:solidFill>
                  <a:srgbClr val="000000"/>
                </a:solidFill>
                <a:latin typeface="Lucida Sans"/>
                <a:ea typeface="MS PGothic"/>
              </a:rPr>
              <a:t>Dritte Gliederungsebene</a:t>
            </a:r>
            <a:endParaRPr/>
          </a:p>
          <a:p>
            <a:pPr lvl="3">
              <a:buSzPct val="25000"/>
              <a:buFont typeface="StarSymbol"/>
              <a:buChar char=""/>
            </a:pPr>
            <a:r>
              <a:rPr lang="de-DE">
                <a:solidFill>
                  <a:srgbClr val="000000"/>
                </a:solidFill>
                <a:latin typeface="Lucida Sans"/>
                <a:ea typeface="MS PGothic"/>
              </a:rPr>
              <a:t>Vierte Gliederungsebene</a:t>
            </a:r>
            <a:endParaRPr/>
          </a:p>
          <a:p>
            <a:pPr lvl="4">
              <a:buSzPct val="25000"/>
              <a:buFont typeface="StarSymbol"/>
              <a:buChar char=""/>
            </a:pPr>
            <a:r>
              <a:rPr lang="de-DE">
                <a:solidFill>
                  <a:srgbClr val="000000"/>
                </a:solidFill>
                <a:latin typeface="Lucida Sans"/>
                <a:ea typeface="MS PGothic"/>
              </a:rPr>
              <a:t>Fünfte Gliederungsebene</a:t>
            </a:r>
            <a:endParaRPr/>
          </a:p>
          <a:p>
            <a:pPr lvl="5">
              <a:buSzPct val="25000"/>
              <a:buFont typeface="StarSymbol"/>
              <a:buChar char=""/>
            </a:pPr>
            <a:r>
              <a:rPr lang="de-DE">
                <a:solidFill>
                  <a:srgbClr val="000000"/>
                </a:solidFill>
                <a:latin typeface="Lucida Sans"/>
                <a:ea typeface="MS PGothic"/>
              </a:rPr>
              <a:t>Sechste Gliederungsebene</a:t>
            </a:r>
            <a:endParaRPr/>
          </a:p>
          <a:p>
            <a:pPr>
              <a:lnSpc>
                <a:spcPct val="100000"/>
              </a:lnSpc>
              <a:buSzPct val="25000"/>
              <a:buFont typeface="Lucida Grande"/>
              <a:buChar char="▶"/>
            </a:pPr>
            <a:r>
              <a:rPr lang="de-DE">
                <a:solidFill>
                  <a:srgbClr val="000000"/>
                </a:solidFill>
                <a:latin typeface="Lucida Sans"/>
                <a:ea typeface="MS PGothic"/>
              </a:rPr>
              <a:t>Siebente GliederungsebeneTextmasterformat bearbeiten</a:t>
            </a:r>
            <a:endParaRPr/>
          </a:p>
          <a:p>
            <a:pPr lvl="1">
              <a:lnSpc>
                <a:spcPct val="100000"/>
              </a:lnSpc>
              <a:buSzPct val="25000"/>
              <a:buFont typeface="StarSymbol"/>
              <a:buChar char=""/>
            </a:pPr>
            <a:r>
              <a:rPr lang="de-DE">
                <a:solidFill>
                  <a:srgbClr val="000000"/>
                </a:solidFill>
                <a:latin typeface="Lucida Sans"/>
                <a:ea typeface="MS PGothic"/>
              </a:rPr>
              <a:t>Zweite Ebene</a:t>
            </a:r>
            <a:endParaRPr/>
          </a:p>
          <a:p>
            <a:pPr lvl="2">
              <a:lnSpc>
                <a:spcPct val="100000"/>
              </a:lnSpc>
              <a:buSzPct val="25000"/>
              <a:buFont typeface="StarSymbol"/>
              <a:buChar char=""/>
            </a:pPr>
            <a:r>
              <a:rPr lang="de-DE">
                <a:solidFill>
                  <a:srgbClr val="000000"/>
                </a:solidFill>
                <a:latin typeface="Lucida Sans"/>
                <a:ea typeface="MS PGothic"/>
              </a:rPr>
              <a:t>Dritte Ebene</a:t>
            </a:r>
            <a:endParaRPr/>
          </a:p>
          <a:p>
            <a:pPr lvl="3">
              <a:lnSpc>
                <a:spcPct val="100000"/>
              </a:lnSpc>
              <a:buSzPct val="25000"/>
              <a:buFont typeface="StarSymbol"/>
              <a:buChar char=""/>
            </a:pPr>
            <a:r>
              <a:rPr lang="de-DE">
                <a:solidFill>
                  <a:srgbClr val="000000"/>
                </a:solidFill>
                <a:latin typeface="Lucida Sans"/>
                <a:ea typeface="MS PGothic"/>
              </a:rPr>
              <a:t>Vierte Ebene</a:t>
            </a:r>
            <a:endParaRPr/>
          </a:p>
          <a:p>
            <a:pPr lvl="4">
              <a:lnSpc>
                <a:spcPct val="100000"/>
              </a:lnSpc>
              <a:buSzPct val="25000"/>
              <a:buFont typeface="StarSymbol"/>
              <a:buChar char=""/>
            </a:pPr>
            <a:r>
              <a:rPr lang="de-DE">
                <a:solidFill>
                  <a:srgbClr val="000000"/>
                </a:solidFill>
                <a:latin typeface="Lucida Sans"/>
                <a:ea typeface="MS PGothic"/>
              </a:rPr>
              <a:t>Fünfte Ebene</a:t>
            </a:r>
            <a:endParaRPr/>
          </a:p>
        </p:txBody>
      </p:sp>
      <p:sp>
        <p:nvSpPr>
          <p:cNvPr id="84" name="PlaceHolder 6"/>
          <p:cNvSpPr>
            <a:spLocks noGrp="1"/>
          </p:cNvSpPr>
          <p:nvPr>
            <p:ph type="sldNum"/>
          </p:nvPr>
        </p:nvSpPr>
        <p:spPr>
          <a:xfrm>
            <a:off x="6765480" y="6241320"/>
            <a:ext cx="1793160" cy="364680"/>
          </a:xfrm>
          <a:prstGeom prst="rect">
            <a:avLst/>
          </a:prstGeom>
        </p:spPr>
        <p:txBody>
          <a:bodyPr anchor="ctr" rIns="0"/>
          <a:p>
            <a:pPr algn="r">
              <a:lnSpc>
                <a:spcPct val="100000"/>
              </a:lnSpc>
            </a:pPr>
            <a:fld id="{FA19BCC6-3B1C-48E1-85BA-6C8BB2987904}" type="slidenum">
              <a:rPr lang="de-DE" sz="1000">
                <a:solidFill>
                  <a:srgbClr val="697d91"/>
                </a:solidFill>
                <a:latin typeface="Lucida Sans"/>
                <a:ea typeface="MS PGothic"/>
              </a:rPr>
              <a:t>&lt;Nummer&gt;</a:t>
            </a:fld>
            <a:endParaRPr/>
          </a:p>
        </p:txBody>
      </p:sp>
    </p:spTree>
  </p:cSld>
  <p:clrMap accent1="accent1" accent2="accent2" accent3="accent3" accent4="accent4" accent5="accent5" accent6="accent6" bg1="lt1" bg2="lt2" folHlink="folHlink" hlink="hlink" tx1="dk1" tx2="dk2"/>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2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inequalities.ch/" TargetMode="External"/><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TextShape 1"/>
          <p:cNvSpPr txBox="1"/>
          <p:nvPr/>
        </p:nvSpPr>
        <p:spPr>
          <a:xfrm>
            <a:off x="468360" y="4622760"/>
            <a:ext cx="8043480" cy="533160"/>
          </a:xfrm>
          <a:prstGeom prst="rect">
            <a:avLst/>
          </a:prstGeom>
        </p:spPr>
        <p:txBody>
          <a:bodyPr lIns="0"/>
          <a:p>
            <a:pPr>
              <a:lnSpc>
                <a:spcPct val="100000"/>
              </a:lnSpc>
            </a:pPr>
            <a:r>
              <a:rPr lang="de-DE" sz="2600">
                <a:solidFill>
                  <a:srgbClr val="697d91"/>
                </a:solidFill>
                <a:latin typeface="Lucida Sans"/>
                <a:ea typeface="MS PGothic"/>
              </a:rPr>
              <a:t>Inequality by Demographic Factors </a:t>
            </a:r>
            <a:endParaRPr/>
          </a:p>
        </p:txBody>
      </p:sp>
      <p:sp>
        <p:nvSpPr>
          <p:cNvPr id="123" name="TextShape 2"/>
          <p:cNvSpPr txBox="1"/>
          <p:nvPr/>
        </p:nvSpPr>
        <p:spPr>
          <a:xfrm>
            <a:off x="468360" y="5156280"/>
            <a:ext cx="6783120" cy="806040"/>
          </a:xfrm>
          <a:prstGeom prst="rect">
            <a:avLst/>
          </a:prstGeom>
        </p:spPr>
        <p:txBody>
          <a:bodyPr lIns="0"/>
          <a:p>
            <a:pPr>
              <a:lnSpc>
                <a:spcPct val="100000"/>
              </a:lnSpc>
            </a:pPr>
            <a:r>
              <a:rPr lang="de-DE" sz="1600">
                <a:solidFill>
                  <a:srgbClr val="697d91"/>
                </a:solidFill>
                <a:latin typeface="Lucida Sans"/>
              </a:rPr>
              <a:t>Findings from Individual-Level Cantonal Tax Data</a:t>
            </a:r>
            <a:endParaRPr/>
          </a:p>
        </p:txBody>
      </p:sp>
      <p:sp>
        <p:nvSpPr>
          <p:cNvPr id="124" name="TextShape 3"/>
          <p:cNvSpPr txBox="1"/>
          <p:nvPr/>
        </p:nvSpPr>
        <p:spPr>
          <a:xfrm>
            <a:off x="461880" y="6299280"/>
            <a:ext cx="6789240" cy="258480"/>
          </a:xfrm>
          <a:prstGeom prst="rect">
            <a:avLst/>
          </a:prstGeom>
        </p:spPr>
        <p:txBody>
          <a:bodyPr lIns="0" rIns="0"/>
          <a:p>
            <a:pPr>
              <a:lnSpc>
                <a:spcPct val="100000"/>
              </a:lnSpc>
              <a:buSzPct val="25000"/>
              <a:buFont typeface="Lucida Grande"/>
              <a:buChar char="▶"/>
            </a:pPr>
            <a:r>
              <a:rPr lang="de-DE" sz="1000">
                <a:solidFill>
                  <a:srgbClr val="697d91"/>
                </a:solidFill>
                <a:latin typeface="Lucida Sans"/>
                <a:ea typeface="MS PGothic"/>
              </a:rPr>
              <a:t>Oliver Hümbelin und Rudolf Farys</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Results</a:t>
            </a:r>
            <a:endParaRPr/>
          </a:p>
        </p:txBody>
      </p:sp>
      <p:sp>
        <p:nvSpPr>
          <p:cNvPr id="157"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Decomposing inequality by age groups</a:t>
            </a:r>
            <a:endParaRPr/>
          </a:p>
        </p:txBody>
      </p:sp>
      <p:sp>
        <p:nvSpPr>
          <p:cNvPr id="158" name="CustomShape 3"/>
          <p:cNvSpPr/>
          <p:nvPr/>
        </p:nvSpPr>
        <p:spPr>
          <a:xfrm>
            <a:off x="4734000" y="2160000"/>
            <a:ext cx="4265640" cy="3959640"/>
          </a:xfrm>
          <a:prstGeom prst="rect">
            <a:avLst/>
          </a:prstGeom>
        </p:spPr>
      </p:sp>
      <p:sp>
        <p:nvSpPr>
          <p:cNvPr id="159" name="CustomShape 4"/>
          <p:cNvSpPr/>
          <p:nvPr/>
        </p:nvSpPr>
        <p:spPr>
          <a:xfrm>
            <a:off x="4516200" y="2169360"/>
            <a:ext cx="4265640" cy="3959640"/>
          </a:xfrm>
          <a:prstGeom prst="rect">
            <a:avLst/>
          </a:prstGeom>
        </p:spPr>
      </p:sp>
      <p:pic>
        <p:nvPicPr>
          <p:cNvPr descr="" id="160" name=""/>
          <p:cNvPicPr/>
          <p:nvPr/>
        </p:nvPicPr>
        <p:blipFill>
          <a:blip r:embed="rId1"/>
          <a:stretch>
            <a:fillRect/>
          </a:stretch>
        </p:blipFill>
        <p:spPr>
          <a:xfrm>
            <a:off x="1549440" y="2158920"/>
            <a:ext cx="6019920" cy="254016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Results</a:t>
            </a:r>
            <a:endParaRPr/>
          </a:p>
        </p:txBody>
      </p:sp>
      <p:sp>
        <p:nvSpPr>
          <p:cNvPr id="162"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Decomposing inequality by Households</a:t>
            </a:r>
            <a:endParaRPr/>
          </a:p>
        </p:txBody>
      </p:sp>
      <p:sp>
        <p:nvSpPr>
          <p:cNvPr id="163" name="CustomShape 3"/>
          <p:cNvSpPr/>
          <p:nvPr/>
        </p:nvSpPr>
        <p:spPr>
          <a:xfrm>
            <a:off x="4734000" y="2160000"/>
            <a:ext cx="4265640" cy="3959640"/>
          </a:xfrm>
          <a:prstGeom prst="rect">
            <a:avLst/>
          </a:prstGeom>
        </p:spPr>
      </p:sp>
      <p:sp>
        <p:nvSpPr>
          <p:cNvPr id="164" name="CustomShape 4"/>
          <p:cNvSpPr/>
          <p:nvPr/>
        </p:nvSpPr>
        <p:spPr>
          <a:xfrm>
            <a:off x="4516200" y="2169360"/>
            <a:ext cx="4265640" cy="3959640"/>
          </a:xfrm>
          <a:prstGeom prst="rect">
            <a:avLst/>
          </a:prstGeom>
        </p:spPr>
      </p:sp>
      <p:pic>
        <p:nvPicPr>
          <p:cNvPr descr="" id="165" name=""/>
          <p:cNvPicPr/>
          <p:nvPr/>
        </p:nvPicPr>
        <p:blipFill>
          <a:blip r:embed="rId1"/>
          <a:stretch>
            <a:fillRect/>
          </a:stretch>
        </p:blipFill>
        <p:spPr>
          <a:xfrm>
            <a:off x="1549440" y="1917720"/>
            <a:ext cx="6019920" cy="300996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Results</a:t>
            </a:r>
            <a:endParaRPr/>
          </a:p>
        </p:txBody>
      </p:sp>
      <p:sp>
        <p:nvSpPr>
          <p:cNvPr id="167"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In depth distributional analysis of between agegroup differences and contribution of withingroup inequality to overall inequality</a:t>
            </a:r>
            <a:endParaRPr/>
          </a:p>
        </p:txBody>
      </p:sp>
      <p:sp>
        <p:nvSpPr>
          <p:cNvPr id="168" name="TextShape 3"/>
          <p:cNvSpPr txBox="1"/>
          <p:nvPr/>
        </p:nvSpPr>
        <p:spPr>
          <a:xfrm>
            <a:off x="468000" y="2160000"/>
            <a:ext cx="3141720" cy="3959640"/>
          </a:xfrm>
          <a:prstGeom prst="rect">
            <a:avLst/>
          </a:prstGeom>
        </p:spPr>
        <p:txBody>
          <a:bodyPr bIns="45000" lIns="0" rIns="0" tIns="45000"/>
          <a:p>
            <a:r>
              <a:rPr lang="de-DE">
                <a:solidFill>
                  <a:srgbClr val="000000"/>
                </a:solidFill>
                <a:latin typeface="Lucida Sans"/>
                <a:ea typeface="MS PGothic"/>
              </a:rPr>
              <a:t>BS</a:t>
            </a:r>
            <a:endParaRPr/>
          </a:p>
          <a:p>
            <a:endParaRPr/>
          </a:p>
          <a:p>
            <a:endParaRPr/>
          </a:p>
        </p:txBody>
      </p:sp>
      <p:sp>
        <p:nvSpPr>
          <p:cNvPr id="169" name="CustomShape 4"/>
          <p:cNvSpPr/>
          <p:nvPr/>
        </p:nvSpPr>
        <p:spPr>
          <a:xfrm>
            <a:off x="4734000" y="2160000"/>
            <a:ext cx="4265640" cy="3959640"/>
          </a:xfrm>
          <a:prstGeom prst="rect">
            <a:avLst/>
          </a:prstGeom>
        </p:spPr>
      </p:sp>
      <p:sp>
        <p:nvSpPr>
          <p:cNvPr id="170" name="CustomShape 5"/>
          <p:cNvSpPr/>
          <p:nvPr/>
        </p:nvSpPr>
        <p:spPr>
          <a:xfrm>
            <a:off x="4516200" y="2169360"/>
            <a:ext cx="4265640" cy="3959640"/>
          </a:xfrm>
          <a:prstGeom prst="rect">
            <a:avLst/>
          </a:prstGeom>
        </p:spPr>
      </p:sp>
      <p:sp>
        <p:nvSpPr>
          <p:cNvPr id="171" name="CustomShape 6"/>
          <p:cNvSpPr/>
          <p:nvPr/>
        </p:nvSpPr>
        <p:spPr>
          <a:xfrm>
            <a:off x="5163840" y="2196000"/>
            <a:ext cx="3141720" cy="3959640"/>
          </a:xfrm>
          <a:prstGeom prst="rect">
            <a:avLst/>
          </a:prstGeom>
        </p:spPr>
        <p:txBody>
          <a:bodyPr bIns="45000" lIns="0" rIns="0" tIns="45000"/>
          <a:p>
            <a:pPr>
              <a:lnSpc>
                <a:spcPct val="100000"/>
              </a:lnSpc>
            </a:pPr>
            <a:r>
              <a:rPr lang="de-DE">
                <a:solidFill>
                  <a:srgbClr val="000000"/>
                </a:solidFill>
                <a:latin typeface="Lucida Sans"/>
                <a:ea typeface="MS PGothic"/>
              </a:rPr>
              <a:t>Jura</a:t>
            </a:r>
            <a:endParaRPr/>
          </a:p>
          <a:p>
            <a:pPr>
              <a:lnSpc>
                <a:spcPct val="100000"/>
              </a:lnSpc>
            </a:pPr>
            <a:endParaRPr/>
          </a:p>
          <a:p>
            <a:pPr>
              <a:lnSpc>
                <a:spcPct val="100000"/>
              </a:lnSpc>
            </a:pPr>
            <a:endParaRPr/>
          </a:p>
          <a:p>
            <a:pPr>
              <a:lnSpc>
                <a:spcPct val="100000"/>
              </a:lnSpc>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Results</a:t>
            </a:r>
            <a:endParaRPr/>
          </a:p>
        </p:txBody>
      </p:sp>
      <p:sp>
        <p:nvSpPr>
          <p:cNvPr id="173"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In depth distributional analysis of between agegroup differences and contribution of withingroup inequality to overall inequality</a:t>
            </a:r>
            <a:endParaRPr/>
          </a:p>
        </p:txBody>
      </p:sp>
      <p:sp>
        <p:nvSpPr>
          <p:cNvPr id="174" name="TextShape 3"/>
          <p:cNvSpPr txBox="1"/>
          <p:nvPr/>
        </p:nvSpPr>
        <p:spPr>
          <a:xfrm>
            <a:off x="468000" y="2160000"/>
            <a:ext cx="3141720" cy="3959640"/>
          </a:xfrm>
          <a:prstGeom prst="rect">
            <a:avLst/>
          </a:prstGeom>
        </p:spPr>
        <p:txBody>
          <a:bodyPr bIns="45000" lIns="0" rIns="0" tIns="45000"/>
          <a:p>
            <a:r>
              <a:rPr lang="de-DE">
                <a:solidFill>
                  <a:srgbClr val="000000"/>
                </a:solidFill>
                <a:latin typeface="Lucida Sans"/>
                <a:ea typeface="MS PGothic"/>
              </a:rPr>
              <a:t>BS</a:t>
            </a:r>
            <a:endParaRPr/>
          </a:p>
          <a:p>
            <a:endParaRPr/>
          </a:p>
          <a:p>
            <a:endParaRPr/>
          </a:p>
        </p:txBody>
      </p:sp>
      <p:sp>
        <p:nvSpPr>
          <p:cNvPr id="175" name="CustomShape 4"/>
          <p:cNvSpPr/>
          <p:nvPr/>
        </p:nvSpPr>
        <p:spPr>
          <a:xfrm>
            <a:off x="4734000" y="2160000"/>
            <a:ext cx="4265640" cy="3959640"/>
          </a:xfrm>
          <a:prstGeom prst="rect">
            <a:avLst/>
          </a:prstGeom>
        </p:spPr>
      </p:sp>
      <p:sp>
        <p:nvSpPr>
          <p:cNvPr id="176" name="CustomShape 5"/>
          <p:cNvSpPr/>
          <p:nvPr/>
        </p:nvSpPr>
        <p:spPr>
          <a:xfrm>
            <a:off x="4516200" y="2169360"/>
            <a:ext cx="4265640" cy="3959640"/>
          </a:xfrm>
          <a:prstGeom prst="rect">
            <a:avLst/>
          </a:prstGeom>
        </p:spPr>
      </p:sp>
      <p:sp>
        <p:nvSpPr>
          <p:cNvPr id="177" name="CustomShape 6"/>
          <p:cNvSpPr/>
          <p:nvPr/>
        </p:nvSpPr>
        <p:spPr>
          <a:xfrm>
            <a:off x="5163840" y="2196000"/>
            <a:ext cx="3141720" cy="3959640"/>
          </a:xfrm>
          <a:prstGeom prst="rect">
            <a:avLst/>
          </a:prstGeom>
        </p:spPr>
        <p:txBody>
          <a:bodyPr bIns="45000" lIns="0" rIns="0" tIns="45000"/>
          <a:p>
            <a:pPr>
              <a:lnSpc>
                <a:spcPct val="100000"/>
              </a:lnSpc>
            </a:pPr>
            <a:r>
              <a:rPr lang="de-DE">
                <a:solidFill>
                  <a:srgbClr val="000000"/>
                </a:solidFill>
                <a:latin typeface="Lucida Sans"/>
                <a:ea typeface="MS PGothic"/>
              </a:rPr>
              <a:t>Jura</a:t>
            </a:r>
            <a:endParaRPr/>
          </a:p>
          <a:p>
            <a:pPr>
              <a:lnSpc>
                <a:spcPct val="100000"/>
              </a:lnSpc>
            </a:pPr>
            <a:endParaRPr/>
          </a:p>
          <a:p>
            <a:pPr>
              <a:lnSpc>
                <a:spcPct val="100000"/>
              </a:lnSpc>
            </a:pPr>
            <a:endParaRPr/>
          </a:p>
          <a:p>
            <a:pPr>
              <a:lnSpc>
                <a:spcPct val="100000"/>
              </a:lnSpc>
            </a:pP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8" name=""/>
          <p:cNvPicPr/>
          <p:nvPr/>
        </p:nvPicPr>
        <p:blipFill>
          <a:blip r:embed="rId1"/>
          <a:stretch>
            <a:fillRect/>
          </a:stretch>
        </p:blipFill>
        <p:spPr>
          <a:xfrm>
            <a:off x="24120" y="385920"/>
            <a:ext cx="9143640" cy="5714280"/>
          </a:xfrm>
          <a:prstGeom prst="rect">
            <a:avLst/>
          </a:prstGeom>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79" name=""/>
          <p:cNvPicPr/>
          <p:nvPr/>
        </p:nvPicPr>
        <p:blipFill>
          <a:blip r:embed="rId1"/>
          <a:stretch>
            <a:fillRect/>
          </a:stretch>
        </p:blipFill>
        <p:spPr>
          <a:xfrm>
            <a:off x="24120" y="376920"/>
            <a:ext cx="9143640" cy="571428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0" name=""/>
          <p:cNvPicPr/>
          <p:nvPr/>
        </p:nvPicPr>
        <p:blipFill>
          <a:blip r:embed="rId1"/>
          <a:stretch>
            <a:fillRect/>
          </a:stretch>
        </p:blipFill>
        <p:spPr>
          <a:xfrm>
            <a:off x="60120" y="268920"/>
            <a:ext cx="9143640" cy="5714280"/>
          </a:xfrm>
          <a:prstGeom prst="rect">
            <a:avLst/>
          </a:prstGeom>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181" name=""/>
          <p:cNvPicPr/>
          <p:nvPr/>
        </p:nvPicPr>
        <p:blipFill>
          <a:blip r:embed="rId1"/>
          <a:stretch>
            <a:fillRect/>
          </a:stretch>
        </p:blipFill>
        <p:spPr>
          <a:xfrm>
            <a:off x="60120" y="268920"/>
            <a:ext cx="9143640" cy="5714280"/>
          </a:xfrm>
          <a:prstGeom prst="rect">
            <a:avLst/>
          </a:prstGeom>
        </p:spPr>
      </p:pic>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Interim Conclusion und outlook</a:t>
            </a:r>
            <a:endParaRPr/>
          </a:p>
        </p:txBody>
      </p:sp>
      <p:sp>
        <p:nvSpPr>
          <p:cNvPr id="183" name="TextShape 2"/>
          <p:cNvSpPr txBox="1"/>
          <p:nvPr/>
        </p:nvSpPr>
        <p:spPr>
          <a:xfrm>
            <a:off x="468000" y="1440000"/>
            <a:ext cx="8099640" cy="539640"/>
          </a:xfrm>
          <a:prstGeom prst="rect">
            <a:avLst/>
          </a:prstGeom>
        </p:spPr>
        <p:txBody>
          <a:bodyPr bIns="45000" lIns="0" rIns="0" tIns="45000"/>
          <a:p>
            <a:endParaRPr/>
          </a:p>
        </p:txBody>
      </p:sp>
      <p:sp>
        <p:nvSpPr>
          <p:cNvPr id="184" name="TextShape 3"/>
          <p:cNvSpPr txBox="1"/>
          <p:nvPr/>
        </p:nvSpPr>
        <p:spPr>
          <a:xfrm>
            <a:off x="468000" y="2160000"/>
            <a:ext cx="3141720" cy="3959640"/>
          </a:xfrm>
          <a:prstGeom prst="rect">
            <a:avLst/>
          </a:prstGeom>
        </p:spPr>
        <p:txBody>
          <a:bodyPr bIns="45000" lIns="0" rIns="0" tIns="45000"/>
          <a:p>
            <a:r>
              <a:rPr i="1" lang="de-DE">
                <a:solidFill>
                  <a:srgbClr val="000000"/>
                </a:solidFill>
                <a:latin typeface="Lucida Sans"/>
                <a:ea typeface="MS PGothic"/>
              </a:rPr>
              <a:t>Age groups</a:t>
            </a:r>
            <a:endParaRPr/>
          </a:p>
          <a:p>
            <a:pPr lvl="1">
              <a:lnSpc>
                <a:spcPct val="100000"/>
              </a:lnSpc>
              <a:buSzPct val="25000"/>
              <a:buFont typeface="StarSymbol"/>
              <a:buChar char=""/>
            </a:pPr>
            <a:r>
              <a:rPr lang="de-DE">
                <a:solidFill>
                  <a:srgbClr val="000000"/>
                </a:solidFill>
                <a:latin typeface="Lucida Sans"/>
                <a:ea typeface="MS PGothic"/>
              </a:rPr>
              <a:t>Between group is smaller than within group inequality &gt; there are other relevant mechanisms</a:t>
            </a:r>
            <a:endParaRPr/>
          </a:p>
          <a:p>
            <a:endParaRPr/>
          </a:p>
          <a:p>
            <a:endParaRPr/>
          </a:p>
          <a:p>
            <a:endParaRPr/>
          </a:p>
          <a:p>
            <a:endParaRPr/>
          </a:p>
          <a:p>
            <a:pPr lvl="1">
              <a:lnSpc>
                <a:spcPct val="100000"/>
              </a:lnSpc>
              <a:buSzPct val="25000"/>
              <a:buFont typeface="StarSymbol"/>
              <a:buChar char=""/>
            </a:pPr>
            <a:r>
              <a:rPr lang="de-DE">
                <a:solidFill>
                  <a:srgbClr val="000000"/>
                </a:solidFill>
                <a:latin typeface="Lucida Sans"/>
                <a:ea typeface="MS PGothic"/>
              </a:rPr>
              <a:t>Within age group analysis show…</a:t>
            </a:r>
            <a:endParaRPr/>
          </a:p>
          <a:p>
            <a:endParaRPr/>
          </a:p>
        </p:txBody>
      </p:sp>
      <p:sp>
        <p:nvSpPr>
          <p:cNvPr id="185" name="CustomShape 4"/>
          <p:cNvSpPr/>
          <p:nvPr/>
        </p:nvSpPr>
        <p:spPr>
          <a:xfrm>
            <a:off x="4734000" y="2160000"/>
            <a:ext cx="4265640" cy="3959640"/>
          </a:xfrm>
          <a:prstGeom prst="rect">
            <a:avLst/>
          </a:prstGeom>
        </p:spPr>
      </p:sp>
      <p:sp>
        <p:nvSpPr>
          <p:cNvPr id="186" name="CustomShape 5"/>
          <p:cNvSpPr/>
          <p:nvPr/>
        </p:nvSpPr>
        <p:spPr>
          <a:xfrm>
            <a:off x="4516200" y="2169360"/>
            <a:ext cx="4265640" cy="3959640"/>
          </a:xfrm>
          <a:prstGeom prst="rect">
            <a:avLst/>
          </a:prstGeom>
        </p:spPr>
      </p:sp>
      <p:sp>
        <p:nvSpPr>
          <p:cNvPr id="187" name="CustomShape 6"/>
          <p:cNvSpPr/>
          <p:nvPr/>
        </p:nvSpPr>
        <p:spPr>
          <a:xfrm>
            <a:off x="5163840" y="2196000"/>
            <a:ext cx="3141720" cy="3959640"/>
          </a:xfrm>
          <a:prstGeom prst="rect">
            <a:avLst/>
          </a:prstGeom>
        </p:spPr>
        <p:txBody>
          <a:bodyPr bIns="45000" lIns="0" rIns="0" tIns="45000"/>
          <a:p>
            <a:pPr>
              <a:lnSpc>
                <a:spcPct val="100000"/>
              </a:lnSpc>
            </a:pPr>
            <a:endParaRPr/>
          </a:p>
          <a:p>
            <a:pPr>
              <a:lnSpc>
                <a:spcPct val="100000"/>
              </a:lnSpc>
            </a:pPr>
            <a:endParaRPr/>
          </a:p>
          <a:p>
            <a:pPr>
              <a:lnSpc>
                <a:spcPct val="100000"/>
              </a:lnSpc>
            </a:pPr>
            <a:endParaRPr/>
          </a:p>
          <a:p>
            <a:pPr>
              <a:lnSpc>
                <a:spcPct val="100000"/>
              </a:lnSpc>
            </a:pPr>
            <a:endParaRPr/>
          </a:p>
        </p:txBody>
      </p:sp>
      <p:sp>
        <p:nvSpPr>
          <p:cNvPr id="188" name="CustomShape 7"/>
          <p:cNvSpPr/>
          <p:nvPr/>
        </p:nvSpPr>
        <p:spPr>
          <a:xfrm>
            <a:off x="4516200" y="2171520"/>
            <a:ext cx="3141720" cy="3959640"/>
          </a:xfrm>
          <a:prstGeom prst="rect">
            <a:avLst/>
          </a:prstGeom>
        </p:spPr>
        <p:txBody>
          <a:bodyPr bIns="45000" lIns="0" rIns="0" tIns="45000"/>
          <a:p>
            <a:pPr>
              <a:lnSpc>
                <a:spcPct val="100000"/>
              </a:lnSpc>
            </a:pPr>
            <a:r>
              <a:rPr i="1" lang="de-DE">
                <a:solidFill>
                  <a:srgbClr val="000000"/>
                </a:solidFill>
                <a:latin typeface="Lucida Sans"/>
                <a:ea typeface="MS PGothic"/>
              </a:rPr>
              <a:t>Household types</a:t>
            </a:r>
            <a:endParaRPr/>
          </a:p>
          <a:p>
            <a:pPr lvl="1">
              <a:lnSpc>
                <a:spcPct val="100000"/>
              </a:lnSpc>
              <a:buSzPct val="25000"/>
              <a:buFont typeface="StarSymbol"/>
              <a:buChar char=""/>
            </a:pPr>
            <a:r>
              <a:rPr lang="de-DE">
                <a:solidFill>
                  <a:srgbClr val="000000"/>
                </a:solidFill>
                <a:latin typeface="Lucida Sans"/>
                <a:ea typeface="MS PGothic"/>
              </a:rPr>
              <a:t>More people living alone</a:t>
            </a:r>
            <a:endParaRPr/>
          </a:p>
          <a:p>
            <a:pPr lvl="1">
              <a:lnSpc>
                <a:spcPct val="100000"/>
              </a:lnSpc>
              <a:buSzPct val="25000"/>
              <a:buFont typeface="StarSymbol"/>
              <a:buChar char=""/>
            </a:pPr>
            <a:r>
              <a:rPr lang="de-DE">
                <a:solidFill>
                  <a:srgbClr val="000000"/>
                </a:solidFill>
                <a:latin typeface="Lucida Sans"/>
                <a:ea typeface="MS PGothic"/>
              </a:rPr>
              <a:t>Between group differences seem to be relevant</a:t>
            </a:r>
            <a:endParaRPr/>
          </a:p>
          <a:p>
            <a:pPr lvl="1">
              <a:lnSpc>
                <a:spcPct val="100000"/>
              </a:lnSpc>
              <a:buSzPct val="25000"/>
              <a:buFont typeface="StarSymbol"/>
              <a:buChar char=""/>
            </a:pPr>
            <a:r>
              <a:rPr lang="de-DE">
                <a:solidFill>
                  <a:srgbClr val="000000"/>
                </a:solidFill>
                <a:latin typeface="Lucida Sans"/>
                <a:ea typeface="MS PGothic"/>
              </a:rPr>
              <a:t>Between group component contributed more to overall inequality over time</a:t>
            </a:r>
            <a:endParaRPr/>
          </a:p>
          <a:p>
            <a:pPr lvl="1">
              <a:lnSpc>
                <a:spcPct val="100000"/>
              </a:lnSpc>
              <a:buSzPct val="25000"/>
              <a:buFont typeface="StarSymbol"/>
              <a:buChar char=""/>
            </a:pPr>
            <a:r>
              <a:rPr lang="de-DE">
                <a:solidFill>
                  <a:srgbClr val="000000"/>
                </a:solidFill>
                <a:latin typeface="Lucida Sans"/>
                <a:ea typeface="MS PGothic"/>
              </a:rPr>
              <a:t>Within household typ analysis show…</a:t>
            </a:r>
            <a:endParaRPr/>
          </a:p>
          <a:p>
            <a:pPr>
              <a:lnSpc>
                <a:spcPct val="100000"/>
              </a:lnSpc>
            </a:pPr>
            <a:endParaRPr/>
          </a:p>
          <a:p>
            <a:pPr>
              <a:lnSpc>
                <a:spcPct val="100000"/>
              </a:lnSpc>
            </a:pP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Interim Conclusion und outlook</a:t>
            </a:r>
            <a:endParaRPr/>
          </a:p>
        </p:txBody>
      </p:sp>
      <p:sp>
        <p:nvSpPr>
          <p:cNvPr id="190" name="TextShape 2"/>
          <p:cNvSpPr txBox="1"/>
          <p:nvPr/>
        </p:nvSpPr>
        <p:spPr>
          <a:xfrm>
            <a:off x="468000" y="1440000"/>
            <a:ext cx="8099640" cy="4752000"/>
          </a:xfrm>
          <a:prstGeom prst="rect">
            <a:avLst/>
          </a:prstGeom>
        </p:spPr>
        <p:txBody>
          <a:bodyPr bIns="45000" lIns="0" rIns="0" tIns="45000"/>
          <a:p>
            <a:pPr>
              <a:buSzPct val="25000"/>
              <a:buFont typeface="StarSymbol"/>
              <a:buChar char=""/>
            </a:pPr>
            <a:r>
              <a:rPr lang="de-DE"/>
              <a:t>Median incomes rose for retired people</a:t>
            </a:r>
            <a:endParaRPr/>
          </a:p>
          <a:p>
            <a:pPr>
              <a:buSzPct val="25000"/>
              <a:buFont typeface="StarSymbol"/>
              <a:buChar char=""/>
            </a:pPr>
            <a:r>
              <a:rPr lang="de-DE"/>
              <a:t>BS: Median incomes rose for married</a:t>
            </a:r>
            <a:endParaRPr/>
          </a:p>
          <a:p>
            <a:pPr>
              <a:buSzPct val="25000"/>
              <a:buFont typeface="StarSymbol"/>
              <a:buChar char=""/>
            </a:pPr>
            <a:r>
              <a:rPr lang="de-DE"/>
              <a:t>BS: Inequality rose especially within &lt;66y</a:t>
            </a:r>
            <a:endParaRPr/>
          </a:p>
          <a:p>
            <a:pPr>
              <a:buSzPct val="25000"/>
              <a:buFont typeface="StarSymbol"/>
              <a:buChar char=""/>
            </a:pPr>
            <a:r>
              <a:rPr lang="de-DE"/>
              <a:t>BS:18-25 year old became more diverse</a:t>
            </a:r>
            <a:endParaRPr/>
          </a:p>
          <a:p>
            <a:pPr>
              <a:buSzPct val="25000"/>
              <a:buFont typeface="StarSymbol"/>
              <a:buChar char=""/>
            </a:pPr>
            <a:r>
              <a:rPr lang="de-DE"/>
              <a:t>BS: single dads became bimodal</a:t>
            </a:r>
            <a:endParaRPr/>
          </a:p>
        </p:txBody>
      </p:sp>
      <p:sp>
        <p:nvSpPr>
          <p:cNvPr id="191" name="CustomShape 3"/>
          <p:cNvSpPr/>
          <p:nvPr/>
        </p:nvSpPr>
        <p:spPr>
          <a:xfrm>
            <a:off x="4734000" y="2160000"/>
            <a:ext cx="4265640" cy="3959640"/>
          </a:xfrm>
          <a:prstGeom prst="rect">
            <a:avLst/>
          </a:prstGeom>
        </p:spPr>
      </p:sp>
      <p:sp>
        <p:nvSpPr>
          <p:cNvPr id="192" name="CustomShape 4"/>
          <p:cNvSpPr/>
          <p:nvPr/>
        </p:nvSpPr>
        <p:spPr>
          <a:xfrm>
            <a:off x="4516200" y="2169360"/>
            <a:ext cx="4265640" cy="3959640"/>
          </a:xfrm>
          <a:prstGeom prst="rect">
            <a:avLst/>
          </a:prstGeom>
        </p:spPr>
      </p:sp>
      <p:sp>
        <p:nvSpPr>
          <p:cNvPr id="193" name="CustomShape 5"/>
          <p:cNvSpPr/>
          <p:nvPr/>
        </p:nvSpPr>
        <p:spPr>
          <a:xfrm>
            <a:off x="5163840" y="2196000"/>
            <a:ext cx="3141720" cy="3959640"/>
          </a:xfrm>
          <a:prstGeom prst="rect">
            <a:avLst/>
          </a:prstGeom>
        </p:spPr>
        <p:txBody>
          <a:bodyPr bIns="45000" lIns="0" rIns="0" tIns="45000"/>
          <a:p>
            <a:pPr>
              <a:lnSpc>
                <a:spcPct val="100000"/>
              </a:lnSpc>
            </a:pPr>
            <a:endParaRPr/>
          </a:p>
          <a:p>
            <a:pPr>
              <a:lnSpc>
                <a:spcPct val="100000"/>
              </a:lnSpc>
            </a:pPr>
            <a:endParaRPr/>
          </a:p>
          <a:p>
            <a:pPr>
              <a:lnSpc>
                <a:spcPct val="100000"/>
              </a:lnSpc>
            </a:pPr>
            <a:endParaRPr/>
          </a:p>
          <a:p>
            <a:pPr>
              <a:lnSpc>
                <a:spcPct val="100000"/>
              </a:lnSpc>
            </a:pPr>
            <a:endParaRPr/>
          </a:p>
        </p:txBody>
      </p:sp>
      <p:sp>
        <p:nvSpPr>
          <p:cNvPr id="194" name="CustomShape 6"/>
          <p:cNvSpPr/>
          <p:nvPr/>
        </p:nvSpPr>
        <p:spPr>
          <a:xfrm>
            <a:off x="4516200" y="2171520"/>
            <a:ext cx="3141720" cy="3959640"/>
          </a:xfrm>
          <a:prstGeom prst="rect">
            <a:avLst/>
          </a:prstGeom>
        </p:spPr>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TextShape 1"/>
          <p:cNvSpPr txBox="1"/>
          <p:nvPr/>
        </p:nvSpPr>
        <p:spPr>
          <a:xfrm>
            <a:off x="468000" y="1440000"/>
            <a:ext cx="8099640" cy="4679640"/>
          </a:xfrm>
          <a:prstGeom prst="rect">
            <a:avLst/>
          </a:prstGeom>
        </p:spPr>
        <p:txBody>
          <a:bodyPr bIns="45000" lIns="0" rIns="0" tIns="45000"/>
          <a:p>
            <a:pPr>
              <a:lnSpc>
                <a:spcPct val="100000"/>
              </a:lnSpc>
              <a:buSzPct val="25000"/>
              <a:buFont typeface="Lucida Grande"/>
              <a:buChar char="▶"/>
            </a:pPr>
            <a:r>
              <a:rPr lang="de-DE">
                <a:solidFill>
                  <a:srgbClr val="000000"/>
                </a:solidFill>
                <a:latin typeface="Lucida Sans"/>
                <a:ea typeface="MS PGothic"/>
              </a:rPr>
              <a:t>Income inequality is often understood as a result of unequal wages which is moderated through redistribution. But how is income inequality related to demographic factors or demographic changes?</a:t>
            </a:r>
            <a:endParaRPr/>
          </a:p>
          <a:p>
            <a:pPr>
              <a:lnSpc>
                <a:spcPct val="100000"/>
              </a:lnSpc>
            </a:pPr>
            <a:endParaRPr/>
          </a:p>
          <a:p>
            <a:pPr>
              <a:lnSpc>
                <a:spcPct val="100000"/>
              </a:lnSpc>
              <a:buSzPct val="25000"/>
              <a:buFont typeface="Lucida Grande"/>
              <a:buChar char="▶"/>
            </a:pPr>
            <a:r>
              <a:rPr lang="de-DE">
                <a:solidFill>
                  <a:srgbClr val="000000"/>
                </a:solidFill>
                <a:latin typeface="Lucida Sans"/>
                <a:ea typeface="MS PGothic"/>
              </a:rPr>
              <a:t>Current Demographic Development in Europe: </a:t>
            </a:r>
            <a:r>
              <a:rPr i="1" lang="de-DE">
                <a:solidFill>
                  <a:srgbClr val="000000"/>
                </a:solidFill>
                <a:latin typeface="Lucida Sans"/>
                <a:ea typeface="MS PGothic"/>
              </a:rPr>
              <a:t>Older, more numerous and diverse (</a:t>
            </a:r>
            <a:r>
              <a:rPr lang="de-DE">
                <a:solidFill>
                  <a:srgbClr val="000000"/>
                </a:solidFill>
                <a:latin typeface="Lucida Sans"/>
                <a:ea typeface="MS PGothic"/>
              </a:rPr>
              <a:t>Demography report 2010)</a:t>
            </a:r>
            <a:endParaRPr/>
          </a:p>
          <a:p>
            <a:pPr>
              <a:lnSpc>
                <a:spcPct val="100000"/>
              </a:lnSpc>
              <a:buSzPct val="25000"/>
              <a:buFont typeface="Lucida Grande"/>
              <a:buChar char="▶"/>
            </a:pPr>
            <a:r>
              <a:rPr lang="de-DE">
                <a:solidFill>
                  <a:srgbClr val="000000"/>
                </a:solidFill>
                <a:latin typeface="Lucida Sans"/>
                <a:ea typeface="MS PGothic"/>
              </a:rPr>
              <a:t>In Switzerland the picture is similar:</a:t>
            </a:r>
            <a:endParaRPr/>
          </a:p>
          <a:p>
            <a:pPr lvl="1">
              <a:lnSpc>
                <a:spcPct val="100000"/>
              </a:lnSpc>
              <a:buSzPct val="25000"/>
              <a:buFont typeface="StarSymbol"/>
              <a:buChar char=""/>
            </a:pPr>
            <a:r>
              <a:rPr lang="de-DE">
                <a:solidFill>
                  <a:srgbClr val="000000"/>
                </a:solidFill>
                <a:latin typeface="Lucida Sans"/>
                <a:ea typeface="MS PGothic"/>
              </a:rPr>
              <a:t>Swiss Population is ageing </a:t>
            </a:r>
            <a:r>
              <a:rPr lang="de-DE" sz="1200">
                <a:solidFill>
                  <a:srgbClr val="000000"/>
                </a:solidFill>
                <a:latin typeface="Lucida Sans"/>
                <a:ea typeface="MS PGothic"/>
              </a:rPr>
              <a:t>(Share of 65+: 1980: 14%, 2012: 17%, estimated in 2030: 24% Source: ESPOP, STATPOP, SCENARIO)</a:t>
            </a:r>
            <a:endParaRPr/>
          </a:p>
          <a:p>
            <a:pPr lvl="1">
              <a:lnSpc>
                <a:spcPct val="100000"/>
              </a:lnSpc>
              <a:buSzPct val="25000"/>
              <a:buFont typeface="StarSymbol"/>
              <a:buChar char=""/>
            </a:pPr>
            <a:r>
              <a:rPr lang="de-DE">
                <a:solidFill>
                  <a:srgbClr val="ff0000"/>
                </a:solidFill>
                <a:latin typeface="Lucida Sans"/>
                <a:ea typeface="MS PGothic"/>
              </a:rPr>
              <a:t>Household types are changing </a:t>
            </a:r>
            <a:endParaRPr/>
          </a:p>
          <a:p>
            <a:pPr lvl="1">
              <a:lnSpc>
                <a:spcPct val="100000"/>
              </a:lnSpc>
              <a:buSzPct val="25000"/>
              <a:buFont typeface="StarSymbol"/>
              <a:buChar char=""/>
            </a:pPr>
            <a:r>
              <a:rPr lang="de-DE">
                <a:solidFill>
                  <a:srgbClr val="000000"/>
                </a:solidFill>
                <a:latin typeface="Lucida Sans"/>
                <a:ea typeface="MS PGothic"/>
              </a:rPr>
              <a:t>In the last 30 years Population grew by 1.8 Mio </a:t>
            </a:r>
            <a:r>
              <a:rPr lang="de-DE" sz="1200">
                <a:solidFill>
                  <a:srgbClr val="000000"/>
                </a:solidFill>
                <a:latin typeface="Lucida Sans"/>
                <a:ea typeface="MS PGothic"/>
              </a:rPr>
              <a:t>(Source: STATPOP)</a:t>
            </a:r>
            <a:endParaRPr/>
          </a:p>
          <a:p>
            <a:pPr lvl="1">
              <a:lnSpc>
                <a:spcPct val="100000"/>
              </a:lnSpc>
              <a:buSzPct val="25000"/>
              <a:buFont typeface="StarSymbol"/>
              <a:buChar char=""/>
            </a:pPr>
            <a:r>
              <a:rPr lang="de-DE">
                <a:solidFill>
                  <a:srgbClr val="000000"/>
                </a:solidFill>
                <a:latin typeface="Lucida Sans"/>
                <a:ea typeface="MS PGothic"/>
              </a:rPr>
              <a:t>A central part of the growth is due to migration </a:t>
            </a:r>
            <a:r>
              <a:rPr lang="de-DE" sz="1200">
                <a:solidFill>
                  <a:srgbClr val="000000"/>
                </a:solidFill>
                <a:latin typeface="Lucida Sans"/>
                <a:ea typeface="MS PGothic"/>
              </a:rPr>
              <a:t>(average annual net migration since the 1980 is +28’000 Source: PETRA/STATPOP) </a:t>
            </a:r>
            <a:endParaRPr/>
          </a:p>
          <a:p>
            <a:pPr>
              <a:lnSpc>
                <a:spcPct val="100000"/>
              </a:lnSpc>
            </a:pPr>
            <a:endParaRPr/>
          </a:p>
        </p:txBody>
      </p:sp>
      <p:sp>
        <p:nvSpPr>
          <p:cNvPr id="126" name="TextShape 2"/>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Introduction</a:t>
            </a:r>
            <a:r>
              <a:rPr lang="de-DE" sz="2600">
                <a:solidFill>
                  <a:srgbClr val="697d91"/>
                </a:solidFill>
                <a:latin typeface="Lucida Sans"/>
                <a:ea typeface="MS PGothic"/>
              </a:rPr>
              <a:t>
</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Hypotheses</a:t>
            </a:r>
            <a:endParaRPr/>
          </a:p>
        </p:txBody>
      </p:sp>
      <p:sp>
        <p:nvSpPr>
          <p:cNvPr id="196" name="TextShape 2"/>
          <p:cNvSpPr txBox="1"/>
          <p:nvPr/>
        </p:nvSpPr>
        <p:spPr>
          <a:xfrm>
            <a:off x="468000" y="1440000"/>
            <a:ext cx="8099640" cy="4752000"/>
          </a:xfrm>
          <a:prstGeom prst="rect">
            <a:avLst/>
          </a:prstGeom>
        </p:spPr>
        <p:txBody>
          <a:bodyPr bIns="45000" lIns="0" rIns="0" tIns="45000"/>
          <a:p>
            <a:pPr algn="just">
              <a:lnSpc>
                <a:spcPct val="100000"/>
              </a:lnSpc>
            </a:pPr>
            <a:r>
              <a:rPr b="1" lang="de-DE" sz="1700">
                <a:solidFill>
                  <a:srgbClr val="000000"/>
                </a:solidFill>
                <a:latin typeface="Lucida Sans"/>
                <a:ea typeface="MS PGothic"/>
              </a:rPr>
              <a:t>Ageing of the population leads to a conflict between generations (Kaufmann 2005)</a:t>
            </a:r>
            <a:endParaRPr/>
          </a:p>
          <a:p>
            <a:pPr>
              <a:lnSpc>
                <a:spcPct val="100000"/>
              </a:lnSpc>
            </a:pPr>
            <a:endParaRPr/>
          </a:p>
          <a:p>
            <a:pPr>
              <a:lnSpc>
                <a:spcPct val="100000"/>
              </a:lnSpc>
            </a:pPr>
            <a:r>
              <a:rPr lang="de-DE" sz="1700">
                <a:solidFill>
                  <a:srgbClr val="000000"/>
                </a:solidFill>
                <a:latin typeface="Lucida Sans"/>
                <a:ea typeface="MS PGothic"/>
              </a:rPr>
              <a:t>→ </a:t>
            </a:r>
            <a:r>
              <a:rPr lang="de-DE" sz="1700">
                <a:solidFill>
                  <a:srgbClr val="000000"/>
                </a:solidFill>
                <a:latin typeface="Lucida Sans"/>
                <a:ea typeface="MS PGothic"/>
              </a:rPr>
              <a:t>Indeed, inequality rose for working people and decreased for retired while</a:t>
            </a:r>
            <a:endParaRPr/>
          </a:p>
          <a:p>
            <a:pPr>
              <a:lnSpc>
                <a:spcPct val="100000"/>
              </a:lnSpc>
            </a:pPr>
            <a:r>
              <a:rPr lang="de-DE" sz="1700">
                <a:solidFill>
                  <a:srgbClr val="000000"/>
                </a:solidFill>
                <a:latin typeface="Lucida Sans"/>
                <a:ea typeface="MS PGothic"/>
              </a:rPr>
              <a:t>→ </a:t>
            </a:r>
            <a:r>
              <a:rPr lang="de-DE" sz="1700">
                <a:solidFill>
                  <a:srgbClr val="000000"/>
                </a:solidFill>
                <a:latin typeface="Lucida Sans"/>
                <a:ea typeface="MS PGothic"/>
              </a:rPr>
              <a:t>median incomes rose for retired people only</a:t>
            </a:r>
            <a:endParaRPr/>
          </a:p>
          <a:p>
            <a:pPr>
              <a:lnSpc>
                <a:spcPct val="100000"/>
              </a:lnSpc>
            </a:pPr>
            <a:endParaRPr/>
          </a:p>
          <a:p>
            <a:pPr>
              <a:lnSpc>
                <a:spcPct val="100000"/>
              </a:lnSpc>
            </a:pPr>
            <a:endParaRPr/>
          </a:p>
          <a:p>
            <a:pPr algn="just">
              <a:lnSpc>
                <a:spcPct val="100000"/>
              </a:lnSpc>
            </a:pPr>
            <a:r>
              <a:rPr b="1" lang="de-DE" sz="1700">
                <a:solidFill>
                  <a:srgbClr val="000000"/>
                </a:solidFill>
                <a:latin typeface="Lucida Sans"/>
                <a:ea typeface="MS PGothic"/>
              </a:rPr>
              <a:t>Rise in inequality in the US due to more people living alone (Daly/Valetta (2006) </a:t>
            </a:r>
            <a:endParaRPr/>
          </a:p>
          <a:p>
            <a:pPr>
              <a:lnSpc>
                <a:spcPct val="100000"/>
              </a:lnSpc>
            </a:pPr>
            <a:endParaRPr/>
          </a:p>
          <a:p>
            <a:pPr>
              <a:lnSpc>
                <a:spcPct val="100000"/>
              </a:lnSpc>
            </a:pPr>
            <a:r>
              <a:rPr lang="de-DE" sz="1700">
                <a:solidFill>
                  <a:srgbClr val="000000"/>
                </a:solidFill>
                <a:latin typeface="Lucida Sans"/>
                <a:ea typeface="MS PGothic"/>
              </a:rPr>
              <a:t>→ </a:t>
            </a:r>
            <a:r>
              <a:rPr lang="de-DE" sz="1700">
                <a:solidFill>
                  <a:srgbClr val="000000"/>
                </a:solidFill>
                <a:latin typeface="Lucida Sans"/>
                <a:ea typeface="MS PGothic"/>
              </a:rPr>
              <a:t>Jura: Single households show higher inequality measures than married households</a:t>
            </a:r>
            <a:endParaRPr/>
          </a:p>
          <a:p>
            <a:pPr>
              <a:lnSpc>
                <a:spcPct val="100000"/>
              </a:lnSpc>
            </a:pPr>
            <a:r>
              <a:rPr lang="de-DE" sz="1700">
                <a:solidFill>
                  <a:srgbClr val="000000"/>
                </a:solidFill>
                <a:latin typeface="Lucida Sans"/>
                <a:ea typeface="MS PGothic"/>
              </a:rPr>
              <a:t>→ </a:t>
            </a:r>
            <a:r>
              <a:rPr lang="de-DE" sz="1700">
                <a:solidFill>
                  <a:srgbClr val="000000"/>
                </a:solidFill>
                <a:latin typeface="Lucida Sans"/>
                <a:ea typeface="MS PGothic"/>
              </a:rPr>
              <a:t>Basel: Inequality is rather high for married people with kids, so an increase in single households would not directly increase inequality</a:t>
            </a:r>
            <a:endParaRPr/>
          </a:p>
        </p:txBody>
      </p:sp>
      <p:sp>
        <p:nvSpPr>
          <p:cNvPr id="197" name="CustomShape 3"/>
          <p:cNvSpPr/>
          <p:nvPr/>
        </p:nvSpPr>
        <p:spPr>
          <a:xfrm>
            <a:off x="4734000" y="2160000"/>
            <a:ext cx="4265640" cy="3959640"/>
          </a:xfrm>
          <a:prstGeom prst="rect">
            <a:avLst/>
          </a:prstGeom>
        </p:spPr>
      </p:sp>
      <p:sp>
        <p:nvSpPr>
          <p:cNvPr id="198" name="CustomShape 4"/>
          <p:cNvSpPr/>
          <p:nvPr/>
        </p:nvSpPr>
        <p:spPr>
          <a:xfrm>
            <a:off x="4516200" y="2169360"/>
            <a:ext cx="4265640" cy="3959640"/>
          </a:xfrm>
          <a:prstGeom prst="rect">
            <a:avLst/>
          </a:prstGeom>
        </p:spPr>
      </p:sp>
      <p:sp>
        <p:nvSpPr>
          <p:cNvPr id="199" name="CustomShape 5"/>
          <p:cNvSpPr/>
          <p:nvPr/>
        </p:nvSpPr>
        <p:spPr>
          <a:xfrm>
            <a:off x="5163840" y="2196000"/>
            <a:ext cx="3141720" cy="3959640"/>
          </a:xfrm>
          <a:prstGeom prst="rect">
            <a:avLst/>
          </a:prstGeom>
        </p:spPr>
        <p:txBody>
          <a:bodyPr bIns="45000" lIns="0" rIns="0" tIns="45000"/>
          <a:p>
            <a:pPr>
              <a:lnSpc>
                <a:spcPct val="100000"/>
              </a:lnSpc>
            </a:pPr>
            <a:endParaRPr/>
          </a:p>
          <a:p>
            <a:pPr>
              <a:lnSpc>
                <a:spcPct val="100000"/>
              </a:lnSpc>
            </a:pPr>
            <a:endParaRPr/>
          </a:p>
          <a:p>
            <a:pPr>
              <a:lnSpc>
                <a:spcPct val="100000"/>
              </a:lnSpc>
            </a:pPr>
            <a:endParaRPr/>
          </a:p>
          <a:p>
            <a:pPr>
              <a:lnSpc>
                <a:spcPct val="100000"/>
              </a:lnSpc>
            </a:pPr>
            <a:endParaRPr/>
          </a:p>
        </p:txBody>
      </p:sp>
      <p:sp>
        <p:nvSpPr>
          <p:cNvPr id="200" name="CustomShape 6"/>
          <p:cNvSpPr/>
          <p:nvPr/>
        </p:nvSpPr>
        <p:spPr>
          <a:xfrm>
            <a:off x="4516200" y="2171520"/>
            <a:ext cx="3141720" cy="3959640"/>
          </a:xfrm>
          <a:prstGeom prst="rect">
            <a:avLst/>
          </a:prstGeom>
        </p:spPr>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1"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Results</a:t>
            </a:r>
            <a:endParaRPr/>
          </a:p>
        </p:txBody>
      </p:sp>
      <p:sp>
        <p:nvSpPr>
          <p:cNvPr id="202"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Counterfactual model &gt; with counterfactual decomposition we can examine the relationship in a more causal way</a:t>
            </a:r>
            <a:endParaRPr/>
          </a:p>
        </p:txBody>
      </p:sp>
      <p:sp>
        <p:nvSpPr>
          <p:cNvPr id="203" name="TextShape 3"/>
          <p:cNvSpPr txBox="1"/>
          <p:nvPr/>
        </p:nvSpPr>
        <p:spPr>
          <a:xfrm>
            <a:off x="468000" y="2160000"/>
            <a:ext cx="3141720" cy="3959640"/>
          </a:xfrm>
          <a:prstGeom prst="rect">
            <a:avLst/>
          </a:prstGeom>
        </p:spPr>
        <p:txBody>
          <a:bodyPr bIns="45000" lIns="0" rIns="0" tIns="45000"/>
          <a:p>
            <a:r>
              <a:rPr lang="de-DE">
                <a:solidFill>
                  <a:srgbClr val="000000"/>
                </a:solidFill>
                <a:latin typeface="Lucida Sans"/>
                <a:ea typeface="MS PGothic"/>
              </a:rPr>
              <a:t>BS</a:t>
            </a:r>
            <a:endParaRPr/>
          </a:p>
          <a:p>
            <a:endParaRPr/>
          </a:p>
          <a:p>
            <a:endParaRPr/>
          </a:p>
        </p:txBody>
      </p:sp>
      <p:sp>
        <p:nvSpPr>
          <p:cNvPr id="204" name="CustomShape 4"/>
          <p:cNvSpPr/>
          <p:nvPr/>
        </p:nvSpPr>
        <p:spPr>
          <a:xfrm>
            <a:off x="4734000" y="2160000"/>
            <a:ext cx="4265640" cy="3959640"/>
          </a:xfrm>
          <a:prstGeom prst="rect">
            <a:avLst/>
          </a:prstGeom>
        </p:spPr>
      </p:sp>
      <p:sp>
        <p:nvSpPr>
          <p:cNvPr id="205" name="CustomShape 5"/>
          <p:cNvSpPr/>
          <p:nvPr/>
        </p:nvSpPr>
        <p:spPr>
          <a:xfrm>
            <a:off x="4516200" y="2169360"/>
            <a:ext cx="4265640" cy="3959640"/>
          </a:xfrm>
          <a:prstGeom prst="rect">
            <a:avLst/>
          </a:prstGeom>
        </p:spPr>
      </p:sp>
      <p:sp>
        <p:nvSpPr>
          <p:cNvPr id="206" name="CustomShape 6"/>
          <p:cNvSpPr/>
          <p:nvPr/>
        </p:nvSpPr>
        <p:spPr>
          <a:xfrm>
            <a:off x="5163840" y="2196000"/>
            <a:ext cx="3141720" cy="3959640"/>
          </a:xfrm>
          <a:prstGeom prst="rect">
            <a:avLst/>
          </a:prstGeom>
        </p:spPr>
        <p:txBody>
          <a:bodyPr bIns="45000" lIns="0" rIns="0" tIns="45000"/>
          <a:p>
            <a:pPr>
              <a:lnSpc>
                <a:spcPct val="100000"/>
              </a:lnSpc>
            </a:pPr>
            <a:r>
              <a:rPr lang="de-DE">
                <a:solidFill>
                  <a:srgbClr val="000000"/>
                </a:solidFill>
                <a:latin typeface="Lucida Sans"/>
                <a:ea typeface="MS PGothic"/>
              </a:rPr>
              <a:t>Jura</a:t>
            </a:r>
            <a:endParaRPr/>
          </a:p>
          <a:p>
            <a:pPr>
              <a:lnSpc>
                <a:spcPct val="100000"/>
              </a:lnSpc>
            </a:pPr>
            <a:endParaRPr/>
          </a:p>
          <a:p>
            <a:pPr>
              <a:lnSpc>
                <a:spcPct val="100000"/>
              </a:lnSpc>
            </a:pP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Theories and «claims»</a:t>
            </a:r>
            <a:endParaRPr/>
          </a:p>
        </p:txBody>
      </p:sp>
      <p:sp>
        <p:nvSpPr>
          <p:cNvPr id="128"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Demographic change and inequality – Why does demography matter?</a:t>
            </a:r>
            <a:endParaRPr/>
          </a:p>
        </p:txBody>
      </p:sp>
      <p:sp>
        <p:nvSpPr>
          <p:cNvPr id="129" name="TextShape 3"/>
          <p:cNvSpPr txBox="1"/>
          <p:nvPr/>
        </p:nvSpPr>
        <p:spPr>
          <a:xfrm>
            <a:off x="468000" y="2160000"/>
            <a:ext cx="8099640" cy="3959640"/>
          </a:xfrm>
          <a:prstGeom prst="rect">
            <a:avLst/>
          </a:prstGeom>
        </p:spPr>
        <p:txBody>
          <a:bodyPr bIns="45000" lIns="0" rIns="0" tIns="45000"/>
          <a:p>
            <a:pPr>
              <a:lnSpc>
                <a:spcPct val="100000"/>
              </a:lnSpc>
            </a:pPr>
            <a:r>
              <a:rPr b="1" lang="de-DE" sz="1700">
                <a:solidFill>
                  <a:srgbClr val="000000"/>
                </a:solidFill>
                <a:latin typeface="Lucida Sans"/>
                <a:ea typeface="MS PGothic"/>
              </a:rPr>
              <a:t>Ageing of a society and age groups</a:t>
            </a:r>
            <a:endParaRPr/>
          </a:p>
          <a:p>
            <a:pPr>
              <a:lnSpc>
                <a:spcPct val="100000"/>
              </a:lnSpc>
              <a:buSzPct val="25000"/>
              <a:buFont typeface="Lucida Grande"/>
              <a:buChar char="▶"/>
            </a:pPr>
            <a:r>
              <a:rPr lang="de-DE" sz="1700">
                <a:solidFill>
                  <a:srgbClr val="000000"/>
                </a:solidFill>
                <a:latin typeface="Lucida Sans"/>
                <a:ea typeface="MS PGothic"/>
              </a:rPr>
              <a:t>Ageing of the population leads to a conflict between generations (Kaufmann 2005), because the financial feasibility of social security is being tested. (see also </a:t>
            </a:r>
            <a:r>
              <a:rPr lang="de-DE" sz="1600">
                <a:solidFill>
                  <a:srgbClr val="000000"/>
                </a:solidFill>
                <a:latin typeface="Lucida Sans"/>
                <a:ea typeface="MS PGothic"/>
              </a:rPr>
              <a:t>Budowski &amp; Nollert, M. (2010) </a:t>
            </a:r>
            <a:r>
              <a:rPr lang="de-DE" sz="1700">
                <a:solidFill>
                  <a:srgbClr val="000000"/>
                </a:solidFill>
                <a:latin typeface="Lucida Sans"/>
                <a:ea typeface="MS PGothic"/>
              </a:rPr>
              <a:t> </a:t>
            </a:r>
            <a:r>
              <a:rPr lang="de-DE" sz="1500">
                <a:solidFill>
                  <a:srgbClr val="000000"/>
                </a:solidFill>
                <a:latin typeface="Lucida Sans"/>
                <a:ea typeface="MS PGothic"/>
              </a:rPr>
              <a:t>&gt; between group differences</a:t>
            </a:r>
            <a:endParaRPr/>
          </a:p>
          <a:p>
            <a:pPr>
              <a:lnSpc>
                <a:spcPct val="100000"/>
              </a:lnSpc>
              <a:buSzPct val="25000"/>
              <a:buFont typeface="Lucida Grande"/>
              <a:buChar char="▶"/>
            </a:pPr>
            <a:r>
              <a:rPr lang="de-DE" sz="1700">
                <a:solidFill>
                  <a:srgbClr val="000000"/>
                </a:solidFill>
                <a:latin typeface="Lucida Sans"/>
                <a:ea typeface="MS PGothic"/>
              </a:rPr>
              <a:t>Schellenbauer (2013): «In a world where wages depend only on the age of the workforce and are otherwise completely evenly, annual cross-section results leads to substantial inequality due to the age differences within society </a:t>
            </a:r>
            <a:r>
              <a:rPr lang="de-DE" sz="1600">
                <a:solidFill>
                  <a:srgbClr val="000000"/>
                </a:solidFill>
                <a:latin typeface="Lucida Sans"/>
                <a:ea typeface="MS PGothic"/>
              </a:rPr>
              <a:t>» </a:t>
            </a:r>
            <a:r>
              <a:rPr lang="de-DE" sz="1500">
                <a:solidFill>
                  <a:srgbClr val="000000"/>
                </a:solidFill>
                <a:latin typeface="Lucida Sans"/>
                <a:ea typeface="MS PGothic"/>
              </a:rPr>
              <a:t>&gt; between group differences affect overall inequality</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Theories and «claims»</a:t>
            </a:r>
            <a:endParaRPr/>
          </a:p>
        </p:txBody>
      </p:sp>
      <p:sp>
        <p:nvSpPr>
          <p:cNvPr id="131"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Demographic change and Inequality – Why does demography matter?</a:t>
            </a:r>
            <a:endParaRPr/>
          </a:p>
        </p:txBody>
      </p:sp>
      <p:sp>
        <p:nvSpPr>
          <p:cNvPr id="132" name="TextShape 3"/>
          <p:cNvSpPr txBox="1"/>
          <p:nvPr/>
        </p:nvSpPr>
        <p:spPr>
          <a:xfrm>
            <a:off x="468000" y="2160000"/>
            <a:ext cx="8099640" cy="3959640"/>
          </a:xfrm>
          <a:prstGeom prst="rect">
            <a:avLst/>
          </a:prstGeom>
        </p:spPr>
        <p:txBody>
          <a:bodyPr bIns="45000" lIns="0" rIns="0" tIns="45000"/>
          <a:p>
            <a:pPr>
              <a:lnSpc>
                <a:spcPct val="100000"/>
              </a:lnSpc>
            </a:pPr>
            <a:r>
              <a:rPr b="1" lang="de-DE" sz="1700">
                <a:solidFill>
                  <a:srgbClr val="000000"/>
                </a:solidFill>
                <a:latin typeface="Lucida Sans"/>
                <a:ea typeface="MS PGothic"/>
              </a:rPr>
              <a:t>Change of household structure and household types</a:t>
            </a:r>
            <a:endParaRPr/>
          </a:p>
          <a:p>
            <a:pPr>
              <a:lnSpc>
                <a:spcPct val="100000"/>
              </a:lnSpc>
              <a:buSzPct val="25000"/>
              <a:buFont typeface="Lucida Grande"/>
              <a:buChar char="▶"/>
            </a:pPr>
            <a:r>
              <a:rPr lang="de-DE" sz="1700">
                <a:solidFill>
                  <a:srgbClr val="000000"/>
                </a:solidFill>
                <a:latin typeface="Lucida Sans"/>
                <a:ea typeface="MS PGothic"/>
              </a:rPr>
              <a:t>In social policy research between household differences are of interest (Fritschi &amp; Bannwart 2013) &gt; </a:t>
            </a:r>
            <a:r>
              <a:rPr lang="de-DE" sz="1500">
                <a:solidFill>
                  <a:srgbClr val="000000"/>
                </a:solidFill>
                <a:latin typeface="Lucida Sans"/>
                <a:ea typeface="MS PGothic"/>
              </a:rPr>
              <a:t>between group differences</a:t>
            </a:r>
            <a:endParaRPr/>
          </a:p>
          <a:p>
            <a:pPr>
              <a:lnSpc>
                <a:spcPct val="100000"/>
              </a:lnSpc>
              <a:buSzPct val="25000"/>
              <a:buFont typeface="Lucida Grande"/>
              <a:buChar char="▶"/>
            </a:pPr>
            <a:r>
              <a:rPr lang="de-DE" sz="1700">
                <a:solidFill>
                  <a:srgbClr val="000000"/>
                </a:solidFill>
                <a:latin typeface="Lucida Sans"/>
                <a:ea typeface="MS PGothic"/>
              </a:rPr>
              <a:t>Change in the «way of people living together» affects inequality (people marry later, and divorce more often). Daly and Valetta (2006) think that part of the rise in inequality in the US is due to the rise of people living alone (especially single parents). (See Peichl et al. 2011 for Germany) </a:t>
            </a:r>
            <a:r>
              <a:rPr lang="de-DE" sz="1500">
                <a:solidFill>
                  <a:srgbClr val="000000"/>
                </a:solidFill>
                <a:latin typeface="Lucida Sans"/>
                <a:ea typeface="MS PGothic"/>
              </a:rPr>
              <a:t>&gt; between group differences affects overall inequality</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Theory and Research Question</a:t>
            </a:r>
            <a:endParaRPr/>
          </a:p>
        </p:txBody>
      </p:sp>
      <p:sp>
        <p:nvSpPr>
          <p:cNvPr id="134"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Demographic change and Inequality – Why does demographic matters?</a:t>
            </a:r>
            <a:endParaRPr/>
          </a:p>
        </p:txBody>
      </p:sp>
      <p:sp>
        <p:nvSpPr>
          <p:cNvPr id="135" name="TextShape 3"/>
          <p:cNvSpPr txBox="1"/>
          <p:nvPr/>
        </p:nvSpPr>
        <p:spPr>
          <a:xfrm>
            <a:off x="468000" y="2160000"/>
            <a:ext cx="8099640" cy="3959640"/>
          </a:xfrm>
          <a:prstGeom prst="rect">
            <a:avLst/>
          </a:prstGeom>
        </p:spPr>
        <p:txBody>
          <a:bodyPr bIns="45000" lIns="0" rIns="0" tIns="45000"/>
          <a:p>
            <a:pPr>
              <a:lnSpc>
                <a:spcPct val="100000"/>
              </a:lnSpc>
            </a:pPr>
            <a:endParaRPr/>
          </a:p>
          <a:p>
            <a:pPr>
              <a:lnSpc>
                <a:spcPct val="100000"/>
              </a:lnSpc>
            </a:pPr>
            <a:endParaRPr/>
          </a:p>
          <a:p>
            <a:pPr>
              <a:lnSpc>
                <a:spcPct val="100000"/>
              </a:lnSpc>
              <a:buSzPct val="25000"/>
              <a:buFont typeface="Lucida Grande"/>
              <a:buChar char="▶"/>
            </a:pPr>
            <a:r>
              <a:rPr lang="de-DE" sz="1700">
                <a:solidFill>
                  <a:srgbClr val="000000"/>
                </a:solidFill>
                <a:latin typeface="Lucida Sans"/>
                <a:ea typeface="MS PGothic"/>
              </a:rPr>
              <a:t>Two inequality-relevant «processes» must be separated, when linking demographics to inequality</a:t>
            </a:r>
            <a:endParaRPr/>
          </a:p>
          <a:p>
            <a:pPr lvl="1">
              <a:lnSpc>
                <a:spcPct val="100000"/>
              </a:lnSpc>
              <a:buSzPct val="25000"/>
              <a:buFont typeface="StarSymbol"/>
              <a:buChar char=""/>
            </a:pPr>
            <a:r>
              <a:rPr lang="de-DE" sz="1600">
                <a:solidFill>
                  <a:srgbClr val="000000"/>
                </a:solidFill>
                <a:latin typeface="Lucida Sans"/>
                <a:ea typeface="MS PGothic"/>
              </a:rPr>
              <a:t>(1) Demographic changes can affect overall distribution</a:t>
            </a:r>
            <a:endParaRPr/>
          </a:p>
          <a:p>
            <a:pPr lvl="1">
              <a:lnSpc>
                <a:spcPct val="100000"/>
              </a:lnSpc>
              <a:buSzPct val="25000"/>
              <a:buFont typeface="StarSymbol"/>
              <a:buChar char=""/>
            </a:pPr>
            <a:r>
              <a:rPr lang="de-DE" sz="1600">
                <a:solidFill>
                  <a:srgbClr val="000000"/>
                </a:solidFill>
                <a:latin typeface="Lucida Sans"/>
                <a:ea typeface="MS PGothic"/>
              </a:rPr>
              <a:t>(2) Demographic changes and segregation affect between group differences (which doesn’t necessarily affect overall distribution).</a:t>
            </a:r>
            <a:endParaRPr/>
          </a:p>
          <a:p>
            <a:endParaRPr/>
          </a:p>
          <a:p>
            <a:endParaRPr/>
          </a:p>
          <a:p>
            <a:pPr lvl="1">
              <a:lnSpc>
                <a:spcPct val="100000"/>
              </a:lnSpc>
              <a:buSzPct val="25000"/>
              <a:buFont typeface="StarSymbol"/>
              <a:buChar char=""/>
            </a:pPr>
            <a:r>
              <a:rPr i="1" lang="de-DE" sz="1600">
                <a:solidFill>
                  <a:srgbClr val="000000"/>
                </a:solidFill>
                <a:latin typeface="Lucida Sans"/>
                <a:ea typeface="MS PGothic"/>
              </a:rPr>
              <a:t>Research Question: </a:t>
            </a:r>
            <a:r>
              <a:rPr lang="de-DE" sz="1600">
                <a:solidFill>
                  <a:srgbClr val="000000"/>
                </a:solidFill>
                <a:latin typeface="Lucida Sans"/>
                <a:ea typeface="MS PGothic"/>
              </a:rPr>
              <a:t>Is overall inequality affected by demographic change? Do between group differences change over time, when looking at age groups and household types?</a:t>
            </a: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Data</a:t>
            </a:r>
            <a:endParaRPr/>
          </a:p>
        </p:txBody>
      </p:sp>
      <p:sp>
        <p:nvSpPr>
          <p:cNvPr id="137"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Statistical «case studies» with individual cantonal Tax Data </a:t>
            </a:r>
            <a:endParaRPr/>
          </a:p>
          <a:p>
            <a:pPr>
              <a:lnSpc>
                <a:spcPct val="100000"/>
              </a:lnSpc>
            </a:pPr>
            <a:r>
              <a:rPr lang="de-DE">
                <a:solidFill>
                  <a:srgbClr val="697d91"/>
                </a:solidFill>
                <a:latin typeface="Lucida Sans"/>
                <a:ea typeface="MS PGothic"/>
              </a:rPr>
              <a:t>-&gt; SNF-Project (</a:t>
            </a:r>
            <a:r>
              <a:rPr lang="de-DE" u="sng">
                <a:solidFill>
                  <a:srgbClr val="699bbe"/>
                </a:solidFill>
                <a:latin typeface="Lucida Sans"/>
                <a:ea typeface="MS PGothic"/>
                <a:hlinkClick r:id="rId1"/>
              </a:rPr>
              <a:t>http://inequalities.ch/</a:t>
            </a:r>
            <a:r>
              <a:rPr lang="de-DE">
                <a:solidFill>
                  <a:srgbClr val="697d91"/>
                </a:solidFill>
                <a:latin typeface="Lucida Sans"/>
                <a:ea typeface="MS PGothic"/>
              </a:rPr>
              <a:t>)</a:t>
            </a:r>
            <a:endParaRPr/>
          </a:p>
          <a:p>
            <a:pPr>
              <a:lnSpc>
                <a:spcPct val="100000"/>
              </a:lnSpc>
            </a:pPr>
            <a:endParaRPr/>
          </a:p>
        </p:txBody>
      </p:sp>
      <p:sp>
        <p:nvSpPr>
          <p:cNvPr id="138" name="TextShape 3"/>
          <p:cNvSpPr txBox="1"/>
          <p:nvPr/>
        </p:nvSpPr>
        <p:spPr>
          <a:xfrm>
            <a:off x="468000" y="2348280"/>
            <a:ext cx="3779640" cy="2547000"/>
          </a:xfrm>
          <a:prstGeom prst="rect">
            <a:avLst/>
          </a:prstGeom>
        </p:spPr>
        <p:txBody>
          <a:bodyPr bIns="45000" lIns="0" rIns="0" tIns="45000"/>
          <a:p>
            <a:pPr>
              <a:lnSpc>
                <a:spcPct val="100000"/>
              </a:lnSpc>
              <a:buSzPct val="25000"/>
              <a:buFont typeface="Lucida Grande"/>
              <a:buChar char="▶"/>
            </a:pPr>
            <a:r>
              <a:rPr i="1" lang="de-DE">
                <a:solidFill>
                  <a:srgbClr val="000000"/>
                </a:solidFill>
                <a:latin typeface="Lucida Sans"/>
                <a:ea typeface="MS PGothic"/>
              </a:rPr>
              <a:t>Basel-City</a:t>
            </a:r>
            <a:endParaRPr/>
          </a:p>
          <a:p>
            <a:pPr lvl="1">
              <a:lnSpc>
                <a:spcPct val="100000"/>
              </a:lnSpc>
              <a:buSzPct val="25000"/>
              <a:buFont typeface="StarSymbol"/>
              <a:buChar char=""/>
            </a:pPr>
            <a:r>
              <a:rPr lang="de-DE">
                <a:solidFill>
                  <a:srgbClr val="000000"/>
                </a:solidFill>
                <a:latin typeface="Lucida Sans"/>
                <a:ea typeface="MS PGothic"/>
              </a:rPr>
              <a:t>Urban canton</a:t>
            </a:r>
            <a:endParaRPr/>
          </a:p>
          <a:p>
            <a:pPr lvl="1">
              <a:lnSpc>
                <a:spcPct val="100000"/>
              </a:lnSpc>
              <a:buSzPct val="25000"/>
              <a:buFont typeface="StarSymbol"/>
              <a:buChar char=""/>
            </a:pPr>
            <a:r>
              <a:rPr lang="de-DE">
                <a:solidFill>
                  <a:srgbClr val="000000"/>
                </a:solidFill>
                <a:latin typeface="Lucida Sans"/>
                <a:ea typeface="MS PGothic"/>
              </a:rPr>
              <a:t>German speaking</a:t>
            </a:r>
            <a:endParaRPr/>
          </a:p>
          <a:p>
            <a:pPr lvl="1">
              <a:lnSpc>
                <a:spcPct val="100000"/>
              </a:lnSpc>
              <a:buSzPct val="25000"/>
              <a:buFont typeface="StarSymbol"/>
              <a:buChar char=""/>
            </a:pPr>
            <a:r>
              <a:rPr lang="de-DE">
                <a:solidFill>
                  <a:srgbClr val="000000"/>
                </a:solidFill>
                <a:latin typeface="Lucida Sans"/>
                <a:ea typeface="MS PGothic"/>
              </a:rPr>
              <a:t>Time Periode: 1991-2011</a:t>
            </a:r>
            <a:endParaRPr/>
          </a:p>
        </p:txBody>
      </p:sp>
      <p:sp>
        <p:nvSpPr>
          <p:cNvPr id="139" name="CustomShape 4"/>
          <p:cNvSpPr/>
          <p:nvPr/>
        </p:nvSpPr>
        <p:spPr>
          <a:xfrm>
            <a:off x="4420800" y="2348280"/>
            <a:ext cx="3693960" cy="1708920"/>
          </a:xfrm>
          <a:prstGeom prst="rect">
            <a:avLst/>
          </a:prstGeom>
        </p:spPr>
        <p:txBody>
          <a:bodyPr bIns="45000" lIns="0" rIns="0" tIns="45000"/>
          <a:p>
            <a:pPr>
              <a:lnSpc>
                <a:spcPct val="100000"/>
              </a:lnSpc>
            </a:pPr>
            <a:r>
              <a:rPr i="1" lang="de-DE">
                <a:solidFill>
                  <a:srgbClr val="000000"/>
                </a:solidFill>
                <a:latin typeface="Lucida Sans"/>
                <a:ea typeface="MS PGothic"/>
              </a:rPr>
              <a:t>Jura</a:t>
            </a:r>
            <a:endParaRPr/>
          </a:p>
          <a:p>
            <a:pPr lvl="1">
              <a:lnSpc>
                <a:spcPct val="100000"/>
              </a:lnSpc>
              <a:buSzPct val="25000"/>
              <a:buFont typeface="StarSymbol"/>
              <a:buChar char=""/>
            </a:pPr>
            <a:r>
              <a:rPr lang="de-DE">
                <a:solidFill>
                  <a:srgbClr val="000000"/>
                </a:solidFill>
                <a:latin typeface="Lucida Sans"/>
                <a:ea typeface="MS PGothic"/>
              </a:rPr>
              <a:t>Rural canton </a:t>
            </a:r>
            <a:r>
              <a:rPr lang="de-DE" sz="1200">
                <a:solidFill>
                  <a:srgbClr val="000000"/>
                </a:solidFill>
                <a:latin typeface="Lucida Sans"/>
                <a:ea typeface="MS PGothic"/>
              </a:rPr>
              <a:t>(~ 70% )</a:t>
            </a:r>
            <a:endParaRPr/>
          </a:p>
          <a:p>
            <a:pPr lvl="1">
              <a:lnSpc>
                <a:spcPct val="100000"/>
              </a:lnSpc>
              <a:buSzPct val="25000"/>
              <a:buFont typeface="StarSymbol"/>
              <a:buChar char=""/>
            </a:pPr>
            <a:r>
              <a:rPr lang="de-DE">
                <a:solidFill>
                  <a:srgbClr val="000000"/>
                </a:solidFill>
                <a:latin typeface="Lucida Sans"/>
                <a:ea typeface="MS PGothic"/>
              </a:rPr>
              <a:t>French speaking</a:t>
            </a:r>
            <a:endParaRPr/>
          </a:p>
          <a:p>
            <a:pPr lvl="1">
              <a:lnSpc>
                <a:spcPct val="100000"/>
              </a:lnSpc>
              <a:buSzPct val="25000"/>
              <a:buFont typeface="StarSymbol"/>
              <a:buChar char=""/>
            </a:pPr>
            <a:r>
              <a:rPr lang="de-DE">
                <a:solidFill>
                  <a:srgbClr val="000000"/>
                </a:solidFill>
                <a:latin typeface="Lucida Sans"/>
                <a:ea typeface="MS PGothic"/>
              </a:rPr>
              <a:t>Time Periode: 2006 - 2012</a:t>
            </a:r>
            <a:endParaRPr/>
          </a:p>
          <a:p>
            <a:pPr>
              <a:lnSpc>
                <a:spcPct val="100000"/>
              </a:lnSpc>
            </a:pPr>
            <a:endParaRPr/>
          </a:p>
          <a:p>
            <a:pPr>
              <a:lnSpc>
                <a:spcPct val="100000"/>
              </a:lnSpc>
            </a:pPr>
            <a:endParaRPr/>
          </a:p>
        </p:txBody>
      </p:sp>
      <p:sp>
        <p:nvSpPr>
          <p:cNvPr id="140" name="CustomShape 5"/>
          <p:cNvSpPr/>
          <p:nvPr/>
        </p:nvSpPr>
        <p:spPr>
          <a:xfrm>
            <a:off x="549000" y="4544280"/>
            <a:ext cx="7951680" cy="1070640"/>
          </a:xfrm>
          <a:prstGeom prst="rect">
            <a:avLst/>
          </a:prstGeom>
        </p:spPr>
        <p:txBody>
          <a:bodyPr bIns="45000" lIns="0" rIns="0" tIns="45000"/>
          <a:p>
            <a:pPr lvl="1">
              <a:lnSpc>
                <a:spcPct val="100000"/>
              </a:lnSpc>
              <a:buSzPct val="25000"/>
              <a:buFont typeface="StarSymbol"/>
              <a:buChar char=""/>
            </a:pPr>
            <a:r>
              <a:rPr lang="de-DE">
                <a:solidFill>
                  <a:srgbClr val="000000"/>
                </a:solidFill>
                <a:latin typeface="Lucida Sans"/>
                <a:ea typeface="MS PGothic"/>
              </a:rPr>
              <a:t>Net income (Reineinkommen)</a:t>
            </a:r>
            <a:endParaRPr/>
          </a:p>
          <a:p>
            <a:pPr lvl="1">
              <a:lnSpc>
                <a:spcPct val="100000"/>
              </a:lnSpc>
              <a:buSzPct val="25000"/>
              <a:buFont typeface="StarSymbol"/>
              <a:buChar char=""/>
            </a:pPr>
            <a:r>
              <a:rPr lang="de-DE">
                <a:solidFill>
                  <a:srgbClr val="000000"/>
                </a:solidFill>
                <a:latin typeface="Lucida Sans"/>
                <a:ea typeface="MS PGothic"/>
              </a:rPr>
              <a:t>«Household types» and age groups constructed out of characteristics from tax-dossiers</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141" name="Line 6"/>
          <p:cNvSpPr/>
          <p:nvPr/>
        </p:nvSpPr>
        <p:spPr>
          <a:xfrm>
            <a:off x="548640" y="4269960"/>
            <a:ext cx="7938000" cy="25560"/>
          </a:xfrm>
          <a:prstGeom prst="line">
            <a:avLst/>
          </a:prstGeom>
          <a:ln w="25560">
            <a:solidFill>
              <a:srgbClr val="556455"/>
            </a:solidFill>
            <a:round/>
          </a:ln>
        </p:spPr>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Variables</a:t>
            </a:r>
            <a:endParaRPr/>
          </a:p>
        </p:txBody>
      </p:sp>
      <p:sp>
        <p:nvSpPr>
          <p:cNvPr id="143"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Household types and age groups</a:t>
            </a:r>
            <a:endParaRPr/>
          </a:p>
          <a:p>
            <a:pPr>
              <a:lnSpc>
                <a:spcPct val="100000"/>
              </a:lnSpc>
            </a:pPr>
            <a:endParaRPr/>
          </a:p>
        </p:txBody>
      </p:sp>
      <p:sp>
        <p:nvSpPr>
          <p:cNvPr id="144" name="TextShape 3"/>
          <p:cNvSpPr txBox="1"/>
          <p:nvPr/>
        </p:nvSpPr>
        <p:spPr>
          <a:xfrm>
            <a:off x="468000" y="2138760"/>
            <a:ext cx="3693960" cy="3671280"/>
          </a:xfrm>
          <a:prstGeom prst="rect">
            <a:avLst/>
          </a:prstGeom>
        </p:spPr>
        <p:txBody>
          <a:bodyPr bIns="45000" lIns="0" rIns="0" tIns="45000"/>
          <a:p>
            <a:pPr>
              <a:lnSpc>
                <a:spcPct val="100000"/>
              </a:lnSpc>
              <a:buSzPct val="25000"/>
              <a:buFont typeface="Lucida Grande"/>
              <a:buChar char="▶"/>
            </a:pPr>
            <a:r>
              <a:rPr i="1" lang="de-DE">
                <a:solidFill>
                  <a:srgbClr val="000000"/>
                </a:solidFill>
                <a:latin typeface="Lucida Sans"/>
                <a:ea typeface="MS PGothic"/>
              </a:rPr>
              <a:t>Household structure </a:t>
            </a:r>
            <a:endParaRPr/>
          </a:p>
          <a:p>
            <a:pPr lvl="1">
              <a:lnSpc>
                <a:spcPct val="100000"/>
              </a:lnSpc>
              <a:buSzPct val="25000"/>
              <a:buFont typeface="StarSymbol"/>
              <a:buChar char=""/>
            </a:pPr>
            <a:r>
              <a:rPr lang="de-DE">
                <a:solidFill>
                  <a:srgbClr val="000000"/>
                </a:solidFill>
                <a:latin typeface="Lucida Sans"/>
                <a:ea typeface="MS PGothic"/>
              </a:rPr>
              <a:t>Married without kids</a:t>
            </a:r>
            <a:endParaRPr/>
          </a:p>
          <a:p>
            <a:pPr lvl="1">
              <a:lnSpc>
                <a:spcPct val="100000"/>
              </a:lnSpc>
              <a:buSzPct val="25000"/>
              <a:buFont typeface="StarSymbol"/>
              <a:buChar char=""/>
            </a:pPr>
            <a:r>
              <a:rPr lang="de-DE">
                <a:solidFill>
                  <a:srgbClr val="000000"/>
                </a:solidFill>
                <a:latin typeface="Lucida Sans"/>
                <a:ea typeface="MS PGothic"/>
              </a:rPr>
              <a:t>Married with kids</a:t>
            </a:r>
            <a:endParaRPr/>
          </a:p>
          <a:p>
            <a:pPr lvl="1">
              <a:lnSpc>
                <a:spcPct val="100000"/>
              </a:lnSpc>
              <a:buSzPct val="25000"/>
              <a:buFont typeface="StarSymbol"/>
              <a:buChar char=""/>
            </a:pPr>
            <a:r>
              <a:rPr lang="de-DE">
                <a:solidFill>
                  <a:srgbClr val="000000"/>
                </a:solidFill>
                <a:latin typeface="Lucida Sans"/>
                <a:ea typeface="MS PGothic"/>
              </a:rPr>
              <a:t>Single mom</a:t>
            </a:r>
            <a:endParaRPr/>
          </a:p>
          <a:p>
            <a:pPr lvl="1">
              <a:lnSpc>
                <a:spcPct val="100000"/>
              </a:lnSpc>
              <a:buSzPct val="25000"/>
              <a:buFont typeface="StarSymbol"/>
              <a:buChar char=""/>
            </a:pPr>
            <a:r>
              <a:rPr lang="de-DE">
                <a:solidFill>
                  <a:srgbClr val="000000"/>
                </a:solidFill>
                <a:latin typeface="Lucida Sans"/>
                <a:ea typeface="MS PGothic"/>
              </a:rPr>
              <a:t>Single dad</a:t>
            </a:r>
            <a:endParaRPr/>
          </a:p>
          <a:p>
            <a:pPr lvl="1">
              <a:lnSpc>
                <a:spcPct val="100000"/>
              </a:lnSpc>
              <a:buSzPct val="25000"/>
              <a:buFont typeface="StarSymbol"/>
              <a:buChar char=""/>
            </a:pPr>
            <a:r>
              <a:rPr lang="de-DE">
                <a:solidFill>
                  <a:srgbClr val="000000"/>
                </a:solidFill>
                <a:latin typeface="Lucida Sans"/>
                <a:ea typeface="MS PGothic"/>
              </a:rPr>
              <a:t>Single man</a:t>
            </a:r>
            <a:endParaRPr/>
          </a:p>
          <a:p>
            <a:pPr lvl="1">
              <a:lnSpc>
                <a:spcPct val="100000"/>
              </a:lnSpc>
              <a:buSzPct val="25000"/>
              <a:buFont typeface="StarSymbol"/>
              <a:buChar char=""/>
            </a:pPr>
            <a:r>
              <a:rPr lang="de-DE">
                <a:solidFill>
                  <a:srgbClr val="000000"/>
                </a:solidFill>
                <a:latin typeface="Lucida Sans"/>
                <a:ea typeface="MS PGothic"/>
              </a:rPr>
              <a:t>Single woman</a:t>
            </a:r>
            <a:endParaRPr/>
          </a:p>
        </p:txBody>
      </p:sp>
      <p:sp>
        <p:nvSpPr>
          <p:cNvPr id="145" name="CustomShape 4"/>
          <p:cNvSpPr/>
          <p:nvPr/>
        </p:nvSpPr>
        <p:spPr>
          <a:xfrm>
            <a:off x="4420800" y="2138760"/>
            <a:ext cx="3693960" cy="1708920"/>
          </a:xfrm>
          <a:prstGeom prst="rect">
            <a:avLst/>
          </a:prstGeom>
        </p:spPr>
        <p:txBody>
          <a:bodyPr bIns="45000" lIns="0" rIns="0" tIns="45000"/>
          <a:p>
            <a:pPr>
              <a:lnSpc>
                <a:spcPct val="100000"/>
              </a:lnSpc>
              <a:buSzPct val="25000"/>
              <a:buFont typeface="Lucida Grande"/>
              <a:buChar char="▶"/>
            </a:pPr>
            <a:r>
              <a:rPr i="1" lang="de-DE">
                <a:solidFill>
                  <a:srgbClr val="000000"/>
                </a:solidFill>
                <a:latin typeface="Lucida Sans"/>
                <a:ea typeface="MS PGothic"/>
              </a:rPr>
              <a:t>Age groups </a:t>
            </a:r>
            <a:endParaRPr/>
          </a:p>
          <a:p>
            <a:pPr lvl="1">
              <a:lnSpc>
                <a:spcPct val="100000"/>
              </a:lnSpc>
              <a:buSzPct val="25000"/>
              <a:buFont typeface="StarSymbol"/>
              <a:buChar char=""/>
            </a:pPr>
            <a:r>
              <a:rPr lang="de-DE">
                <a:solidFill>
                  <a:srgbClr val="000000"/>
                </a:solidFill>
                <a:latin typeface="Lucida Sans"/>
                <a:ea typeface="MS PGothic"/>
              </a:rPr>
              <a:t> </a:t>
            </a:r>
            <a:r>
              <a:rPr lang="de-DE">
                <a:solidFill>
                  <a:srgbClr val="000000"/>
                </a:solidFill>
                <a:latin typeface="Lucida Sans"/>
                <a:ea typeface="MS PGothic"/>
              </a:rPr>
              <a:t>-25, 26-65, &gt;65</a:t>
            </a:r>
            <a:endParaRPr/>
          </a:p>
          <a:p>
            <a:pPr lvl="2">
              <a:lnSpc>
                <a:spcPct val="100000"/>
              </a:lnSpc>
              <a:buSzPct val="25000"/>
              <a:buFont typeface="StarSymbol"/>
              <a:buChar char=""/>
            </a:pPr>
            <a:r>
              <a:rPr lang="de-DE">
                <a:solidFill>
                  <a:srgbClr val="000000"/>
                </a:solidFill>
                <a:latin typeface="Lucida Sans"/>
                <a:ea typeface="MS PGothic"/>
              </a:rPr>
              <a:t>&gt;Altersquotient abgebildet</a:t>
            </a:r>
            <a:endParaRPr/>
          </a:p>
          <a:p>
            <a:pPr>
              <a:lnSpc>
                <a:spcPct val="100000"/>
              </a:lnSpc>
            </a:pPr>
            <a:endParaRPr/>
          </a:p>
          <a:p>
            <a:pPr>
              <a:lnSpc>
                <a:spcPct val="100000"/>
              </a:lnSpc>
              <a:buSzPct val="25000"/>
              <a:buFont typeface="Lucida Grande"/>
              <a:buChar char="▶"/>
            </a:pPr>
            <a:r>
              <a:rPr i="1" lang="de-DE">
                <a:solidFill>
                  <a:srgbClr val="ff0000"/>
                </a:solidFill>
                <a:latin typeface="Lucida Sans"/>
                <a:ea typeface="MS PGothic"/>
              </a:rPr>
              <a:t>Agegroups detailierter wegen Schellenbauer Claim, dass Einkommen linear durch Alter determiniert ist </a:t>
            </a:r>
            <a:endParaRPr/>
          </a:p>
          <a:p>
            <a:pPr>
              <a:lnSpc>
                <a:spcPct val="100000"/>
              </a:lnSpc>
            </a:pPr>
            <a:endParaRPr/>
          </a:p>
          <a:p>
            <a:pPr>
              <a:lnSpc>
                <a:spcPct val="100000"/>
              </a:lnSpc>
            </a:pP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6"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Method</a:t>
            </a:r>
            <a:endParaRPr/>
          </a:p>
        </p:txBody>
      </p:sp>
      <p:sp>
        <p:nvSpPr>
          <p:cNvPr id="147"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Decomposing Overall inequality into within and between group components </a:t>
            </a:r>
            <a:r>
              <a:rPr lang="de-DE" sz="1600">
                <a:solidFill>
                  <a:srgbClr val="697d91"/>
                </a:solidFill>
                <a:latin typeface="Lucida Sans"/>
                <a:ea typeface="MS PGothic"/>
              </a:rPr>
              <a:t>(Hao &amp; Naiman 2010)</a:t>
            </a:r>
            <a:endParaRPr/>
          </a:p>
        </p:txBody>
      </p:sp>
      <p:sp>
        <p:nvSpPr>
          <p:cNvPr id="148" name="TextShape 3"/>
          <p:cNvSpPr txBox="1"/>
          <p:nvPr/>
        </p:nvSpPr>
        <p:spPr>
          <a:xfrm>
            <a:off x="468000" y="2160000"/>
            <a:ext cx="8099640" cy="3959640"/>
          </a:xfrm>
          <a:prstGeom prst="rect">
            <a:avLst/>
          </a:prstGeom>
        </p:spPr>
        <p:txBody>
          <a:bodyPr bIns="45000" lIns="0" rIns="0" tIns="45000"/>
          <a:p>
            <a:pPr lvl="1">
              <a:lnSpc>
                <a:spcPct val="100000"/>
              </a:lnSpc>
              <a:buSzPct val="25000"/>
              <a:buFont typeface="StarSymbol"/>
              <a:buChar char=""/>
            </a:pPr>
            <a:r>
              <a:rPr lang="de-DE">
                <a:solidFill>
                  <a:srgbClr val="000000"/>
                </a:solidFill>
                <a:latin typeface="Lucida Sans"/>
                <a:ea typeface="MS PGothic"/>
              </a:rPr>
              <a:t>Theil-Index, a inequality measure developed from information theory, is additively decomposable (Gini is not). Theil can be expressed as the between-group inequality plus the weighted sum of the inequality within each group </a:t>
            </a:r>
            <a:endParaRPr/>
          </a:p>
          <a:p>
            <a:pPr lvl="2">
              <a:lnSpc>
                <a:spcPct val="100000"/>
              </a:lnSpc>
              <a:buSzPct val="25000"/>
              <a:buFont typeface="StarSymbol"/>
              <a:buChar char=""/>
            </a:pPr>
            <a:r>
              <a:rPr lang="de-DE">
                <a:solidFill>
                  <a:srgbClr val="000000"/>
                </a:solidFill>
                <a:latin typeface="Lucida Sans"/>
                <a:ea typeface="MS PGothic"/>
              </a:rPr>
              <a:t>I)</a:t>
            </a:r>
            <a:endParaRPr/>
          </a:p>
          <a:p>
            <a:endParaRPr/>
          </a:p>
          <a:p>
            <a:pPr lvl="1">
              <a:lnSpc>
                <a:spcPct val="100000"/>
              </a:lnSpc>
              <a:buSzPct val="25000"/>
              <a:buFont typeface="StarSymbol"/>
              <a:buChar char=""/>
            </a:pPr>
            <a:r>
              <a:rPr lang="de-DE">
                <a:solidFill>
                  <a:srgbClr val="000000"/>
                </a:solidFill>
                <a:latin typeface="Lucida Sans"/>
                <a:ea typeface="MS PGothic"/>
              </a:rPr>
              <a:t>By decomposing the Theil-Index we partitioned the total income inequality into between-group inequality (e.g. between age groups and household types) and within-group inequality. Hence we see, how the differences between and within each group contribute to overall inequality</a:t>
            </a:r>
            <a:endParaRPr/>
          </a:p>
          <a:p>
            <a:endParaRPr/>
          </a:p>
          <a:p>
            <a:endParaRPr/>
          </a:p>
          <a:p>
            <a:endParaRPr/>
          </a:p>
          <a:p>
            <a:endParaRPr/>
          </a:p>
          <a:p>
            <a:endParaRPr/>
          </a:p>
        </p:txBody>
      </p:sp>
      <p:sp>
        <p:nvSpPr>
          <p:cNvPr id="149" name="TextShape 4"/>
          <p:cNvSpPr txBox="1"/>
          <p:nvPr/>
        </p:nvSpPr>
        <p:spPr>
          <a:xfrm>
            <a:off x="468000" y="2160000"/>
            <a:ext cx="8099640" cy="3959640"/>
          </a:xfrm>
          <a:prstGeom prst="rect">
            <a:avLst/>
          </a:prstGeom>
        </p:spPr>
        <p:txBody>
          <a:bodyPr bIns="45000" lIns="0" rIns="0" tIns="45000"/>
          <a:p>
            <a:pPr>
              <a:lnSpc>
                <a:spcPct val="100000"/>
              </a:lnSpc>
              <a:buSzPct val="25000"/>
              <a:buFont typeface="Lucida Grande"/>
              <a:buChar char="▶"/>
            </a:pPr>
            <a:r>
              <a:rPr lang="de-DE">
                <a:solidFill>
                  <a:srgbClr val="000000"/>
                </a:solidFill>
                <a:latin typeface="Lucida Sans"/>
                <a:ea typeface="MS PGothic"/>
              </a:rPr>
              <a:t> </a:t>
            </a:r>
            <a:endParaRPr/>
          </a:p>
        </p:txBody>
      </p:sp>
      <p:sp>
        <p:nvSpPr>
          <p:cNvPr id="150" name="CustomShape 5"/>
          <p:cNvSpPr/>
          <p:nvPr/>
        </p:nvSpPr>
        <p:spPr>
          <a:xfrm>
            <a:off x="4734000" y="2160000"/>
            <a:ext cx="4265640" cy="3959640"/>
          </a:xfrm>
          <a:prstGeom prst="rect">
            <a:avLst/>
          </a:prstGeom>
        </p:spPr>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468000" y="360000"/>
            <a:ext cx="8099640" cy="539640"/>
          </a:xfrm>
          <a:prstGeom prst="rect">
            <a:avLst/>
          </a:prstGeom>
        </p:spPr>
        <p:txBody>
          <a:bodyPr bIns="45000" lIns="0" rIns="0" tIns="45000"/>
          <a:p>
            <a:pPr>
              <a:lnSpc>
                <a:spcPct val="100000"/>
              </a:lnSpc>
            </a:pPr>
            <a:r>
              <a:rPr lang="de-DE" sz="2600">
                <a:solidFill>
                  <a:srgbClr val="697d91"/>
                </a:solidFill>
                <a:latin typeface="Lucida Sans"/>
                <a:ea typeface="MS PGothic"/>
              </a:rPr>
              <a:t>Results</a:t>
            </a:r>
            <a:r>
              <a:rPr lang="de-DE" sz="2600">
                <a:solidFill>
                  <a:srgbClr val="697d91"/>
                </a:solidFill>
                <a:latin typeface="Lucida Sans"/>
                <a:ea typeface="MS PGothic"/>
              </a:rPr>
              <a:t>
</a:t>
            </a:r>
            <a:endParaRPr/>
          </a:p>
        </p:txBody>
      </p:sp>
      <p:sp>
        <p:nvSpPr>
          <p:cNvPr id="152" name="TextShape 2"/>
          <p:cNvSpPr txBox="1"/>
          <p:nvPr/>
        </p:nvSpPr>
        <p:spPr>
          <a:xfrm>
            <a:off x="468000" y="1440000"/>
            <a:ext cx="8099640" cy="539640"/>
          </a:xfrm>
          <a:prstGeom prst="rect">
            <a:avLst/>
          </a:prstGeom>
        </p:spPr>
        <p:txBody>
          <a:bodyPr bIns="45000" lIns="0" rIns="0" tIns="45000"/>
          <a:p>
            <a:pPr>
              <a:lnSpc>
                <a:spcPct val="100000"/>
              </a:lnSpc>
            </a:pPr>
            <a:r>
              <a:rPr lang="de-DE">
                <a:solidFill>
                  <a:srgbClr val="697d91"/>
                </a:solidFill>
                <a:latin typeface="Lucida Sans"/>
                <a:ea typeface="MS PGothic"/>
              </a:rPr>
              <a:t>Overall inequality over time</a:t>
            </a:r>
            <a:endParaRPr/>
          </a:p>
        </p:txBody>
      </p:sp>
      <p:sp>
        <p:nvSpPr>
          <p:cNvPr id="153" name="CustomShape 3"/>
          <p:cNvSpPr/>
          <p:nvPr/>
        </p:nvSpPr>
        <p:spPr>
          <a:xfrm>
            <a:off x="4734000" y="2160000"/>
            <a:ext cx="4265640" cy="3959640"/>
          </a:xfrm>
          <a:prstGeom prst="rect">
            <a:avLst/>
          </a:prstGeom>
        </p:spPr>
      </p:sp>
      <p:sp>
        <p:nvSpPr>
          <p:cNvPr id="154" name="CustomShape 4"/>
          <p:cNvSpPr/>
          <p:nvPr/>
        </p:nvSpPr>
        <p:spPr>
          <a:xfrm>
            <a:off x="4516200" y="2169360"/>
            <a:ext cx="4265640" cy="3959640"/>
          </a:xfrm>
          <a:prstGeom prst="rect">
            <a:avLst/>
          </a:prstGeom>
        </p:spPr>
      </p:sp>
      <p:pic>
        <p:nvPicPr>
          <p:cNvPr descr="" id="155" name="Picture 5"/>
          <p:cNvPicPr/>
          <p:nvPr/>
        </p:nvPicPr>
        <p:blipFill>
          <a:blip r:embed="rId1"/>
          <a:stretch>
            <a:fillRect/>
          </a:stretch>
        </p:blipFill>
        <p:spPr>
          <a:xfrm>
            <a:off x="0" y="1928520"/>
            <a:ext cx="9143640" cy="4571640"/>
          </a:xfrm>
          <a:prstGeom prst="rect">
            <a:avLst/>
          </a:prstGeom>
        </p:spPr>
      </p:pic>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