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0"/>
  </p:notesMasterIdLst>
  <p:handoutMasterIdLst>
    <p:handoutMasterId r:id="rId21"/>
  </p:handoutMasterIdLst>
  <p:sldIdLst>
    <p:sldId id="256" r:id="rId5"/>
    <p:sldId id="263" r:id="rId6"/>
    <p:sldId id="282" r:id="rId7"/>
    <p:sldId id="284" r:id="rId8"/>
    <p:sldId id="281" r:id="rId9"/>
    <p:sldId id="272" r:id="rId10"/>
    <p:sldId id="285" r:id="rId11"/>
    <p:sldId id="275" r:id="rId12"/>
    <p:sldId id="289" r:id="rId13"/>
    <p:sldId id="277" r:id="rId14"/>
    <p:sldId id="286" r:id="rId15"/>
    <p:sldId id="279" r:id="rId16"/>
    <p:sldId id="287" r:id="rId17"/>
    <p:sldId id="288" r:id="rId18"/>
    <p:sldId id="280" r:id="rId19"/>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26.09.2014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26.09.2014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Unterstellt einen linearen Zusammenhang zwischen Altersgruppen und der Höhe des Einkommens</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 Aber auch bezüglich allgemeinen Verteilung</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Decomposing inequality by </a:t>
            </a:r>
            <a:r>
              <a:rPr lang="en-US" dirty="0" err="1" smtClean="0"/>
              <a:t>agegroups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10" name="Objekt 9"/>
          <p:cNvGraphicFramePr>
            <a:graphicFrameLocks noChangeAspect="1"/>
          </p:cNvGraphicFramePr>
          <p:nvPr>
            <p:extLst>
              <p:ext uri="{D42A27DB-BD31-4B8C-83A1-F6EECF244321}">
                <p14:modId xmlns:p14="http://schemas.microsoft.com/office/powerpoint/2010/main" val="926595159"/>
              </p:ext>
            </p:extLst>
          </p:nvPr>
        </p:nvGraphicFramePr>
        <p:xfrm>
          <a:off x="1557338" y="2162175"/>
          <a:ext cx="6029325" cy="2543175"/>
        </p:xfrm>
        <a:graphic>
          <a:graphicData uri="http://schemas.openxmlformats.org/presentationml/2006/ole">
            <mc:AlternateContent xmlns:mc="http://schemas.openxmlformats.org/markup-compatibility/2006">
              <mc:Choice xmlns:v="urn:schemas-microsoft-com:vml" Requires="v">
                <p:oleObj spid="_x0000_s2058" name="Worksheet" r:id="rId4" imgW="6029367" imgH="2543243" progId="Excel.Sheet.12">
                  <p:embed/>
                </p:oleObj>
              </mc:Choice>
              <mc:Fallback>
                <p:oleObj name="Worksheet" r:id="rId4" imgW="6029367" imgH="2543243" progId="Excel.Sheet.12">
                  <p:embed/>
                  <p:pic>
                    <p:nvPicPr>
                      <p:cNvPr id="0" name=""/>
                      <p:cNvPicPr/>
                      <p:nvPr/>
                    </p:nvPicPr>
                    <p:blipFill>
                      <a:blip r:embed="rId5"/>
                      <a:stretch>
                        <a:fillRect/>
                      </a:stretch>
                    </p:blipFill>
                    <p:spPr>
                      <a:xfrm>
                        <a:off x="1557338" y="2162175"/>
                        <a:ext cx="6029325" cy="25431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Decomposing inequality by Households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3027626473"/>
              </p:ext>
            </p:extLst>
          </p:nvPr>
        </p:nvGraphicFramePr>
        <p:xfrm>
          <a:off x="1557338" y="1928813"/>
          <a:ext cx="6029325" cy="3009900"/>
        </p:xfrm>
        <a:graphic>
          <a:graphicData uri="http://schemas.openxmlformats.org/presentationml/2006/ole">
            <mc:AlternateContent xmlns:mc="http://schemas.openxmlformats.org/markup-compatibility/2006">
              <mc:Choice xmlns:v="urn:schemas-microsoft-com:vml" Requires="v">
                <p:oleObj spid="_x0000_s3082" name="Worksheet" r:id="rId4" imgW="6029367" imgH="3009900" progId="Excel.Sheet.12">
                  <p:embed/>
                </p:oleObj>
              </mc:Choice>
              <mc:Fallback>
                <p:oleObj name="Worksheet" r:id="rId4" imgW="6029367" imgH="3009900" progId="Excel.Sheet.12">
                  <p:embed/>
                  <p:pic>
                    <p:nvPicPr>
                      <p:cNvPr id="0" name=""/>
                      <p:cNvPicPr/>
                      <p:nvPr/>
                    </p:nvPicPr>
                    <p:blipFill>
                      <a:blip r:embed="rId5"/>
                      <a:stretch>
                        <a:fillRect/>
                      </a:stretch>
                    </p:blipFill>
                    <p:spPr>
                      <a:xfrm>
                        <a:off x="1557338" y="1928813"/>
                        <a:ext cx="6029325" cy="3009900"/>
                      </a:xfrm>
                      <a:prstGeom prst="rect">
                        <a:avLst/>
                      </a:prstGeom>
                    </p:spPr>
                  </p:pic>
                </p:oleObj>
              </mc:Fallback>
            </mc:AlternateContent>
          </a:graphicData>
        </a:graphic>
      </p:graphicFrame>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en-US" dirty="0" smtClean="0"/>
              <a:t>In depth distributional analysis of between </a:t>
            </a:r>
            <a:r>
              <a:rPr lang="en-US" dirty="0" err="1" smtClean="0"/>
              <a:t>agegroup</a:t>
            </a:r>
            <a:r>
              <a:rPr lang="en-US" dirty="0" smtClean="0"/>
              <a:t> differences and contribution of </a:t>
            </a:r>
            <a:r>
              <a:rPr lang="en-US" dirty="0" err="1" smtClean="0"/>
              <a:t>withingroup</a:t>
            </a:r>
            <a:r>
              <a:rPr lang="en-US" dirty="0" smtClean="0"/>
              <a:t> inequality to overall inequality</a:t>
            </a:r>
            <a:endParaRPr lang="en-US"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de-CH" dirty="0"/>
              <a:t>In </a:t>
            </a:r>
            <a:r>
              <a:rPr lang="de-CH" dirty="0" err="1"/>
              <a:t>depth</a:t>
            </a:r>
            <a:r>
              <a:rPr lang="de-CH" dirty="0"/>
              <a:t> distributional </a:t>
            </a:r>
            <a:r>
              <a:rPr lang="de-CH" dirty="0" err="1"/>
              <a:t>analysis</a:t>
            </a:r>
            <a:r>
              <a:rPr lang="de-CH" dirty="0"/>
              <a:t> </a:t>
            </a:r>
            <a:r>
              <a:rPr lang="de-CH" dirty="0" err="1"/>
              <a:t>of</a:t>
            </a:r>
            <a:r>
              <a:rPr lang="de-CH" dirty="0"/>
              <a:t> </a:t>
            </a:r>
            <a:r>
              <a:rPr lang="de-CH" dirty="0" err="1"/>
              <a:t>between</a:t>
            </a:r>
            <a:r>
              <a:rPr lang="de-CH" dirty="0"/>
              <a:t> </a:t>
            </a:r>
            <a:r>
              <a:rPr lang="de-CH" dirty="0" err="1"/>
              <a:t>agegroup</a:t>
            </a:r>
            <a:r>
              <a:rPr lang="de-CH" dirty="0"/>
              <a:t> </a:t>
            </a:r>
            <a:r>
              <a:rPr lang="de-CH" dirty="0" err="1"/>
              <a:t>differences</a:t>
            </a:r>
            <a:r>
              <a:rPr lang="de-CH" dirty="0"/>
              <a:t> </a:t>
            </a:r>
            <a:r>
              <a:rPr lang="de-CH" dirty="0" err="1"/>
              <a:t>and</a:t>
            </a:r>
            <a:r>
              <a:rPr lang="de-CH" dirty="0"/>
              <a:t> </a:t>
            </a:r>
            <a:r>
              <a:rPr lang="de-CH" dirty="0" err="1"/>
              <a:t>contribution</a:t>
            </a:r>
            <a:r>
              <a:rPr lang="de-CH" dirty="0"/>
              <a:t> </a:t>
            </a:r>
            <a:r>
              <a:rPr lang="de-CH" dirty="0" err="1"/>
              <a:t>of</a:t>
            </a:r>
            <a:r>
              <a:rPr lang="de-CH" dirty="0"/>
              <a:t> </a:t>
            </a:r>
            <a:r>
              <a:rPr lang="de-CH" dirty="0" err="1"/>
              <a:t>withingroup</a:t>
            </a:r>
            <a:r>
              <a:rPr lang="de-CH" dirty="0"/>
              <a:t> </a:t>
            </a:r>
            <a:r>
              <a:rPr lang="de-CH" dirty="0" err="1"/>
              <a:t>inequality</a:t>
            </a:r>
            <a:r>
              <a:rPr lang="de-CH" dirty="0"/>
              <a:t> </a:t>
            </a:r>
            <a:r>
              <a:rPr lang="de-CH" dirty="0" err="1"/>
              <a:t>to</a:t>
            </a:r>
            <a:r>
              <a:rPr lang="de-CH" dirty="0"/>
              <a:t> </a:t>
            </a:r>
            <a:r>
              <a:rPr lang="de-CH" dirty="0" err="1"/>
              <a:t>overall</a:t>
            </a:r>
            <a:r>
              <a:rPr lang="de-CH" dirty="0"/>
              <a:t> </a:t>
            </a:r>
            <a:r>
              <a:rPr lang="de-CH" dirty="0" err="1"/>
              <a:t>inequality</a:t>
            </a:r>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86240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de-CH" dirty="0" err="1" smtClean="0"/>
              <a:t>Counterfactual</a:t>
            </a:r>
            <a:r>
              <a:rPr lang="de-CH" dirty="0" smtClean="0"/>
              <a:t> </a:t>
            </a:r>
            <a:r>
              <a:rPr lang="de-CH" dirty="0" err="1" smtClean="0"/>
              <a:t>model</a:t>
            </a:r>
            <a:r>
              <a:rPr lang="de-CH" dirty="0" smtClean="0"/>
              <a:t> &gt; </a:t>
            </a:r>
            <a:r>
              <a:rPr lang="de-CH" dirty="0" err="1" smtClean="0"/>
              <a:t>with</a:t>
            </a:r>
            <a:r>
              <a:rPr lang="de-CH" dirty="0" smtClean="0"/>
              <a:t> </a:t>
            </a:r>
            <a:r>
              <a:rPr lang="de-CH" dirty="0" err="1" smtClean="0"/>
              <a:t>counterfactual</a:t>
            </a:r>
            <a:r>
              <a:rPr lang="de-CH" dirty="0" smtClean="0"/>
              <a:t> </a:t>
            </a:r>
            <a:r>
              <a:rPr lang="de-CH" dirty="0" err="1" smtClean="0"/>
              <a:t>decomposition</a:t>
            </a:r>
            <a:r>
              <a:rPr lang="de-CH" dirty="0" smtClean="0"/>
              <a:t> </a:t>
            </a:r>
            <a:r>
              <a:rPr lang="de-CH" dirty="0" err="1" smtClean="0"/>
              <a:t>we</a:t>
            </a:r>
            <a:r>
              <a:rPr lang="de-CH" dirty="0" smtClean="0"/>
              <a:t> </a:t>
            </a:r>
            <a:r>
              <a:rPr lang="de-CH" dirty="0" err="1" smtClean="0"/>
              <a:t>can</a:t>
            </a:r>
            <a:r>
              <a:rPr lang="de-CH" dirty="0" smtClean="0"/>
              <a:t> </a:t>
            </a:r>
            <a:r>
              <a:rPr lang="de-CH" dirty="0" err="1" smtClean="0"/>
              <a:t>examine</a:t>
            </a:r>
            <a:r>
              <a:rPr lang="de-CH" dirty="0" smtClean="0"/>
              <a:t> </a:t>
            </a:r>
            <a:r>
              <a:rPr lang="de-CH" dirty="0" err="1" smtClean="0"/>
              <a:t>the</a:t>
            </a:r>
            <a:r>
              <a:rPr lang="de-CH" dirty="0" smtClean="0"/>
              <a:t> </a:t>
            </a:r>
            <a:r>
              <a:rPr lang="de-CH" dirty="0" err="1" smtClean="0"/>
              <a:t>relationship</a:t>
            </a:r>
            <a:r>
              <a:rPr lang="de-CH" dirty="0" smtClean="0"/>
              <a:t> in a </a:t>
            </a:r>
            <a:r>
              <a:rPr lang="de-CH" dirty="0" err="1" smtClean="0"/>
              <a:t>more</a:t>
            </a:r>
            <a:r>
              <a:rPr lang="de-CH" dirty="0" smtClean="0"/>
              <a:t> </a:t>
            </a:r>
            <a:r>
              <a:rPr lang="de-CH" dirty="0" err="1" smtClean="0"/>
              <a:t>causal</a:t>
            </a:r>
            <a:r>
              <a:rPr lang="de-CH" dirty="0" smtClean="0"/>
              <a:t> </a:t>
            </a:r>
            <a:r>
              <a:rPr lang="de-CH" dirty="0" err="1" smtClean="0"/>
              <a:t>way</a:t>
            </a:r>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1683101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a:t>
            </a:r>
            <a:r>
              <a:rPr lang="en-US" dirty="0" smtClean="0"/>
              <a:t>Conclusion und outlook</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Between group is smaller than within group inequality</a:t>
            </a:r>
            <a:r>
              <a:rPr lang="en-US" dirty="0"/>
              <a:t> </a:t>
            </a:r>
            <a:r>
              <a:rPr lang="en-US" dirty="0" smtClean="0"/>
              <a:t>&gt; there are other relevant mechanisms</a:t>
            </a:r>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r>
              <a:rPr lang="en-US" dirty="0" smtClean="0"/>
              <a:t>Within </a:t>
            </a:r>
            <a:r>
              <a:rPr lang="en-US" dirty="0" err="1" smtClean="0"/>
              <a:t>agegroup</a:t>
            </a:r>
            <a:r>
              <a:rPr lang="en-US" dirty="0" smtClean="0"/>
              <a:t> analysis show…</a:t>
            </a:r>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More people living alone</a:t>
            </a:r>
          </a:p>
          <a:p>
            <a:pPr lvl="1">
              <a:buFont typeface="Wingdings" panose="05000000000000000000" pitchFamily="2" charset="2"/>
              <a:buChar char="Ø"/>
            </a:pPr>
            <a:r>
              <a:rPr lang="en-US" dirty="0" smtClean="0"/>
              <a:t>Between </a:t>
            </a:r>
            <a:r>
              <a:rPr lang="en-US" dirty="0"/>
              <a:t>group </a:t>
            </a:r>
            <a:r>
              <a:rPr lang="en-US" dirty="0" smtClean="0"/>
              <a:t>differences seem to be relevant</a:t>
            </a:r>
          </a:p>
          <a:p>
            <a:pPr lvl="1">
              <a:buFont typeface="Wingdings" panose="05000000000000000000" pitchFamily="2" charset="2"/>
              <a:buChar char="Ø"/>
            </a:pPr>
            <a:r>
              <a:rPr lang="en-US" dirty="0" smtClean="0"/>
              <a:t>Between group component contributed more to overall inequality over time</a:t>
            </a:r>
          </a:p>
          <a:p>
            <a:pPr lvl="1">
              <a:buFont typeface="Wingdings" panose="05000000000000000000" pitchFamily="2" charset="2"/>
              <a:buChar char="Ø"/>
            </a:pPr>
            <a:r>
              <a:rPr lang="en-US" dirty="0"/>
              <a:t>Within </a:t>
            </a:r>
            <a:r>
              <a:rPr lang="en-US" dirty="0" err="1"/>
              <a:t>agegroup</a:t>
            </a:r>
            <a:r>
              <a:rPr lang="en-US" dirty="0"/>
              <a:t> analysis show…</a:t>
            </a:r>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is</a:t>
            </a:r>
            <a:r>
              <a:rPr lang="de-CH" dirty="0" smtClean="0"/>
              <a:t> </a:t>
            </a:r>
            <a:r>
              <a:rPr lang="en-US" dirty="0" smtClean="0"/>
              <a:t>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changes</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endParaRPr lang="de-CH" dirty="0" smtClean="0"/>
          </a:p>
          <a:p>
            <a:r>
              <a:rPr lang="de-CH" dirty="0" smtClean="0"/>
              <a:t>In </a:t>
            </a:r>
            <a:r>
              <a:rPr lang="en-US" dirty="0" smtClean="0"/>
              <a:t>Switzerland the picture is similar</a:t>
            </a:r>
            <a:r>
              <a:rPr lang="de-CH" dirty="0" smtClean="0"/>
              <a:t>:</a:t>
            </a:r>
            <a:endParaRPr lang="de-CH" dirty="0" smtClean="0"/>
          </a:p>
          <a:p>
            <a:pPr lvl="1"/>
            <a:r>
              <a:rPr lang="en-US" dirty="0" smtClean="0">
                <a:solidFill>
                  <a:prstClr val="black"/>
                </a:solidFill>
              </a:rPr>
              <a:t>Swiss Population is ageing</a:t>
            </a:r>
            <a:r>
              <a:rPr lang="de-CH" dirty="0" smtClean="0">
                <a:solidFill>
                  <a:prstClr val="black"/>
                </a:solidFill>
              </a:rPr>
              <a:t> </a:t>
            </a:r>
            <a:r>
              <a:rPr lang="de-CH" sz="1200" dirty="0">
                <a:solidFill>
                  <a:prstClr val="black"/>
                </a:solidFill>
              </a:rPr>
              <a:t>(Share </a:t>
            </a:r>
            <a:r>
              <a:rPr lang="de-CH" sz="1200" dirty="0" err="1">
                <a:solidFill>
                  <a:prstClr val="black"/>
                </a:solidFill>
              </a:rPr>
              <a:t>of</a:t>
            </a:r>
            <a:r>
              <a:rPr lang="de-CH" sz="1200" dirty="0">
                <a:solidFill>
                  <a:prstClr val="black"/>
                </a:solidFill>
              </a:rPr>
              <a:t> 65+: 1980: 14%, 2012: 17%, </a:t>
            </a:r>
            <a:r>
              <a:rPr lang="en-US" sz="1200" dirty="0" smtClean="0">
                <a:solidFill>
                  <a:prstClr val="black"/>
                </a:solidFill>
              </a:rPr>
              <a:t>estimated</a:t>
            </a:r>
            <a:r>
              <a:rPr lang="de-CH" sz="1200" dirty="0" smtClean="0">
                <a:solidFill>
                  <a:prstClr val="black"/>
                </a:solidFill>
              </a:rPr>
              <a:t> </a:t>
            </a:r>
            <a:r>
              <a:rPr lang="de-CH" sz="1200" dirty="0">
                <a:solidFill>
                  <a:prstClr val="black"/>
                </a:solidFill>
              </a:rPr>
              <a:t>in 2030: 24% Source: ESPOP, STATPOP, SCENARIO</a:t>
            </a:r>
            <a:r>
              <a:rPr lang="de-CH" sz="1200" dirty="0" smtClean="0">
                <a:solidFill>
                  <a:prstClr val="black"/>
                </a:solidFill>
              </a:rPr>
              <a:t>)</a:t>
            </a:r>
          </a:p>
          <a:p>
            <a:pPr lvl="1"/>
            <a:r>
              <a:rPr lang="en-US" dirty="0" smtClean="0">
                <a:solidFill>
                  <a:srgbClr val="FF0000"/>
                </a:solidFill>
              </a:rPr>
              <a:t>Household </a:t>
            </a:r>
            <a:r>
              <a:rPr lang="en-US" dirty="0" err="1" smtClean="0">
                <a:solidFill>
                  <a:srgbClr val="FF0000"/>
                </a:solidFill>
              </a:rPr>
              <a:t>typs</a:t>
            </a:r>
            <a:r>
              <a:rPr lang="en-US" dirty="0" smtClean="0">
                <a:solidFill>
                  <a:srgbClr val="FF0000"/>
                </a:solidFill>
              </a:rPr>
              <a:t> are changing </a:t>
            </a:r>
          </a:p>
          <a:p>
            <a:pPr lvl="1"/>
            <a:r>
              <a:rPr lang="de-CH" dirty="0" smtClean="0"/>
              <a:t>I</a:t>
            </a:r>
            <a:r>
              <a:rPr lang="en-US" dirty="0" smtClean="0"/>
              <a:t>n the last 30 year Population grow by 1.8 Mio</a:t>
            </a:r>
            <a:r>
              <a:rPr lang="de-CH" dirty="0" smtClean="0"/>
              <a:t> </a:t>
            </a:r>
            <a:r>
              <a:rPr lang="de-CH" sz="1200" dirty="0" smtClean="0"/>
              <a:t>(Source: STATPOP)</a:t>
            </a:r>
          </a:p>
          <a:p>
            <a:pPr lvl="1"/>
            <a:r>
              <a:rPr lang="en-US" dirty="0" smtClean="0"/>
              <a:t>A central part of the growth is due to Migration </a:t>
            </a:r>
            <a:r>
              <a:rPr lang="en-US" sz="1200" dirty="0" smtClean="0"/>
              <a:t>(average </a:t>
            </a:r>
            <a:r>
              <a:rPr lang="en-US" sz="1200" dirty="0" err="1" smtClean="0"/>
              <a:t>anual</a:t>
            </a:r>
            <a:r>
              <a:rPr lang="en-US" sz="1200" dirty="0" smtClean="0"/>
              <a:t> net migration since the 1980 is +28’000 Source: PETRA/STATPOP) </a:t>
            </a:r>
          </a:p>
          <a:p>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(Fritschi &amp; Bannwart 2013)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(especially single parents). (See </a:t>
            </a:r>
            <a:r>
              <a:rPr lang="en-US" sz="1700" dirty="0" err="1" smtClean="0"/>
              <a:t>Peichl</a:t>
            </a:r>
            <a:r>
              <a:rPr lang="en-US" sz="1700" dirty="0" smtClean="0"/>
              <a:t> et al. 2011 for Germany) </a:t>
            </a:r>
            <a:r>
              <a:rPr lang="en-US" sz="1500" dirty="0" smtClean="0"/>
              <a:t>&gt; between group differences affects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demographic matters?</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Two inequality-relevant «processes» must be separated, when liking demographics to inequality</a:t>
            </a:r>
          </a:p>
          <a:p>
            <a:pPr lvl="1"/>
            <a:r>
              <a:rPr lang="de-CH" sz="1600" dirty="0" smtClean="0"/>
              <a:t>(</a:t>
            </a:r>
            <a:r>
              <a:rPr lang="de-CH" sz="1600" dirty="0"/>
              <a:t>1) </a:t>
            </a:r>
            <a:r>
              <a:rPr lang="en-US" sz="1600" dirty="0" smtClean="0"/>
              <a:t>Demographic changes can affect overall Distribution</a:t>
            </a:r>
          </a:p>
          <a:p>
            <a:pPr lvl="1"/>
            <a:r>
              <a:rPr lang="de-CH" sz="1600" dirty="0" smtClean="0"/>
              <a:t>(</a:t>
            </a:r>
            <a:r>
              <a:rPr lang="de-CH" sz="1600" dirty="0"/>
              <a:t>2) </a:t>
            </a:r>
            <a:r>
              <a:rPr lang="en-US" sz="1600" dirty="0" smtClean="0"/>
              <a:t>Demographic changes and segregation affects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endParaRPr lang="de-CH" sz="1600" dirty="0" smtClean="0"/>
          </a:p>
          <a:p>
            <a:pPr lvl="1"/>
            <a:endParaRPr lang="de-CH" sz="1600" dirty="0"/>
          </a:p>
          <a:p>
            <a:pPr lvl="1"/>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a:t>
            </a:r>
            <a:r>
              <a:rPr lang="de-CH" dirty="0" smtClean="0"/>
              <a:t>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a:t>
            </a:r>
            <a:r>
              <a:rPr lang="de-CH" dirty="0" smtClean="0"/>
              <a:t>Periode: 1991-2011</a:t>
            </a:r>
          </a:p>
        </p:txBody>
      </p:sp>
      <p:sp>
        <p:nvSpPr>
          <p:cNvPr id="5" name="Inhaltsplatzhalter 3"/>
          <p:cNvSpPr txBox="1">
            <a:spLocks/>
          </p:cNvSpPr>
          <p:nvPr/>
        </p:nvSpPr>
        <p:spPr>
          <a:xfrm>
            <a:off x="4420875" y="2348323"/>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CH" i="1" dirty="0" smtClean="0"/>
              <a:t>Jura</a:t>
            </a:r>
          </a:p>
          <a:p>
            <a:pPr lvl="1"/>
            <a:r>
              <a:rPr lang="en-US" dirty="0" smtClean="0"/>
              <a:t>Rural canton </a:t>
            </a:r>
            <a:r>
              <a:rPr lang="de-CH" sz="1200" dirty="0" smtClean="0"/>
              <a:t>(</a:t>
            </a:r>
            <a:r>
              <a:rPr lang="de-DE" sz="1200" dirty="0" smtClean="0"/>
              <a:t>~ 70%</a:t>
            </a:r>
            <a:r>
              <a:rPr lang="de-CH" sz="1200" dirty="0" smtClean="0"/>
              <a:t> )</a:t>
            </a:r>
          </a:p>
          <a:p>
            <a:pPr lvl="1"/>
            <a:r>
              <a:rPr lang="en-US" dirty="0" smtClean="0"/>
              <a:t>French speaking</a:t>
            </a:r>
          </a:p>
          <a:p>
            <a:pPr lvl="1"/>
            <a:r>
              <a:rPr lang="de-CH" dirty="0" smtClean="0"/>
              <a:t>Time </a:t>
            </a:r>
            <a:r>
              <a:rPr lang="de-CH" dirty="0" smtClean="0"/>
              <a:t>Periode: 2006 - 2012</a:t>
            </a:r>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cxnSp>
        <p:nvCxnSpPr>
          <p:cNvPr id="8" name="Gerade Verbindung 7"/>
          <p:cNvCxnSpPr/>
          <p:nvPr/>
        </p:nvCxnSpPr>
        <p:spPr>
          <a:xfrm>
            <a:off x="548961" y="4270049"/>
            <a:ext cx="7937813" cy="2572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linear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within and between group inequality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mc:Choice xmlns:a14="http://schemas.microsoft.com/office/drawing/2010/main"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5125" name="Picture 5" descr="C:\Users\hlo1\neuchatel\analyses Oli\figure\loren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8441"/>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0C3CE-871E-471D-827D-756DC4BA1786}">
  <ds:schemaRefs>
    <ds:schemaRef ds:uri="http://schemas.microsoft.com/office/2006/documentManagement/types"/>
    <ds:schemaRef ds:uri="http://www.w3.org/XML/1998/namespace"/>
    <ds:schemaRef ds:uri="http://schemas.microsoft.com/office/2006/metadata/properties"/>
    <ds:schemaRef ds:uri="http://purl.org/dc/terms/"/>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1164</Words>
  <Application>Microsoft Office PowerPoint</Application>
  <PresentationFormat>Bildschirmpräsentation (4:3)</PresentationFormat>
  <Paragraphs>162</Paragraphs>
  <Slides>15</Slides>
  <Notes>15</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15</vt:i4>
      </vt:variant>
    </vt:vector>
  </HeadingPairs>
  <TitlesOfParts>
    <vt:vector size="18" baseType="lpstr">
      <vt:lpstr>FBS_FB_de_Powerpoint</vt:lpstr>
      <vt:lpstr>Microsoft Excel Worksheet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Interim Conclusion und outlook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53</cp:revision>
  <cp:lastPrinted>2014-09-17T11:52:17Z</cp:lastPrinted>
  <dcterms:created xsi:type="dcterms:W3CDTF">2014-09-16T15:17:28Z</dcterms:created>
  <dcterms:modified xsi:type="dcterms:W3CDTF">2014-09-26T10:47:38Z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