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1"/>
  </p:notesMasterIdLst>
  <p:handoutMasterIdLst>
    <p:handoutMasterId r:id="rId22"/>
  </p:handoutMasterIdLst>
  <p:sldIdLst>
    <p:sldId id="256" r:id="rId5"/>
    <p:sldId id="263" r:id="rId6"/>
    <p:sldId id="282" r:id="rId7"/>
    <p:sldId id="284" r:id="rId8"/>
    <p:sldId id="281" r:id="rId9"/>
    <p:sldId id="272" r:id="rId10"/>
    <p:sldId id="285" r:id="rId11"/>
    <p:sldId id="275" r:id="rId12"/>
    <p:sldId id="277" r:id="rId13"/>
    <p:sldId id="297" r:id="rId14"/>
    <p:sldId id="296" r:id="rId15"/>
    <p:sldId id="286" r:id="rId16"/>
    <p:sldId id="298" r:id="rId17"/>
    <p:sldId id="299" r:id="rId18"/>
    <p:sldId id="293" r:id="rId19"/>
    <p:sldId id="294" r:id="rId20"/>
  </p:sldIdLst>
  <p:sldSz cx="9144000" cy="6858000" type="screen4x3"/>
  <p:notesSz cx="6811963" cy="99425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ümbelin Oliver" initials="HO" lastIdx="8"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84020" autoAdjust="0"/>
  </p:normalViewPr>
  <p:slideViewPr>
    <p:cSldViewPr snapToGrid="0" snapToObjects="1" showGuides="1">
      <p:cViewPr varScale="1">
        <p:scale>
          <a:sx n="81" d="100"/>
          <a:sy n="81" d="100"/>
        </p:scale>
        <p:origin x="1647" y="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10-08T14:59:11.078" idx="6">
    <p:pos x="5200" y="933"/>
    <p:text>Robert meint, die Ebene sind verschoben. Eher economic factors (like unequal wages) and institutional factors (like redistribution)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4-10-08T15:26:35.986" idx="7">
    <p:pos x="3147" y="3163"/>
    <p:text>Robert fand das komisch: Besser grad bennen was falsch ist units of analysis oder income construct</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4-10-08T15:57:56.103" idx="8">
    <p:pos x="5712" y="959"/>
    <p:text>Altersgruppen-Label sollten sehr viel grösser sein</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dirty="0"/>
          </a:p>
        </p:txBody>
      </p:sp>
      <p:sp>
        <p:nvSpPr>
          <p:cNvPr id="3" name="Datumsplatzhalter 2"/>
          <p:cNvSpPr>
            <a:spLocks noGrp="1"/>
          </p:cNvSpPr>
          <p:nvPr>
            <p:ph type="dt" sz="quarter" idx="1"/>
          </p:nvPr>
        </p:nvSpPr>
        <p:spPr>
          <a:xfrm>
            <a:off x="3858537" y="1"/>
            <a:ext cx="2951850" cy="497125"/>
          </a:xfrm>
          <a:prstGeom prst="rect">
            <a:avLst/>
          </a:prstGeom>
        </p:spPr>
        <p:txBody>
          <a:bodyPr vert="horz" lIns="91897" tIns="45949" rIns="91897" bIns="45949" rtlCol="0"/>
          <a:lstStyle>
            <a:lvl1pPr algn="r">
              <a:defRPr sz="1200"/>
            </a:lvl1pPr>
          </a:lstStyle>
          <a:p>
            <a:fld id="{EFA0D184-D464-48E9-9CA0-A94E873F6C2C}" type="datetimeFigureOut">
              <a:rPr lang="de-CH" smtClean="0"/>
              <a:t>09.10.2014</a:t>
            </a:fld>
            <a:endParaRPr lang="de-CH" dirty="0"/>
          </a:p>
        </p:txBody>
      </p:sp>
      <p:sp>
        <p:nvSpPr>
          <p:cNvPr id="4" name="Fußzeilenplatzhalter 3"/>
          <p:cNvSpPr>
            <a:spLocks noGrp="1"/>
          </p:cNvSpPr>
          <p:nvPr>
            <p:ph type="ftr" sz="quarter" idx="2"/>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dirty="0"/>
          </a:p>
        </p:txBody>
      </p:sp>
      <p:sp>
        <p:nvSpPr>
          <p:cNvPr id="5" name="Foliennummernplatzhalter 4"/>
          <p:cNvSpPr>
            <a:spLocks noGrp="1"/>
          </p:cNvSpPr>
          <p:nvPr>
            <p:ph type="sldNum" sz="quarter" idx="3"/>
          </p:nvPr>
        </p:nvSpPr>
        <p:spPr>
          <a:xfrm>
            <a:off x="3858537" y="9443662"/>
            <a:ext cx="2951850" cy="497125"/>
          </a:xfrm>
          <a:prstGeom prst="rect">
            <a:avLst/>
          </a:prstGeom>
        </p:spPr>
        <p:txBody>
          <a:bodyPr vert="horz" lIns="91897" tIns="45949" rIns="91897" bIns="45949" rtlCol="0" anchor="b"/>
          <a:lstStyle>
            <a:lvl1pPr algn="r">
              <a:defRPr sz="1200"/>
            </a:lvl1pPr>
          </a:lstStyle>
          <a:p>
            <a:fld id="{5F377753-DB7C-4FA7-98FC-17681D88797A}" type="slidenum">
              <a:rPr lang="de-CH" smtClean="0"/>
              <a:t>‹Nr.›</a:t>
            </a:fld>
            <a:endParaRPr lang="de-CH" dirty="0"/>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dirty="0"/>
          </a:p>
        </p:txBody>
      </p:sp>
      <p:sp>
        <p:nvSpPr>
          <p:cNvPr id="3" name="Datumsplatzhalter 2"/>
          <p:cNvSpPr>
            <a:spLocks noGrp="1"/>
          </p:cNvSpPr>
          <p:nvPr>
            <p:ph type="dt" idx="1"/>
          </p:nvPr>
        </p:nvSpPr>
        <p:spPr>
          <a:xfrm>
            <a:off x="3858537" y="1"/>
            <a:ext cx="2951850" cy="497125"/>
          </a:xfrm>
          <a:prstGeom prst="rect">
            <a:avLst/>
          </a:prstGeom>
        </p:spPr>
        <p:txBody>
          <a:bodyPr vert="horz" lIns="91897" tIns="45949" rIns="91897" bIns="45949" rtlCol="0"/>
          <a:lstStyle>
            <a:lvl1pPr algn="r">
              <a:defRPr sz="1200"/>
            </a:lvl1pPr>
          </a:lstStyle>
          <a:p>
            <a:fld id="{5AF2B663-2BA9-4D7E-8201-5DE4109E1EDD}" type="datetimeFigureOut">
              <a:rPr lang="de-CH" smtClean="0"/>
              <a:t>09.10.2014</a:t>
            </a:fld>
            <a:endParaRPr lang="de-CH" dirty="0"/>
          </a:p>
        </p:txBody>
      </p:sp>
      <p:sp>
        <p:nvSpPr>
          <p:cNvPr id="4" name="Folienbildplatzhalter 3"/>
          <p:cNvSpPr>
            <a:spLocks noGrp="1" noRot="1" noChangeAspect="1"/>
          </p:cNvSpPr>
          <p:nvPr>
            <p:ph type="sldImg" idx="2"/>
          </p:nvPr>
        </p:nvSpPr>
        <p:spPr>
          <a:xfrm>
            <a:off x="919163" y="744538"/>
            <a:ext cx="4973637" cy="3730625"/>
          </a:xfrm>
          <a:prstGeom prst="rect">
            <a:avLst/>
          </a:prstGeom>
          <a:noFill/>
          <a:ln w="12700">
            <a:solidFill>
              <a:prstClr val="black"/>
            </a:solidFill>
          </a:ln>
        </p:spPr>
        <p:txBody>
          <a:bodyPr vert="horz" lIns="91897" tIns="45949" rIns="91897" bIns="45949" rtlCol="0" anchor="ctr"/>
          <a:lstStyle/>
          <a:p>
            <a:endParaRPr lang="de-CH" dirty="0"/>
          </a:p>
        </p:txBody>
      </p:sp>
      <p:sp>
        <p:nvSpPr>
          <p:cNvPr id="5" name="Notizenplatzhalter 4"/>
          <p:cNvSpPr>
            <a:spLocks noGrp="1"/>
          </p:cNvSpPr>
          <p:nvPr>
            <p:ph type="body" sz="quarter" idx="3"/>
          </p:nvPr>
        </p:nvSpPr>
        <p:spPr>
          <a:xfrm>
            <a:off x="681197" y="4722694"/>
            <a:ext cx="5449570" cy="4474130"/>
          </a:xfrm>
          <a:prstGeom prst="rect">
            <a:avLst/>
          </a:prstGeom>
        </p:spPr>
        <p:txBody>
          <a:bodyPr vert="horz" lIns="91897" tIns="45949" rIns="91897" bIns="45949"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58537" y="9443662"/>
            <a:ext cx="2951850" cy="497125"/>
          </a:xfrm>
          <a:prstGeom prst="rect">
            <a:avLst/>
          </a:prstGeom>
        </p:spPr>
        <p:txBody>
          <a:bodyPr vert="horz" lIns="91897" tIns="45949" rIns="91897" bIns="45949" rtlCol="0" anchor="b"/>
          <a:lstStyle>
            <a:lvl1pPr algn="r">
              <a:defRPr sz="1200"/>
            </a:lvl1pPr>
          </a:lstStyle>
          <a:p>
            <a:fld id="{37E44704-8E6D-4CF2-8CFA-A0F7BC751896}" type="slidenum">
              <a:rPr lang="de-CH" smtClean="0"/>
              <a:t>‹Nr.›</a:t>
            </a:fld>
            <a:endParaRPr lang="de-CH" dirty="0"/>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Junge Erwachsene sind heute</a:t>
            </a:r>
            <a:r>
              <a:rPr lang="de-CH" baseline="0" dirty="0" smtClean="0"/>
              <a:t> länger in Ausbildung &gt; verdienen weniger, Einkommen sind heterogener</a:t>
            </a:r>
          </a:p>
          <a:p>
            <a:endParaRPr lang="de-CH" baseline="0" dirty="0" smtClean="0"/>
          </a:p>
          <a:p>
            <a:r>
              <a:rPr lang="de-CH" baseline="0" dirty="0" smtClean="0"/>
              <a:t>- Vergleiche über die Zeit und zwischen den Gruppen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p>
          <a:p>
            <a:endParaRPr lang="de-CH" baseline="0" dirty="0" smtClean="0"/>
          </a:p>
          <a:p>
            <a:endParaRPr lang="de-CH" baseline="0" dirty="0" smtClean="0"/>
          </a:p>
          <a:p>
            <a:r>
              <a:rPr lang="de-CH" baseline="0" dirty="0" err="1" smtClean="0"/>
              <a:t>Contribution</a:t>
            </a:r>
            <a:r>
              <a:rPr lang="de-CH" baseline="0" dirty="0" smtClean="0"/>
              <a:t> </a:t>
            </a:r>
            <a:r>
              <a:rPr lang="de-CH" baseline="0" dirty="0" err="1" smtClean="0"/>
              <a:t>to</a:t>
            </a:r>
            <a:r>
              <a:rPr lang="de-CH" baseline="0" dirty="0" smtClean="0"/>
              <a:t> </a:t>
            </a:r>
            <a:r>
              <a:rPr lang="de-CH" baseline="0" dirty="0" err="1" smtClean="0"/>
              <a:t>overall</a:t>
            </a:r>
            <a:r>
              <a:rPr lang="de-CH" baseline="0" dirty="0" smtClean="0"/>
              <a:t> </a:t>
            </a:r>
            <a:r>
              <a:rPr lang="de-CH" baseline="0" dirty="0" err="1" smtClean="0"/>
              <a:t>Inequality</a:t>
            </a:r>
            <a:r>
              <a:rPr lang="de-CH" baseline="0" dirty="0" smtClean="0"/>
              <a:t> rausnehmen</a:t>
            </a:r>
          </a:p>
          <a:p>
            <a:endParaRPr lang="de-CH" baseline="0" dirty="0" smtClean="0"/>
          </a:p>
          <a:p>
            <a:r>
              <a:rPr lang="de-CH" baseline="0" dirty="0" smtClean="0"/>
              <a:t>Der Überschuss bei den Single Women lässt sich vor allem durch Witwen erklären &gt; Männer sterben früher als Frauen.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baseline="0" dirty="0" smtClean="0"/>
          </a:p>
          <a:p>
            <a:endParaRPr lang="de-CH" baseline="0" dirty="0" smtClean="0"/>
          </a:p>
          <a:p>
            <a:r>
              <a:rPr lang="de-CH" baseline="0" dirty="0" smtClean="0"/>
              <a:t>Grafiken unter dem Aspekt von Lebenszyklus und Haushaltsbildung besprechen:</a:t>
            </a:r>
          </a:p>
          <a:p>
            <a:endParaRPr lang="de-CH" baseline="0" dirty="0" smtClean="0"/>
          </a:p>
          <a:p>
            <a:r>
              <a:rPr lang="de-CH" baseline="0" dirty="0" err="1" smtClean="0"/>
              <a:t>married</a:t>
            </a:r>
            <a:r>
              <a:rPr lang="de-CH" baseline="0" dirty="0" smtClean="0"/>
              <a:t> </a:t>
            </a:r>
            <a:r>
              <a:rPr lang="de-CH" baseline="0" dirty="0" err="1" smtClean="0"/>
              <a:t>without</a:t>
            </a:r>
            <a:r>
              <a:rPr lang="de-CH" baseline="0" dirty="0" smtClean="0"/>
              <a:t> </a:t>
            </a:r>
            <a:r>
              <a:rPr lang="de-CH" baseline="0" dirty="0" err="1" smtClean="0"/>
              <a:t>kids</a:t>
            </a:r>
            <a:r>
              <a:rPr lang="de-CH" baseline="0" dirty="0" smtClean="0"/>
              <a:t> bspw. &gt; junge Paare und Personen im späten Erwerbsalter (Kinder bereits ausgezogen).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6"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E37B34BE-71DE-41C5-97BE-00069C835B7E}" type="slidenum">
              <a:rPr lang="de-DE" sz="1200">
                <a:solidFill>
                  <a:srgbClr val="000000"/>
                </a:solidFill>
                <a:latin typeface="Calibri"/>
                <a:ea typeface="MS PGothic"/>
              </a:rPr>
              <a:t>15</a:t>
            </a:fld>
            <a:endParaRPr/>
          </a:p>
        </p:txBody>
      </p:sp>
    </p:spTree>
    <p:extLst>
      <p:ext uri="{BB962C8B-B14F-4D97-AF65-F5344CB8AC3E}">
        <p14:creationId xmlns:p14="http://schemas.microsoft.com/office/powerpoint/2010/main" val="3889237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8"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D7ACCD89-3B06-4FD2-A528-0C093B4AC66B}" type="slidenum">
              <a:rPr lang="de-DE" sz="1200">
                <a:solidFill>
                  <a:srgbClr val="000000"/>
                </a:solidFill>
                <a:latin typeface="Calibri"/>
                <a:ea typeface="MS PGothic"/>
              </a:rPr>
              <a:t>16</a:t>
            </a:fld>
            <a:endParaRPr/>
          </a:p>
        </p:txBody>
      </p:sp>
    </p:spTree>
    <p:extLst>
      <p:ext uri="{BB962C8B-B14F-4D97-AF65-F5344CB8AC3E}">
        <p14:creationId xmlns:p14="http://schemas.microsoft.com/office/powerpoint/2010/main" val="434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effectLst/>
              </a:rPr>
              <a:t>Bevölkerung nach Alter</a:t>
            </a:r>
            <a:endParaRPr lang="de-CH" dirty="0" smtClean="0"/>
          </a:p>
          <a:p>
            <a:r>
              <a:rPr lang="de-CH" dirty="0" smtClean="0"/>
              <a:t>http://www.bfs.admin.ch/bfs/portal/de/index/themen/01/02/blank/key/alter/gesamt.html</a:t>
            </a:r>
          </a:p>
          <a:p>
            <a:endParaRPr lang="de-CH" dirty="0" smtClean="0"/>
          </a:p>
          <a:p>
            <a:r>
              <a:rPr lang="de-CH" b="1" dirty="0" smtClean="0"/>
              <a:t>Migration</a:t>
            </a:r>
            <a:r>
              <a:rPr lang="de-CH" b="1" baseline="0" dirty="0" smtClean="0"/>
              <a:t> und Integration</a:t>
            </a:r>
            <a:endParaRPr lang="de-CH" b="1" dirty="0" smtClean="0"/>
          </a:p>
          <a:p>
            <a:r>
              <a:rPr lang="de-CH" dirty="0" smtClean="0"/>
              <a:t>http://www.bfs.admin.ch/bfs/portal/de/index/themen/01/07/blank/data/01.html</a:t>
            </a:r>
          </a:p>
          <a:p>
            <a:endParaRPr lang="de-CH" dirty="0" smtClean="0"/>
          </a:p>
          <a:p>
            <a:r>
              <a:rPr lang="en-US" b="1" dirty="0" err="1" smtClean="0">
                <a:effectLst/>
              </a:rPr>
              <a:t>Haushaltsstrukturen</a:t>
            </a:r>
            <a:r>
              <a:rPr lang="en-US" b="1" dirty="0" smtClean="0">
                <a:effectLst/>
              </a:rPr>
              <a:t> und </a:t>
            </a:r>
            <a:r>
              <a:rPr lang="en-US" b="1" dirty="0" err="1" smtClean="0">
                <a:effectLst/>
              </a:rPr>
              <a:t>Familienformen</a:t>
            </a:r>
            <a:endParaRPr lang="en-US" b="1" dirty="0" smtClean="0">
              <a:effectLst/>
            </a:endParaRPr>
          </a:p>
          <a:p>
            <a:r>
              <a:rPr lang="de-CH" dirty="0" smtClean="0"/>
              <a:t>http://www.bfs.admin.ch/bfs/portal/de/index/themen/01/04/blank/01/02/01.html</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16559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Schellenbauer</a:t>
            </a:r>
            <a:r>
              <a:rPr lang="de-CH" baseline="0" dirty="0" smtClean="0"/>
              <a:t>-These: Ungleichheit ist stark durch Alter determiniert</a:t>
            </a:r>
          </a:p>
          <a:p>
            <a:pPr marL="171450" indent="-171450">
              <a:buFontTx/>
              <a:buChar char="-"/>
            </a:pPr>
            <a:endParaRPr lang="de-CH" baseline="0" dirty="0" smtClean="0"/>
          </a:p>
          <a:p>
            <a:pPr marL="171450" indent="-171450">
              <a:buFontTx/>
              <a:buChar char="-"/>
            </a:pPr>
            <a:r>
              <a:rPr lang="de-CH" baseline="0" dirty="0" smtClean="0"/>
              <a:t>&gt; </a:t>
            </a:r>
            <a:r>
              <a:rPr lang="de-CH" baseline="0" dirty="0" err="1" smtClean="0"/>
              <a:t>Senoritätsprinzip</a:t>
            </a:r>
            <a:r>
              <a:rPr lang="de-CH" baseline="0" dirty="0" smtClean="0"/>
              <a:t>: Arbeitserfahrung nimmt zu im Verlaufe der Zeit, </a:t>
            </a:r>
            <a:r>
              <a:rPr lang="de-CH" baseline="0" dirty="0" err="1" smtClean="0"/>
              <a:t>Mincer</a:t>
            </a:r>
            <a:r>
              <a:rPr lang="de-CH" baseline="0" dirty="0" smtClean="0"/>
              <a:t>?</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Unterschiede zwischen verschiedenen Haushaltsformen&gt; Unterschiede zwischen Haushalten mit und ohne Kinder. Aber auch bezüglich allgemeinen Verteilung von Ressourcen. Welche Haushaltsformen leben in prekären Verhältnissen?</a:t>
            </a:r>
          </a:p>
          <a:p>
            <a:pPr marL="171450" indent="-171450">
              <a:buFontTx/>
              <a:buChar char="-"/>
            </a:pPr>
            <a:endParaRPr lang="de-CH" baseline="0" dirty="0" smtClean="0"/>
          </a:p>
          <a:p>
            <a:pPr marL="171450" indent="-171450">
              <a:buFontTx/>
              <a:buChar char="-"/>
            </a:pPr>
            <a:endParaRPr lang="de-CH" baseline="0" dirty="0" smtClean="0"/>
          </a:p>
          <a:p>
            <a:pPr marL="171450" indent="-171450">
              <a:buFontTx/>
              <a:buChar char="-"/>
            </a:pPr>
            <a:r>
              <a:rPr lang="de-CH" baseline="0" dirty="0" smtClean="0"/>
              <a:t>Empirische Evidenz?</a:t>
            </a:r>
          </a:p>
          <a:p>
            <a:pPr marL="171450" indent="-171450">
              <a:buFontTx/>
              <a:buChar char="-"/>
            </a:pP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CH" dirty="0" smtClean="0"/>
              <a:t>(2)</a:t>
            </a:r>
            <a:r>
              <a:rPr lang="de-CH" baseline="0" dirty="0" smtClean="0"/>
              <a:t> Die Mechanismen etwas erläutern. This </a:t>
            </a:r>
            <a:r>
              <a:rPr lang="de-CH" baseline="0" dirty="0" err="1" smtClean="0"/>
              <a:t>would</a:t>
            </a:r>
            <a:r>
              <a:rPr lang="de-CH" baseline="0" dirty="0" smtClean="0"/>
              <a:t> </a:t>
            </a:r>
            <a:r>
              <a:rPr lang="de-CH" baseline="0" dirty="0" err="1" smtClean="0"/>
              <a:t>only</a:t>
            </a:r>
            <a:r>
              <a:rPr lang="de-CH" baseline="0" dirty="0" smtClean="0"/>
              <a:t> </a:t>
            </a:r>
            <a:r>
              <a:rPr lang="de-CH" baseline="0" dirty="0" err="1" smtClean="0"/>
              <a:t>be</a:t>
            </a:r>
            <a:r>
              <a:rPr lang="de-CH" baseline="0" dirty="0" smtClean="0"/>
              <a:t> </a:t>
            </a:r>
            <a:r>
              <a:rPr lang="de-CH" baseline="0" dirty="0" err="1" smtClean="0"/>
              <a:t>the</a:t>
            </a:r>
            <a:r>
              <a:rPr lang="de-CH" baseline="0" dirty="0" smtClean="0"/>
              <a:t> </a:t>
            </a:r>
            <a:r>
              <a:rPr lang="de-CH" baseline="0" dirty="0" err="1" smtClean="0"/>
              <a:t>case</a:t>
            </a:r>
            <a:r>
              <a:rPr lang="de-CH" baseline="0" dirty="0" smtClean="0"/>
              <a:t> </a:t>
            </a:r>
            <a:r>
              <a:rPr lang="de-CH" baseline="0" dirty="0" err="1" smtClean="0"/>
              <a:t>if</a:t>
            </a:r>
            <a:r>
              <a:rPr lang="de-CH" baseline="0" dirty="0" smtClean="0"/>
              <a:t>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would</a:t>
            </a:r>
            <a:r>
              <a:rPr lang="de-CH" baseline="0" dirty="0" smtClean="0"/>
              <a:t> </a:t>
            </a:r>
            <a:r>
              <a:rPr lang="de-CH" baseline="0" dirty="0" err="1" smtClean="0"/>
              <a:t>reduce</a:t>
            </a:r>
            <a:r>
              <a:rPr lang="de-CH" baseline="0" dirty="0" smtClean="0"/>
              <a:t>. In </a:t>
            </a:r>
            <a:r>
              <a:rPr lang="de-CH" baseline="0" dirty="0" err="1" smtClean="0"/>
              <a:t>the</a:t>
            </a:r>
            <a:r>
              <a:rPr lang="de-CH" baseline="0" dirty="0" smtClean="0"/>
              <a:t> extreme </a:t>
            </a:r>
            <a:r>
              <a:rPr lang="de-CH" baseline="0" dirty="0" err="1" smtClean="0"/>
              <a:t>case</a:t>
            </a:r>
            <a:r>
              <a:rPr lang="de-CH" baseline="0" dirty="0" smtClean="0"/>
              <a:t>, </a:t>
            </a:r>
            <a:r>
              <a:rPr lang="de-CH" baseline="0" dirty="0" err="1" smtClean="0"/>
              <a:t>we</a:t>
            </a:r>
            <a:r>
              <a:rPr lang="de-CH" baseline="0" dirty="0" smtClean="0"/>
              <a:t> </a:t>
            </a:r>
            <a:r>
              <a:rPr lang="de-CH" baseline="0" dirty="0" err="1" smtClean="0"/>
              <a:t>have</a:t>
            </a:r>
            <a:r>
              <a:rPr lang="de-CH" baseline="0" dirty="0" smtClean="0"/>
              <a:t> </a:t>
            </a:r>
            <a:r>
              <a:rPr lang="de-CH" baseline="0" dirty="0" err="1" smtClean="0"/>
              <a:t>very</a:t>
            </a:r>
            <a:r>
              <a:rPr lang="de-CH" baseline="0" dirty="0" smtClean="0"/>
              <a:t> </a:t>
            </a:r>
            <a:r>
              <a:rPr lang="de-CH" baseline="0" dirty="0" err="1" smtClean="0"/>
              <a:t>homogenous</a:t>
            </a:r>
            <a:r>
              <a:rPr lang="de-CH" baseline="0" dirty="0" smtClean="0"/>
              <a:t> </a:t>
            </a:r>
            <a:r>
              <a:rPr lang="de-CH" baseline="0" dirty="0" err="1" smtClean="0"/>
              <a:t>groups</a:t>
            </a:r>
            <a:r>
              <a:rPr lang="de-CH" baseline="0" dirty="0" smtClean="0"/>
              <a:t> but high </a:t>
            </a:r>
            <a:r>
              <a:rPr lang="de-CH" baseline="0" dirty="0" err="1" smtClean="0"/>
              <a:t>group</a:t>
            </a:r>
            <a:r>
              <a:rPr lang="de-CH" baseline="0" dirty="0" smtClean="0"/>
              <a:t> </a:t>
            </a:r>
            <a:r>
              <a:rPr lang="de-CH" baseline="0" dirty="0" err="1" smtClean="0"/>
              <a:t>differences</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http://www.bfs.admin.ch/bfs/portal/de/index/regionen/kantone/bs/key.html</a:t>
            </a:r>
          </a:p>
          <a:p>
            <a:endParaRPr lang="de-CH" dirty="0" smtClean="0"/>
          </a:p>
          <a:p>
            <a:pPr lvl="1"/>
            <a:endParaRPr lang="de-CH" dirty="0" smtClean="0"/>
          </a:p>
          <a:p>
            <a:pPr lvl="0"/>
            <a:r>
              <a:rPr lang="de-CH" dirty="0" smtClean="0"/>
              <a:t>Bei</a:t>
            </a:r>
            <a:r>
              <a:rPr lang="de-CH" baseline="0" dirty="0" smtClean="0"/>
              <a:t> der Auswahl der Kantone haben wir zum Ziel möglichst  lange Entwicklungsperioden abzudecken.</a:t>
            </a:r>
            <a:endParaRPr lang="de-CH" dirty="0" smtClean="0"/>
          </a:p>
          <a:p>
            <a:pPr lvl="0"/>
            <a:endParaRPr lang="de-CH" dirty="0" smtClean="0"/>
          </a:p>
          <a:p>
            <a:pPr lvl="0"/>
            <a:endParaRPr lang="de-CH" dirty="0" smtClean="0"/>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smtClean="0"/>
          </a:p>
          <a:p>
            <a:pPr marL="171450" indent="-171450">
              <a:buFontTx/>
              <a:buChar char="-"/>
            </a:pPr>
            <a:r>
              <a:rPr lang="de-CH" dirty="0" smtClean="0"/>
              <a:t>Einkommen &gt;</a:t>
            </a:r>
            <a:r>
              <a:rPr lang="de-CH" baseline="0" dirty="0" smtClean="0"/>
              <a:t> Es ist nicht in jedem Fall ein Haushaltseinkommen, es hat Abzüge (können als obligatorische Ausgaben aufgefasst werden)&gt; dann landet man beim verfügbaren Einkommen</a:t>
            </a:r>
          </a:p>
          <a:p>
            <a:pPr marL="171450" indent="-171450">
              <a:buFontTx/>
              <a:buChar char="-"/>
            </a:pPr>
            <a:endParaRPr lang="de-CH" baseline="0" dirty="0" smtClean="0"/>
          </a:p>
          <a:p>
            <a:pPr marL="171450" indent="-171450">
              <a:buFontTx/>
              <a:buChar char="-"/>
            </a:pPr>
            <a:r>
              <a:rPr lang="de-CH" baseline="0" dirty="0" err="1" smtClean="0"/>
              <a:t>Household</a:t>
            </a:r>
            <a:r>
              <a:rPr lang="de-CH" baseline="0" dirty="0" smtClean="0"/>
              <a:t> </a:t>
            </a:r>
            <a:r>
              <a:rPr lang="de-CH" baseline="0" dirty="0" err="1" smtClean="0"/>
              <a:t>typs</a:t>
            </a:r>
            <a:r>
              <a:rPr lang="de-CH" baseline="0" dirty="0" smtClean="0"/>
              <a:t> &gt; </a:t>
            </a:r>
            <a:r>
              <a:rPr lang="de-CH" baseline="0" dirty="0" err="1" smtClean="0"/>
              <a:t>we</a:t>
            </a:r>
            <a:r>
              <a:rPr lang="de-CH" baseline="0" dirty="0" smtClean="0"/>
              <a:t> </a:t>
            </a:r>
            <a:r>
              <a:rPr lang="de-CH" baseline="0" dirty="0" err="1" smtClean="0"/>
              <a:t>have</a:t>
            </a:r>
            <a:r>
              <a:rPr lang="de-CH" baseline="0" dirty="0" smtClean="0"/>
              <a:t> </a:t>
            </a:r>
            <a:r>
              <a:rPr lang="de-CH" baseline="0" dirty="0" err="1" smtClean="0"/>
              <a:t>household</a:t>
            </a:r>
            <a:r>
              <a:rPr lang="de-CH" baseline="0" dirty="0" smtClean="0"/>
              <a:t> </a:t>
            </a:r>
            <a:r>
              <a:rPr lang="de-CH" baseline="0" dirty="0" err="1" smtClean="0"/>
              <a:t>concering</a:t>
            </a:r>
            <a:r>
              <a:rPr lang="de-CH" baseline="0" dirty="0" smtClean="0"/>
              <a:t> </a:t>
            </a:r>
            <a:r>
              <a:rPr lang="de-CH" baseline="0" dirty="0" err="1" smtClean="0"/>
              <a:t>tax</a:t>
            </a:r>
            <a:r>
              <a:rPr lang="de-CH" baseline="0" dirty="0" smtClean="0"/>
              <a:t> </a:t>
            </a:r>
            <a:r>
              <a:rPr lang="de-CH" baseline="0" dirty="0" err="1" smtClean="0"/>
              <a:t>dossiers</a:t>
            </a:r>
            <a:r>
              <a:rPr lang="de-CH" baseline="0" dirty="0" smtClean="0"/>
              <a:t> not real </a:t>
            </a:r>
            <a:r>
              <a:rPr lang="de-CH" baseline="0" dirty="0" err="1" smtClean="0"/>
              <a:t>households</a:t>
            </a:r>
            <a:r>
              <a:rPr lang="de-CH" baseline="0" dirty="0" smtClean="0"/>
              <a:t> (</a:t>
            </a:r>
            <a:r>
              <a:rPr lang="de-CH" baseline="0" dirty="0" err="1" smtClean="0"/>
              <a:t>cohabitation</a:t>
            </a:r>
            <a:r>
              <a:rPr lang="de-CH" baseline="0" dirty="0" smtClean="0"/>
              <a:t> </a:t>
            </a:r>
            <a:r>
              <a:rPr lang="de-CH" baseline="0" dirty="0" err="1" smtClean="0"/>
              <a:t>without</a:t>
            </a:r>
            <a:r>
              <a:rPr lang="de-CH" baseline="0" dirty="0" smtClean="0"/>
              <a:t> legal </a:t>
            </a:r>
            <a:r>
              <a:rPr lang="de-CH" baseline="0" dirty="0" err="1" smtClean="0"/>
              <a:t>marriage</a:t>
            </a:r>
            <a:r>
              <a:rPr lang="de-CH" baseline="0" dirty="0" smtClean="0"/>
              <a:t> </a:t>
            </a:r>
            <a:r>
              <a:rPr lang="de-CH" baseline="0" dirty="0" err="1" smtClean="0"/>
              <a:t>is</a:t>
            </a:r>
            <a:r>
              <a:rPr lang="de-CH" baseline="0" dirty="0" smtClean="0"/>
              <a:t> not </a:t>
            </a:r>
            <a:r>
              <a:rPr lang="de-CH" baseline="0" dirty="0" err="1" smtClean="0"/>
              <a:t>properly</a:t>
            </a:r>
            <a:r>
              <a:rPr lang="de-CH" baseline="0" dirty="0" smtClean="0"/>
              <a:t> </a:t>
            </a:r>
            <a:r>
              <a:rPr lang="de-CH" baseline="0" dirty="0" err="1" smtClean="0"/>
              <a:t>covered</a:t>
            </a:r>
            <a:r>
              <a:rPr lang="de-CH" baseline="0" dirty="0" smtClean="0"/>
              <a:t>)</a:t>
            </a:r>
          </a:p>
          <a:p>
            <a:pPr marL="171450" indent="-171450">
              <a:buFontTx/>
              <a:buChar char="-"/>
            </a:pPr>
            <a:endParaRPr lang="de-CH" baseline="0" dirty="0" smtClean="0"/>
          </a:p>
          <a:p>
            <a:pPr marL="171450" indent="-171450">
              <a:buFontTx/>
              <a:buChar char="-"/>
            </a:pPr>
            <a:r>
              <a:rPr lang="de-CH" baseline="0" dirty="0" smtClean="0"/>
              <a:t>Age </a:t>
            </a:r>
            <a:r>
              <a:rPr lang="de-CH" baseline="0" dirty="0" err="1" smtClean="0"/>
              <a:t>we</a:t>
            </a:r>
            <a:r>
              <a:rPr lang="de-CH" baseline="0" dirty="0" smtClean="0"/>
              <a:t> </a:t>
            </a:r>
            <a:r>
              <a:rPr lang="de-CH" baseline="0" dirty="0" err="1" smtClean="0"/>
              <a:t>have</a:t>
            </a:r>
            <a:r>
              <a:rPr lang="de-CH" baseline="0" dirty="0" smtClean="0"/>
              <a:t> </a:t>
            </a:r>
            <a:r>
              <a:rPr lang="de-CH" baseline="0" dirty="0" err="1" smtClean="0"/>
              <a:t>age</a:t>
            </a:r>
            <a:r>
              <a:rPr lang="de-CH" baseline="0" dirty="0" smtClean="0"/>
              <a:t> </a:t>
            </a:r>
            <a:r>
              <a:rPr lang="de-CH" baseline="0" dirty="0" err="1" smtClean="0"/>
              <a:t>of</a:t>
            </a:r>
            <a:r>
              <a:rPr lang="de-CH" baseline="0" dirty="0" smtClean="0"/>
              <a:t> </a:t>
            </a:r>
            <a:r>
              <a:rPr lang="de-CH" baseline="0" dirty="0" err="1" smtClean="0"/>
              <a:t>tax</a:t>
            </a:r>
            <a:r>
              <a:rPr lang="de-CH" baseline="0" dirty="0" smtClean="0"/>
              <a:t> dossier </a:t>
            </a:r>
            <a:r>
              <a:rPr lang="de-CH" baseline="0" dirty="0" err="1" smtClean="0"/>
              <a:t>leader</a:t>
            </a:r>
            <a:r>
              <a:rPr lang="de-CH" baseline="0" dirty="0" smtClean="0"/>
              <a:t> (</a:t>
            </a:r>
            <a:r>
              <a:rPr lang="de-CH" baseline="0" dirty="0" err="1" smtClean="0"/>
              <a:t>for</a:t>
            </a:r>
            <a:r>
              <a:rPr lang="de-CH" baseline="0" dirty="0" smtClean="0"/>
              <a:t> </a:t>
            </a:r>
            <a:r>
              <a:rPr lang="de-CH" baseline="0" dirty="0" err="1" smtClean="0"/>
              <a:t>married</a:t>
            </a:r>
            <a:r>
              <a:rPr lang="de-CH" baseline="0" dirty="0" smtClean="0"/>
              <a:t> </a:t>
            </a:r>
            <a:r>
              <a:rPr lang="de-CH" baseline="0" dirty="0" err="1" smtClean="0"/>
              <a:t>people</a:t>
            </a:r>
            <a:r>
              <a:rPr lang="de-CH" baseline="0" dirty="0" smtClean="0"/>
              <a:t> </a:t>
            </a:r>
            <a:r>
              <a:rPr lang="de-CH" baseline="0" dirty="0" err="1" smtClean="0"/>
              <a:t>we</a:t>
            </a:r>
            <a:r>
              <a:rPr lang="de-CH" baseline="0" dirty="0" smtClean="0"/>
              <a:t> </a:t>
            </a:r>
            <a:r>
              <a:rPr lang="de-CH" baseline="0" dirty="0" err="1" smtClean="0"/>
              <a:t>have</a:t>
            </a:r>
            <a:r>
              <a:rPr lang="de-CH" baseline="0" dirty="0" smtClean="0"/>
              <a:t> </a:t>
            </a:r>
            <a:r>
              <a:rPr lang="de-CH" baseline="0" dirty="0" err="1" smtClean="0"/>
              <a:t>the</a:t>
            </a:r>
            <a:r>
              <a:rPr lang="de-CH" baseline="0" dirty="0" smtClean="0"/>
              <a:t> </a:t>
            </a:r>
            <a:r>
              <a:rPr lang="de-CH" baseline="0" dirty="0" err="1" smtClean="0"/>
              <a:t>age</a:t>
            </a:r>
            <a:r>
              <a:rPr lang="de-CH" baseline="0" dirty="0" smtClean="0"/>
              <a:t> </a:t>
            </a:r>
            <a:r>
              <a:rPr lang="de-CH" baseline="0" dirty="0" err="1" smtClean="0"/>
              <a:t>of</a:t>
            </a:r>
            <a:r>
              <a:rPr lang="de-CH" baseline="0" dirty="0" smtClean="0"/>
              <a:t> </a:t>
            </a:r>
            <a:r>
              <a:rPr lang="de-CH" baseline="0" dirty="0" err="1" smtClean="0"/>
              <a:t>the</a:t>
            </a:r>
            <a:r>
              <a:rPr lang="de-CH" baseline="0" dirty="0" smtClean="0"/>
              <a:t> </a:t>
            </a:r>
            <a:r>
              <a:rPr lang="de-CH" baseline="0" dirty="0" err="1" smtClean="0"/>
              <a:t>person</a:t>
            </a:r>
            <a:r>
              <a:rPr lang="de-CH" baseline="0" dirty="0" smtClean="0"/>
              <a:t>, </a:t>
            </a:r>
            <a:r>
              <a:rPr lang="de-CH" baseline="0" dirty="0" err="1" smtClean="0"/>
              <a:t>who</a:t>
            </a:r>
            <a:r>
              <a:rPr lang="de-CH" baseline="0" dirty="0" smtClean="0"/>
              <a:t> </a:t>
            </a:r>
            <a:r>
              <a:rPr lang="de-CH" baseline="0" dirty="0" err="1" smtClean="0"/>
              <a:t>contributes</a:t>
            </a:r>
            <a:r>
              <a:rPr lang="de-CH" baseline="0" dirty="0" smtClean="0"/>
              <a:t> </a:t>
            </a:r>
            <a:r>
              <a:rPr lang="de-CH" baseline="0" dirty="0" err="1" smtClean="0"/>
              <a:t>most</a:t>
            </a:r>
            <a:r>
              <a:rPr lang="de-CH" baseline="0" dirty="0" smtClean="0"/>
              <a:t> </a:t>
            </a:r>
            <a:r>
              <a:rPr lang="de-CH" baseline="0" dirty="0" err="1" smtClean="0"/>
              <a:t>to</a:t>
            </a:r>
            <a:r>
              <a:rPr lang="de-CH" baseline="0" dirty="0" smtClean="0"/>
              <a:t> </a:t>
            </a:r>
            <a:r>
              <a:rPr lang="de-CH" baseline="0" dirty="0" err="1" smtClean="0"/>
              <a:t>the</a:t>
            </a:r>
            <a:r>
              <a:rPr lang="de-CH" baseline="0" dirty="0" smtClean="0"/>
              <a:t> </a:t>
            </a:r>
            <a:r>
              <a:rPr lang="de-CH" baseline="0" dirty="0" err="1" smtClean="0"/>
              <a:t>household</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Remarks</a:t>
            </a:r>
            <a:r>
              <a:rPr lang="de-CH" dirty="0" smtClean="0"/>
              <a:t/>
            </a:r>
            <a:br>
              <a:rPr lang="de-CH" dirty="0" smtClean="0"/>
            </a:br>
            <a:r>
              <a:rPr lang="de-CH" dirty="0" smtClean="0"/>
              <a:t>-</a:t>
            </a:r>
            <a:r>
              <a:rPr lang="de-CH" baseline="0" dirty="0" smtClean="0"/>
              <a:t> </a:t>
            </a:r>
            <a:r>
              <a:rPr lang="de-CH" baseline="0" dirty="0" err="1" smtClean="0"/>
              <a:t>you</a:t>
            </a:r>
            <a:r>
              <a:rPr lang="de-CH" baseline="0" dirty="0" smtClean="0"/>
              <a:t> </a:t>
            </a:r>
            <a:r>
              <a:rPr lang="de-CH" baseline="0" dirty="0" err="1" smtClean="0"/>
              <a:t>get</a:t>
            </a:r>
            <a:r>
              <a:rPr lang="de-CH" baseline="0" dirty="0" smtClean="0"/>
              <a:t> </a:t>
            </a:r>
            <a:r>
              <a:rPr lang="de-CH" baseline="0" dirty="0" err="1" smtClean="0"/>
              <a:t>between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by</a:t>
            </a:r>
            <a:r>
              <a:rPr lang="de-CH" baseline="0" dirty="0" smtClean="0"/>
              <a:t> </a:t>
            </a:r>
            <a:r>
              <a:rPr lang="de-CH" baseline="0" dirty="0" err="1" smtClean="0"/>
              <a:t>assigning</a:t>
            </a:r>
            <a:r>
              <a:rPr lang="de-CH" baseline="0" dirty="0" smtClean="0"/>
              <a:t> </a:t>
            </a:r>
            <a:r>
              <a:rPr lang="de-CH" baseline="0" dirty="0" err="1" smtClean="0"/>
              <a:t>the</a:t>
            </a:r>
            <a:r>
              <a:rPr lang="de-CH" baseline="0" dirty="0" smtClean="0"/>
              <a:t> </a:t>
            </a:r>
            <a:r>
              <a:rPr lang="de-CH" baseline="0" dirty="0" err="1" smtClean="0"/>
              <a:t>group</a:t>
            </a:r>
            <a:r>
              <a:rPr lang="de-CH" baseline="0" dirty="0" smtClean="0"/>
              <a:t> </a:t>
            </a:r>
            <a:r>
              <a:rPr lang="de-CH" baseline="0" dirty="0" err="1" smtClean="0"/>
              <a:t>mean</a:t>
            </a:r>
            <a:r>
              <a:rPr lang="de-CH" baseline="0" dirty="0" smtClean="0"/>
              <a:t> </a:t>
            </a:r>
            <a:r>
              <a:rPr lang="de-CH" baseline="0" dirty="0" err="1" smtClean="0"/>
              <a:t>to</a:t>
            </a:r>
            <a:r>
              <a:rPr lang="de-CH" baseline="0" dirty="0" smtClean="0"/>
              <a:t> </a:t>
            </a:r>
            <a:r>
              <a:rPr lang="de-CH" baseline="0" dirty="0" err="1" smtClean="0"/>
              <a:t>every</a:t>
            </a:r>
            <a:r>
              <a:rPr lang="de-CH" baseline="0" dirty="0" smtClean="0"/>
              <a:t> </a:t>
            </a:r>
            <a:r>
              <a:rPr lang="de-CH" baseline="0" dirty="0" err="1" smtClean="0"/>
              <a:t>group</a:t>
            </a:r>
            <a:r>
              <a:rPr lang="de-CH" baseline="0" dirty="0" smtClean="0"/>
              <a:t> </a:t>
            </a:r>
            <a:r>
              <a:rPr lang="de-CH" baseline="0" dirty="0" err="1" smtClean="0"/>
              <a:t>member</a:t>
            </a:r>
            <a:r>
              <a:rPr lang="de-CH" baseline="0" dirty="0" smtClean="0"/>
              <a:t> </a:t>
            </a:r>
            <a:r>
              <a:rPr lang="de-CH" baseline="0" dirty="0" err="1" smtClean="0"/>
              <a:t>and</a:t>
            </a:r>
            <a:r>
              <a:rPr lang="de-CH" baseline="0" dirty="0" smtClean="0"/>
              <a:t> </a:t>
            </a:r>
            <a:r>
              <a:rPr lang="de-CH" baseline="0" dirty="0" err="1" smtClean="0"/>
              <a:t>the</a:t>
            </a:r>
            <a:r>
              <a:rPr lang="de-CH" baseline="0" dirty="0" smtClean="0"/>
              <a:t> </a:t>
            </a:r>
            <a:r>
              <a:rPr lang="de-CH" baseline="0" dirty="0" err="1" smtClean="0"/>
              <a:t>calculate</a:t>
            </a:r>
            <a:r>
              <a:rPr lang="de-CH" baseline="0" dirty="0" smtClean="0"/>
              <a:t> </a:t>
            </a:r>
            <a:r>
              <a:rPr lang="de-CH" baseline="0" dirty="0" err="1" smtClean="0"/>
              <a:t>the</a:t>
            </a:r>
            <a:r>
              <a:rPr lang="de-CH" baseline="0" dirty="0" smtClean="0"/>
              <a:t> </a:t>
            </a:r>
            <a:r>
              <a:rPr lang="de-CH" baseline="0" dirty="0" err="1" smtClean="0"/>
              <a:t>inequaltiy</a:t>
            </a:r>
            <a:r>
              <a:rPr lang="de-CH" baseline="0" dirty="0" smtClean="0"/>
              <a:t> </a:t>
            </a:r>
            <a:r>
              <a:rPr lang="de-CH" baseline="0" dirty="0" err="1" smtClean="0"/>
              <a:t>meassure</a:t>
            </a:r>
            <a:endParaRPr lang="de-CH" baseline="0" dirty="0" smtClean="0"/>
          </a:p>
          <a:p>
            <a:r>
              <a:rPr lang="de-CH" baseline="0" dirty="0" smtClean="0"/>
              <a:t>- The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indices</a:t>
            </a:r>
            <a:r>
              <a:rPr lang="de-CH" baseline="0" dirty="0" smtClean="0"/>
              <a:t> </a:t>
            </a:r>
            <a:r>
              <a:rPr lang="de-CH" baseline="0" dirty="0" err="1" smtClean="0"/>
              <a:t>are</a:t>
            </a:r>
            <a:r>
              <a:rPr lang="de-CH" baseline="0" dirty="0" smtClean="0"/>
              <a:t> </a:t>
            </a:r>
            <a:r>
              <a:rPr lang="de-CH" baseline="0" dirty="0" err="1" smtClean="0"/>
              <a:t>weighted</a:t>
            </a:r>
            <a:r>
              <a:rPr lang="de-CH" baseline="0" dirty="0" smtClean="0"/>
              <a:t> </a:t>
            </a:r>
            <a:r>
              <a:rPr lang="de-CH" baseline="0" dirty="0" err="1" smtClean="0"/>
              <a:t>with</a:t>
            </a:r>
            <a:r>
              <a:rPr lang="de-CH" baseline="0" dirty="0" smtClean="0"/>
              <a:t> </a:t>
            </a:r>
            <a:r>
              <a:rPr lang="de-CH" baseline="0" dirty="0" err="1" smtClean="0"/>
              <a:t>the</a:t>
            </a:r>
            <a:r>
              <a:rPr lang="de-CH" baseline="0" dirty="0" smtClean="0"/>
              <a:t> </a:t>
            </a:r>
            <a:r>
              <a:rPr lang="de-CH" baseline="0" dirty="0" err="1" smtClean="0"/>
              <a:t>adjusted</a:t>
            </a:r>
            <a:r>
              <a:rPr lang="de-CH" baseline="0" dirty="0" smtClean="0"/>
              <a:t> </a:t>
            </a:r>
            <a:r>
              <a:rPr lang="de-CH" baseline="0" dirty="0" err="1" smtClean="0"/>
              <a:t>group</a:t>
            </a:r>
            <a:r>
              <a:rPr lang="de-CH" baseline="0" dirty="0" smtClean="0"/>
              <a:t> </a:t>
            </a:r>
            <a:r>
              <a:rPr lang="de-CH" baseline="0" dirty="0" err="1" smtClean="0"/>
              <a:t>proportion</a:t>
            </a:r>
            <a:r>
              <a:rPr lang="de-CH" baseline="0" dirty="0" smtClean="0"/>
              <a:t> &gt; </a:t>
            </a:r>
            <a:r>
              <a:rPr lang="de-CH" baseline="0" dirty="0" err="1" smtClean="0"/>
              <a:t>with</a:t>
            </a:r>
            <a:r>
              <a:rPr lang="de-CH" baseline="0" dirty="0" smtClean="0"/>
              <a:t> large </a:t>
            </a:r>
            <a:r>
              <a:rPr lang="de-CH" baseline="0" dirty="0" err="1" smtClean="0"/>
              <a:t>groups</a:t>
            </a:r>
            <a:r>
              <a:rPr lang="de-CH" baseline="0" dirty="0" smtClean="0"/>
              <a:t> </a:t>
            </a:r>
            <a:r>
              <a:rPr lang="de-CH" baseline="0" dirty="0" err="1" smtClean="0"/>
              <a:t>the</a:t>
            </a:r>
            <a:r>
              <a:rPr lang="de-CH" baseline="0" dirty="0" smtClean="0"/>
              <a:t> </a:t>
            </a:r>
            <a:r>
              <a:rPr lang="de-CH" baseline="0" dirty="0" err="1" smtClean="0"/>
              <a:t>weights</a:t>
            </a:r>
            <a:r>
              <a:rPr lang="de-CH" baseline="0" dirty="0" smtClean="0"/>
              <a:t> </a:t>
            </a:r>
            <a:r>
              <a:rPr lang="de-CH" baseline="0" dirty="0" err="1" smtClean="0"/>
              <a:t>seem</a:t>
            </a:r>
            <a:r>
              <a:rPr lang="de-CH" baseline="0" dirty="0" smtClean="0"/>
              <a:t> </a:t>
            </a:r>
            <a:r>
              <a:rPr lang="de-CH" baseline="0" dirty="0" err="1" smtClean="0"/>
              <a:t>to</a:t>
            </a:r>
            <a:r>
              <a:rPr lang="de-CH" baseline="0" dirty="0" smtClean="0"/>
              <a:t> </a:t>
            </a:r>
            <a:r>
              <a:rPr lang="de-CH" baseline="0" dirty="0" err="1" smtClean="0"/>
              <a:t>sum</a:t>
            </a:r>
            <a:r>
              <a:rPr lang="de-CH" baseline="0" dirty="0" smtClean="0"/>
              <a:t> </a:t>
            </a:r>
            <a:r>
              <a:rPr lang="de-CH" baseline="0" dirty="0" err="1" smtClean="0"/>
              <a:t>to</a:t>
            </a:r>
            <a:r>
              <a:rPr lang="de-CH" baseline="0" dirty="0" smtClean="0"/>
              <a:t> 1. </a:t>
            </a:r>
            <a:r>
              <a:rPr lang="de-CH" baseline="0" dirty="0" err="1" smtClean="0"/>
              <a:t>Adjustment</a:t>
            </a:r>
            <a:r>
              <a:rPr lang="de-CH" baseline="0" dirty="0" smtClean="0"/>
              <a:t> </a:t>
            </a:r>
            <a:r>
              <a:rPr lang="de-CH" baseline="0" dirty="0" err="1" smtClean="0"/>
              <a:t>is</a:t>
            </a:r>
            <a:r>
              <a:rPr lang="de-CH" baseline="0" dirty="0" smtClean="0"/>
              <a:t> </a:t>
            </a:r>
            <a:r>
              <a:rPr lang="de-CH" baseline="0" dirty="0" err="1" smtClean="0"/>
              <a:t>important</a:t>
            </a:r>
            <a:r>
              <a:rPr lang="de-CH" baseline="0" dirty="0" smtClean="0"/>
              <a:t> </a:t>
            </a:r>
            <a:r>
              <a:rPr lang="de-CH" baseline="0" dirty="0" err="1" smtClean="0"/>
              <a:t>for</a:t>
            </a:r>
            <a:r>
              <a:rPr lang="de-CH" baseline="0" dirty="0" smtClean="0"/>
              <a:t> </a:t>
            </a:r>
            <a:r>
              <a:rPr lang="de-CH" baseline="0" dirty="0" err="1" smtClean="0"/>
              <a:t>small</a:t>
            </a:r>
            <a:r>
              <a:rPr lang="de-CH" baseline="0" dirty="0" smtClean="0"/>
              <a:t> sample </a:t>
            </a:r>
            <a:r>
              <a:rPr lang="de-CH" baseline="0" dirty="0" err="1" smtClean="0"/>
              <a:t>size</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4556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i="1" dirty="0" smtClean="0"/>
              <a:t>(1) No big changes concerning shares of age groups</a:t>
            </a:r>
          </a:p>
          <a:p>
            <a:r>
              <a:rPr lang="en-US" i="1" dirty="0" smtClean="0"/>
              <a:t>(2) Inequality did rise</a:t>
            </a:r>
          </a:p>
          <a:p>
            <a:r>
              <a:rPr lang="en-US" i="1" dirty="0" smtClean="0"/>
              <a:t>(3) Within group inequality «drives» overall inequality… </a:t>
            </a:r>
          </a:p>
          <a:p>
            <a:r>
              <a:rPr lang="en-US" i="1" dirty="0" smtClean="0"/>
              <a:t>…but importance of between group differences grew.</a:t>
            </a:r>
          </a:p>
          <a:p>
            <a:pPr lvl="2"/>
            <a:endParaRPr lang="de-CH" dirty="0" smtClean="0"/>
          </a:p>
          <a:p>
            <a:pPr marL="0" indent="0">
              <a:buNone/>
            </a:pPr>
            <a:endParaRPr lang="de-CH" b="1" i="1" dirty="0" smtClean="0"/>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5519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0413" y="36925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7143" y="462158"/>
            <a:ext cx="910481" cy="680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499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Soziale Arbeit</a:t>
            </a: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5" r:id="rId12"/>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0min.ch/community/quiz/?quizid=508&amp;loadquestion=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package" Target="../embeddings/Microsoft_Excel-Arbeitsblatt2.xls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package" Target="../embeddings/Microsoft_Excel-Arbeitsblatt3.xlsx"/></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package" Target="../embeddings/Microsoft_Excel-Arbeitsblatt4.xlsx"/></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inequalities.ch/"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package" Target="../embeddings/Microsoft_Excel-Arbeitsblat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Inequality by Demographic </a:t>
            </a:r>
            <a:r>
              <a:rPr lang="en-US" dirty="0" smtClean="0"/>
              <a:t>Factors </a:t>
            </a:r>
            <a:endParaRPr lang="de-CH" dirty="0" smtClean="0">
              <a:latin typeface="Lucida Sans" pitchFamily="34" charset="0"/>
              <a:cs typeface="Lucida Sans Unicode" pitchFamily="34" charset="0"/>
            </a:endParaRPr>
          </a:p>
        </p:txBody>
      </p:sp>
      <p:sp>
        <p:nvSpPr>
          <p:cNvPr id="6148" name="Untertitel 3"/>
          <p:cNvSpPr>
            <a:spLocks noGrp="1"/>
          </p:cNvSpPr>
          <p:nvPr>
            <p:ph type="subTitle" idx="1"/>
          </p:nvPr>
        </p:nvSpPr>
        <p:spPr bwMode="auto">
          <a:xfrm>
            <a:off x="468313" y="5156200"/>
            <a:ext cx="7075487"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Findings from Individual-Level Cantonal Tax </a:t>
            </a:r>
            <a:r>
              <a:rPr lang="en-US" dirty="0" smtClean="0"/>
              <a:t>Data</a:t>
            </a:r>
          </a:p>
          <a:p>
            <a:endParaRPr lang="en-US" dirty="0"/>
          </a:p>
          <a:p>
            <a:r>
              <a:rPr lang="en-US" b="1" dirty="0"/>
              <a:t>The Evolution of Economic and Social Inequalities in Switzerland (and Beyond</a:t>
            </a:r>
            <a:r>
              <a:rPr lang="en-US" b="1" dirty="0" smtClean="0"/>
              <a:t>): International Conference, Switzerland</a:t>
            </a:r>
            <a:endParaRPr lang="en-US" dirty="0" smtClean="0"/>
          </a:p>
          <a:p>
            <a:endParaRPr lang="en-US" dirty="0">
              <a:latin typeface="Lucida Sans" pitchFamily="34" charset="0"/>
              <a:cs typeface="Lucida Sans Unicode" pitchFamily="34" charset="0"/>
            </a:endParaRPr>
          </a:p>
          <a:p>
            <a:endParaRPr lang="de-CH" dirty="0" smtClean="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61963" y="6299200"/>
            <a:ext cx="6789737"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r>
              <a:rPr lang="de-CH" dirty="0">
                <a:latin typeface="Lucida Sans" pitchFamily="34" charset="0"/>
              </a:rPr>
              <a:t>Oliver Hümbelin und Rudolf </a:t>
            </a:r>
            <a:r>
              <a:rPr lang="de-CH" dirty="0" smtClean="0">
                <a:latin typeface="Lucida Sans" pitchFamily="34" charset="0"/>
              </a:rPr>
              <a:t>Farys</a:t>
            </a:r>
          </a:p>
        </p:txBody>
      </p:sp>
      <p:pic>
        <p:nvPicPr>
          <p:cNvPr id="1030" name="Picture 6" descr="http://www.20min.ch/2010/img/quiz/picquiz/508.jpg">
            <a:hlinkClick r:id="rId3"/>
          </p:cNvPr>
          <p:cNvPicPr>
            <a:picLocks noGrp="1" noChangeAspect="1" noChangeArrowheads="1"/>
          </p:cNvPicPr>
          <p:nvPr>
            <p:ph type="pic" sz="quarter" idx="11"/>
          </p:nvPr>
        </p:nvPicPr>
        <p:blipFill>
          <a:blip r:embed="rId4">
            <a:extLst>
              <a:ext uri="{28A0092B-C50C-407E-A947-70E740481C1C}">
                <a14:useLocalDpi xmlns:a14="http://schemas.microsoft.com/office/drawing/2010/main" val="0"/>
              </a:ext>
            </a:extLst>
          </a:blip>
          <a:srcRect t="15584" b="15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a:xfrm>
            <a:off x="468000" y="1109174"/>
            <a:ext cx="8100000" cy="540000"/>
          </a:xfrm>
        </p:spPr>
        <p:txBody>
          <a:bodyPr/>
          <a:lstStyle/>
          <a:p>
            <a:r>
              <a:rPr lang="en-US" dirty="0" smtClean="0"/>
              <a:t>Age </a:t>
            </a:r>
            <a:r>
              <a:rPr lang="en-US" dirty="0"/>
              <a:t>groups </a:t>
            </a:r>
            <a:r>
              <a:rPr lang="en-US" dirty="0" smtClean="0"/>
              <a:t>- Between and within group 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744799" y="1854679"/>
            <a:ext cx="2904488" cy="3801054"/>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Overall within </a:t>
            </a:r>
            <a:r>
              <a:rPr lang="en-US" i="1" dirty="0"/>
              <a:t>Inequality is bigger than between inequality </a:t>
            </a:r>
            <a:endParaRPr lang="en-US" i="1" dirty="0" smtClean="0"/>
          </a:p>
          <a:p>
            <a:pPr marL="0" indent="0">
              <a:buNone/>
            </a:pPr>
            <a:r>
              <a:rPr lang="en-US" sz="1600" i="1" dirty="0" smtClean="0"/>
              <a:t>1991: W=0.38, B=0.03 </a:t>
            </a:r>
          </a:p>
          <a:p>
            <a:pPr marL="0" indent="0">
              <a:buNone/>
            </a:pPr>
            <a:r>
              <a:rPr lang="en-US" sz="1600" i="1" dirty="0" smtClean="0"/>
              <a:t>2011:  W=0.51, B=0.05</a:t>
            </a:r>
            <a:endParaRPr lang="en-US" i="1" dirty="0" smtClean="0"/>
          </a:p>
          <a:p>
            <a:r>
              <a:rPr lang="en-US" i="1" dirty="0" smtClean="0"/>
              <a:t>On average young adults lost, while retired gained and workforce were “stable”</a:t>
            </a:r>
          </a:p>
          <a:p>
            <a:r>
              <a:rPr lang="en-US" i="1" dirty="0" smtClean="0"/>
              <a:t>But: Inequality within workforce and especially among young adults increased strong</a:t>
            </a:r>
            <a:endParaRPr lang="en-US" dirty="0" smtClean="0"/>
          </a:p>
          <a:p>
            <a:pPr lvl="2"/>
            <a:endParaRPr lang="de-CH" dirty="0"/>
          </a:p>
          <a:p>
            <a:pPr marL="0" indent="0">
              <a:buNone/>
            </a:pPr>
            <a:endParaRPr lang="de-CH" b="1" i="1" dirty="0" smtClean="0"/>
          </a:p>
          <a:p>
            <a:endParaRPr lang="de-CH" dirty="0" smtClean="0"/>
          </a:p>
        </p:txBody>
      </p:sp>
      <p:sp>
        <p:nvSpPr>
          <p:cNvPr id="4" name="AutoShape 19" descr="plot of chunk unnamed-chunk-1"/>
          <p:cNvSpPr>
            <a:spLocks noChangeAspect="1" noChangeArrowheads="1"/>
          </p:cNvSpPr>
          <p:nvPr/>
        </p:nvSpPr>
        <p:spPr bwMode="auto">
          <a:xfrm>
            <a:off x="155575" y="-52657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1" descr="plot of chunk unnamed-chunk-1"/>
          <p:cNvSpPr>
            <a:spLocks noChangeAspect="1" noChangeArrowheads="1"/>
          </p:cNvSpPr>
          <p:nvPr/>
        </p:nvSpPr>
        <p:spPr bwMode="auto">
          <a:xfrm>
            <a:off x="307975" y="-51133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3" descr="plot of chunk unnamed-chunk-1"/>
          <p:cNvSpPr>
            <a:spLocks noChangeAspect="1" noChangeArrowheads="1"/>
          </p:cNvSpPr>
          <p:nvPr/>
        </p:nvSpPr>
        <p:spPr bwMode="auto">
          <a:xfrm>
            <a:off x="460375" y="-49609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68" name="Picture 2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78537" y="1522034"/>
            <a:ext cx="5288771" cy="5288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679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Contribution of each within inequality component and between inequality  to overall 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Inequality among Workforce (26-65) contributes most to overall inequality (big group) and relevance of inequality within this age group is rising.</a:t>
            </a:r>
          </a:p>
          <a:p>
            <a:r>
              <a:rPr lang="en-US" i="1" dirty="0" smtClean="0"/>
              <a:t>Small increase of between-group component is because young adults “lost” relatively</a:t>
            </a:r>
            <a:endParaRPr lang="en-US" dirty="0" smtClean="0"/>
          </a:p>
          <a:p>
            <a:pPr lvl="2"/>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4190556067"/>
              </p:ext>
            </p:extLst>
          </p:nvPr>
        </p:nvGraphicFramePr>
        <p:xfrm>
          <a:off x="793750" y="2868613"/>
          <a:ext cx="4391025" cy="2247900"/>
        </p:xfrm>
        <a:graphic>
          <a:graphicData uri="http://schemas.openxmlformats.org/presentationml/2006/ole">
            <mc:AlternateContent xmlns:mc="http://schemas.openxmlformats.org/markup-compatibility/2006">
              <mc:Choice xmlns:v="urn:schemas-microsoft-com:vml" Requires="v">
                <p:oleObj spid="_x0000_s4133" name="Worksheet" r:id="rId4" imgW="4391011" imgH="2247900" progId="Excel.Sheet.12">
                  <p:embed/>
                </p:oleObj>
              </mc:Choice>
              <mc:Fallback>
                <p:oleObj name="Worksheet" r:id="rId4" imgW="4391011" imgH="2247900" progId="Excel.Sheet.12">
                  <p:embed/>
                  <p:pic>
                    <p:nvPicPr>
                      <p:cNvPr id="0" name=""/>
                      <p:cNvPicPr/>
                      <p:nvPr/>
                    </p:nvPicPr>
                    <p:blipFill>
                      <a:blip r:embed="rId5"/>
                      <a:stretch>
                        <a:fillRect/>
                      </a:stretch>
                    </p:blipFill>
                    <p:spPr>
                      <a:xfrm>
                        <a:off x="793750" y="2868613"/>
                        <a:ext cx="4391025" cy="2247900"/>
                      </a:xfrm>
                      <a:prstGeom prst="rect">
                        <a:avLst/>
                      </a:prstGeom>
                    </p:spPr>
                  </p:pic>
                </p:oleObj>
              </mc:Fallback>
            </mc:AlternateContent>
          </a:graphicData>
        </a:graphic>
      </p:graphicFrame>
    </p:spTree>
    <p:extLst>
      <p:ext uri="{BB962C8B-B14F-4D97-AF65-F5344CB8AC3E}">
        <p14:creationId xmlns:p14="http://schemas.microsoft.com/office/powerpoint/2010/main" val="139069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 Demographic change and contribution of within and between inequality to overall inequality </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2723811387"/>
              </p:ext>
            </p:extLst>
          </p:nvPr>
        </p:nvGraphicFramePr>
        <p:xfrm>
          <a:off x="4103078" y="2524124"/>
          <a:ext cx="4048370" cy="3511839"/>
        </p:xfrm>
        <a:graphic>
          <a:graphicData uri="http://schemas.openxmlformats.org/presentationml/2006/ole">
            <mc:AlternateContent xmlns:mc="http://schemas.openxmlformats.org/markup-compatibility/2006">
              <mc:Choice xmlns:v="urn:schemas-microsoft-com:vml" Requires="v">
                <p:oleObj spid="_x0000_s3124" name="Worksheet" r:id="rId4" imgW="3952855" imgH="3429000" progId="Excel.Sheet.12">
                  <p:embed/>
                </p:oleObj>
              </mc:Choice>
              <mc:Fallback>
                <p:oleObj name="Worksheet" r:id="rId4" imgW="3952855" imgH="3429000" progId="Excel.Sheet.12">
                  <p:embed/>
                  <p:pic>
                    <p:nvPicPr>
                      <p:cNvPr id="0" name=""/>
                      <p:cNvPicPr/>
                      <p:nvPr/>
                    </p:nvPicPr>
                    <p:blipFill>
                      <a:blip r:embed="rId5"/>
                      <a:stretch>
                        <a:fillRect/>
                      </a:stretch>
                    </p:blipFill>
                    <p:spPr>
                      <a:xfrm>
                        <a:off x="4103078" y="2524124"/>
                        <a:ext cx="4048370" cy="3511839"/>
                      </a:xfrm>
                      <a:prstGeom prst="rect">
                        <a:avLst/>
                      </a:prstGeom>
                    </p:spPr>
                  </p:pic>
                </p:oleObj>
              </mc:Fallback>
            </mc:AlternateContent>
          </a:graphicData>
        </a:graphic>
      </p:graphicFrame>
      <p:sp>
        <p:nvSpPr>
          <p:cNvPr id="8" name="Inhaltsplatzhalter 3"/>
          <p:cNvSpPr txBox="1">
            <a:spLocks/>
          </p:cNvSpPr>
          <p:nvPr/>
        </p:nvSpPr>
        <p:spPr>
          <a:xfrm>
            <a:off x="651666" y="2524125"/>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Global trend is reflected in cantonal data: decline of married and rise of single households</a:t>
            </a:r>
          </a:p>
          <a:p>
            <a:r>
              <a:rPr lang="en-US" i="1" dirty="0" smtClean="0"/>
              <a:t>Between group differences contribute with a relevant share to overall inequality</a:t>
            </a:r>
            <a:endParaRPr lang="en-US" dirty="0" smtClean="0"/>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886805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a:xfrm>
            <a:off x="466125" y="1002520"/>
            <a:ext cx="8100000" cy="540000"/>
          </a:xfrm>
        </p:spPr>
        <p:txBody>
          <a:bodyPr/>
          <a:lstStyle/>
          <a:p>
            <a:r>
              <a:rPr lang="en-US" dirty="0" smtClean="0"/>
              <a:t>Households- </a:t>
            </a:r>
            <a:r>
              <a:rPr lang="en-US" dirty="0"/>
              <a:t>Between and within inequality</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05020"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Between group differences are high between married and single </a:t>
            </a:r>
          </a:p>
          <a:p>
            <a:r>
              <a:rPr lang="en-US" i="1" dirty="0" smtClean="0"/>
              <a:t>married HH gained more </a:t>
            </a:r>
            <a:r>
              <a:rPr lang="en-US" i="1" dirty="0"/>
              <a:t>on average (</a:t>
            </a:r>
            <a:r>
              <a:rPr lang="en-US" sz="1400" i="1" dirty="0" smtClean="0"/>
              <a:t>pronunciation of between group differences)</a:t>
            </a:r>
            <a:endParaRPr lang="de-CH" sz="1400" i="1" dirty="0" smtClean="0"/>
          </a:p>
          <a:p>
            <a:r>
              <a:rPr lang="de-CH" i="1" dirty="0" smtClean="0"/>
              <a:t>But</a:t>
            </a:r>
            <a:r>
              <a:rPr lang="de-CH" i="1" dirty="0" smtClean="0"/>
              <a:t>: </a:t>
            </a:r>
            <a:r>
              <a:rPr lang="de-CH" i="1" dirty="0" err="1" smtClean="0"/>
              <a:t>Inequality</a:t>
            </a:r>
            <a:r>
              <a:rPr lang="de-CH" i="1" dirty="0" smtClean="0"/>
              <a:t> </a:t>
            </a:r>
            <a:r>
              <a:rPr lang="de-CH" i="1" dirty="0" err="1" smtClean="0"/>
              <a:t>reaches</a:t>
            </a:r>
            <a:r>
              <a:rPr lang="de-CH" i="1" dirty="0" smtClean="0"/>
              <a:t> a </a:t>
            </a:r>
            <a:r>
              <a:rPr lang="de-CH" i="1" dirty="0" err="1" smtClean="0"/>
              <a:t>maximum</a:t>
            </a:r>
            <a:r>
              <a:rPr lang="de-CH" i="1" dirty="0" smtClean="0"/>
              <a:t> at a single-share </a:t>
            </a:r>
            <a:r>
              <a:rPr lang="de-CH" i="1" dirty="0" err="1" smtClean="0"/>
              <a:t>of</a:t>
            </a:r>
            <a:r>
              <a:rPr lang="de-CH" i="1" dirty="0" smtClean="0"/>
              <a:t> </a:t>
            </a:r>
            <a:r>
              <a:rPr lang="de-CH" i="1" dirty="0" err="1" smtClean="0"/>
              <a:t>about</a:t>
            </a:r>
            <a:r>
              <a:rPr lang="de-CH" i="1" dirty="0" smtClean="0"/>
              <a:t> 60%</a:t>
            </a:r>
            <a:endParaRPr lang="en-US" i="1" dirty="0" smtClean="0"/>
          </a:p>
          <a:p>
            <a:endParaRPr lang="de-CH" dirty="0"/>
          </a:p>
          <a:p>
            <a:pPr marL="0" indent="0">
              <a:buNone/>
            </a:pPr>
            <a:endParaRPr lang="de-CH" b="1" i="1" dirty="0" smtClean="0"/>
          </a:p>
          <a:p>
            <a:endParaRPr lang="de-CH" dirty="0" smtClean="0"/>
          </a:p>
        </p:txBody>
      </p:sp>
      <p:sp>
        <p:nvSpPr>
          <p:cNvPr id="4" name="AutoShape 12" descr="plot of chunk unnamed-chunk-1"/>
          <p:cNvSpPr>
            <a:spLocks noChangeAspect="1" noChangeArrowheads="1"/>
          </p:cNvSpPr>
          <p:nvPr/>
        </p:nvSpPr>
        <p:spPr bwMode="auto">
          <a:xfrm>
            <a:off x="155575" y="-52657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1"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3245" y="1585751"/>
            <a:ext cx="4748980" cy="4748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5455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Contribution of each within inequality component and between inequality  to overall </a:t>
            </a:r>
            <a:r>
              <a:rPr lang="en-US" dirty="0" smtClean="0"/>
              <a:t>inequality</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7882"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Contribution to overall inequality is especially  high </a:t>
            </a:r>
            <a:r>
              <a:rPr lang="en-US" i="1" dirty="0" smtClean="0"/>
              <a:t>due </a:t>
            </a:r>
            <a:r>
              <a:rPr lang="en-US" i="1" dirty="0" smtClean="0"/>
              <a:t>to inequality among married w. </a:t>
            </a:r>
            <a:r>
              <a:rPr lang="en-US" i="1" dirty="0" smtClean="0"/>
              <a:t>kids </a:t>
            </a:r>
            <a:r>
              <a:rPr lang="en-US" i="1" dirty="0" smtClean="0"/>
              <a:t>and </a:t>
            </a:r>
            <a:r>
              <a:rPr lang="en-US" i="1" dirty="0" smtClean="0"/>
              <a:t>within </a:t>
            </a:r>
            <a:r>
              <a:rPr lang="en-US" i="1" dirty="0" smtClean="0"/>
              <a:t>singles</a:t>
            </a:r>
          </a:p>
          <a:p>
            <a:r>
              <a:rPr lang="en-US" i="1" dirty="0" smtClean="0"/>
              <a:t>Between group differences contribute also to overall inequality </a:t>
            </a:r>
          </a:p>
          <a:p>
            <a:endParaRPr lang="de-CH" dirty="0"/>
          </a:p>
          <a:p>
            <a:pPr marL="0" indent="0">
              <a:buNone/>
            </a:pPr>
            <a:endParaRPr lang="de-CH" b="1" i="1" dirty="0" smtClean="0"/>
          </a:p>
          <a:p>
            <a:endParaRPr lang="de-CH"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60515889"/>
              </p:ext>
            </p:extLst>
          </p:nvPr>
        </p:nvGraphicFramePr>
        <p:xfrm>
          <a:off x="3614738" y="2368550"/>
          <a:ext cx="5167312" cy="3203575"/>
        </p:xfrm>
        <a:graphic>
          <a:graphicData uri="http://schemas.openxmlformats.org/presentationml/2006/ole">
            <mc:AlternateContent xmlns:mc="http://schemas.openxmlformats.org/markup-compatibility/2006">
              <mc:Choice xmlns:v="urn:schemas-microsoft-com:vml" Requires="v">
                <p:oleObj spid="_x0000_s8220" name="Worksheet" r:id="rId4" imgW="4391011" imgH="2724285" progId="Excel.Sheet.12">
                  <p:embed/>
                </p:oleObj>
              </mc:Choice>
              <mc:Fallback>
                <p:oleObj name="Worksheet" r:id="rId4" imgW="4391011" imgH="2724285" progId="Excel.Sheet.12">
                  <p:embed/>
                  <p:pic>
                    <p:nvPicPr>
                      <p:cNvPr id="0" name=""/>
                      <p:cNvPicPr/>
                      <p:nvPr/>
                    </p:nvPicPr>
                    <p:blipFill>
                      <a:blip r:embed="rId5"/>
                      <a:stretch>
                        <a:fillRect/>
                      </a:stretch>
                    </p:blipFill>
                    <p:spPr>
                      <a:xfrm>
                        <a:off x="3614738" y="2368550"/>
                        <a:ext cx="5167312" cy="3203575"/>
                      </a:xfrm>
                      <a:prstGeom prst="rect">
                        <a:avLst/>
                      </a:prstGeom>
                    </p:spPr>
                  </p:pic>
                </p:oleObj>
              </mc:Fallback>
            </mc:AlternateContent>
          </a:graphicData>
        </a:graphic>
      </p:graphicFrame>
    </p:spTree>
    <p:extLst>
      <p:ext uri="{BB962C8B-B14F-4D97-AF65-F5344CB8AC3E}">
        <p14:creationId xmlns:p14="http://schemas.microsoft.com/office/powerpoint/2010/main" val="757588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68000" y="360000"/>
            <a:ext cx="8099640" cy="539640"/>
          </a:xfrm>
          <a:prstGeom prst="rect">
            <a:avLst/>
          </a:prstGeom>
        </p:spPr>
        <p:txBody>
          <a:bodyPr lIns="0" tIns="45000" rIns="0" bIns="45000"/>
          <a:lstStyle/>
          <a:p>
            <a:pPr>
              <a:lnSpc>
                <a:spcPct val="100000"/>
              </a:lnSpc>
            </a:pPr>
            <a:r>
              <a:rPr lang="en-US" sz="2200" dirty="0" smtClean="0">
                <a:solidFill>
                  <a:srgbClr val="697D91"/>
                </a:solidFill>
                <a:latin typeface="Lucida Sans"/>
                <a:ea typeface="MS PGothic"/>
              </a:rPr>
              <a:t>Counterfactual Distribution – How would inequality look like, if demographic structure wouldn't have changed?</a:t>
            </a:r>
            <a:endParaRPr lang="en-US" sz="2200" dirty="0"/>
          </a:p>
        </p:txBody>
      </p:sp>
      <p:sp>
        <p:nvSpPr>
          <p:cNvPr id="190" name="TextShape 2"/>
          <p:cNvSpPr txBox="1"/>
          <p:nvPr/>
        </p:nvSpPr>
        <p:spPr>
          <a:xfrm>
            <a:off x="468000" y="1440000"/>
            <a:ext cx="8099640" cy="4752000"/>
          </a:xfrm>
          <a:prstGeom prst="rect">
            <a:avLst/>
          </a:prstGeom>
        </p:spPr>
        <p:txBody>
          <a:bodyPr lIns="0" tIns="45000" rIns="0" bIns="45000"/>
          <a:lstStyle/>
          <a:p>
            <a:pPr marL="342900" indent="-342900">
              <a:buSzPct val="25000"/>
              <a:buFont typeface="Wingdings" panose="05000000000000000000" pitchFamily="2" charset="2"/>
              <a:buChar char="Ø"/>
            </a:pPr>
            <a:endParaRPr dirty="0"/>
          </a:p>
        </p:txBody>
      </p:sp>
      <p:sp>
        <p:nvSpPr>
          <p:cNvPr id="191" name="CustomShape 3"/>
          <p:cNvSpPr/>
          <p:nvPr/>
        </p:nvSpPr>
        <p:spPr>
          <a:xfrm>
            <a:off x="4734000" y="2160000"/>
            <a:ext cx="4265640" cy="3959640"/>
          </a:xfrm>
          <a:prstGeom prst="rect">
            <a:avLst/>
          </a:prstGeom>
        </p:spPr>
      </p:sp>
      <p:sp>
        <p:nvSpPr>
          <p:cNvPr id="192" name="CustomShape 4"/>
          <p:cNvSpPr/>
          <p:nvPr/>
        </p:nvSpPr>
        <p:spPr>
          <a:xfrm>
            <a:off x="4516200" y="2169360"/>
            <a:ext cx="4265640" cy="3959640"/>
          </a:xfrm>
          <a:prstGeom prst="rect">
            <a:avLst/>
          </a:prstGeom>
        </p:spPr>
      </p:sp>
      <p:sp>
        <p:nvSpPr>
          <p:cNvPr id="193"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194" name="CustomShape 6"/>
          <p:cNvSpPr/>
          <p:nvPr/>
        </p:nvSpPr>
        <p:spPr>
          <a:xfrm>
            <a:off x="4516200" y="2171520"/>
            <a:ext cx="3141720" cy="3959640"/>
          </a:xfrm>
          <a:prstGeom prst="rect">
            <a:avLst/>
          </a:prstGeom>
        </p:spPr>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4324" y="1219053"/>
            <a:ext cx="4479515" cy="4479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Inhaltsplatzhalter 3"/>
          <p:cNvSpPr txBox="1">
            <a:spLocks/>
          </p:cNvSpPr>
          <p:nvPr/>
        </p:nvSpPr>
        <p:spPr>
          <a:xfrm>
            <a:off x="5435600" y="1639873"/>
            <a:ext cx="3132040" cy="3808427"/>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b="1" i="1" dirty="0" smtClean="0"/>
              <a:t>Method</a:t>
            </a:r>
          </a:p>
          <a:p>
            <a:r>
              <a:rPr lang="en-US" i="1" dirty="0" smtClean="0"/>
              <a:t>Weighting of 2011 distribution with 1991 weights </a:t>
            </a:r>
            <a:r>
              <a:rPr lang="en-US" i="1" dirty="0" smtClean="0"/>
              <a:t>calculated </a:t>
            </a:r>
            <a:r>
              <a:rPr lang="en-US" i="1" dirty="0" smtClean="0"/>
              <a:t>with inverse probability </a:t>
            </a:r>
            <a:r>
              <a:rPr lang="en-US" i="1" dirty="0" smtClean="0"/>
              <a:t>weight</a:t>
            </a:r>
            <a:r>
              <a:rPr lang="en-US" i="1" dirty="0" smtClean="0"/>
              <a:t>ing</a:t>
            </a:r>
            <a:endParaRPr lang="en-US" i="1" dirty="0" smtClean="0"/>
          </a:p>
          <a:p>
            <a:pPr marL="0" indent="0">
              <a:buNone/>
            </a:pPr>
            <a:r>
              <a:rPr lang="en-US" b="1" i="1" dirty="0" smtClean="0"/>
              <a:t>Result</a:t>
            </a:r>
          </a:p>
          <a:p>
            <a:r>
              <a:rPr lang="en-US" i="1" dirty="0"/>
              <a:t>Inequality would be </a:t>
            </a:r>
            <a:r>
              <a:rPr lang="en-US" i="1" dirty="0" smtClean="0"/>
              <a:t>smaller</a:t>
            </a:r>
            <a:endParaRPr lang="en-US" b="1" i="1" dirty="0" smtClean="0"/>
          </a:p>
          <a:p>
            <a:r>
              <a:rPr lang="en-US" i="1" dirty="0" smtClean="0"/>
              <a:t>19% of rise of inequality is due to change in demographic variables (age, household)</a:t>
            </a:r>
          </a:p>
          <a:p>
            <a:pPr marL="0" indent="0">
              <a:buNone/>
            </a:pPr>
            <a:endParaRPr lang="de-CH" b="1" i="1" dirty="0" smtClean="0"/>
          </a:p>
          <a:p>
            <a:endParaRPr lang="de-CH" i="1" dirty="0" smtClean="0"/>
          </a:p>
        </p:txBody>
      </p:sp>
    </p:spTree>
    <p:extLst>
      <p:ext uri="{BB962C8B-B14F-4D97-AF65-F5344CB8AC3E}">
        <p14:creationId xmlns:p14="http://schemas.microsoft.com/office/powerpoint/2010/main" val="3396823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68000" y="360000"/>
            <a:ext cx="8099640" cy="539640"/>
          </a:xfrm>
          <a:prstGeom prst="rect">
            <a:avLst/>
          </a:prstGeom>
        </p:spPr>
        <p:txBody>
          <a:bodyPr lIns="0" tIns="45000" rIns="0" bIns="45000"/>
          <a:lstStyle/>
          <a:p>
            <a:pPr>
              <a:lnSpc>
                <a:spcPct val="100000"/>
              </a:lnSpc>
            </a:pPr>
            <a:r>
              <a:rPr lang="en-US" sz="2800" dirty="0"/>
              <a:t>Conclusion</a:t>
            </a:r>
            <a:endParaRPr dirty="0"/>
          </a:p>
        </p:txBody>
      </p:sp>
      <p:sp>
        <p:nvSpPr>
          <p:cNvPr id="196" name="TextShape 2"/>
          <p:cNvSpPr txBox="1"/>
          <p:nvPr/>
        </p:nvSpPr>
        <p:spPr>
          <a:xfrm>
            <a:off x="468000" y="1440000"/>
            <a:ext cx="8099640" cy="4752000"/>
          </a:xfrm>
          <a:prstGeom prst="rect">
            <a:avLst/>
          </a:prstGeom>
        </p:spPr>
        <p:txBody>
          <a:bodyPr lIns="0" tIns="45000" rIns="0" bIns="45000"/>
          <a:lstStyle/>
          <a:p>
            <a:pPr algn="just">
              <a:lnSpc>
                <a:spcPct val="100000"/>
              </a:lnSpc>
            </a:pPr>
            <a:r>
              <a:rPr lang="en-US" sz="1700" b="1" dirty="0" smtClean="0">
                <a:solidFill>
                  <a:srgbClr val="000000"/>
                </a:solidFill>
                <a:latin typeface="Lucida Sans"/>
                <a:ea typeface="MS PGothic"/>
              </a:rPr>
              <a:t>Ageing of the population leads to a conflict between generations </a:t>
            </a:r>
            <a:r>
              <a:rPr lang="de-DE" sz="1700" b="1" dirty="0" smtClean="0">
                <a:solidFill>
                  <a:srgbClr val="000000"/>
                </a:solidFill>
                <a:latin typeface="Lucida Sans"/>
                <a:ea typeface="MS PGothic"/>
              </a:rPr>
              <a:t>(</a:t>
            </a:r>
            <a:r>
              <a:rPr lang="de-DE" sz="1700" b="1" dirty="0">
                <a:solidFill>
                  <a:srgbClr val="000000"/>
                </a:solidFill>
                <a:latin typeface="Lucida Sans"/>
                <a:ea typeface="MS PGothic"/>
              </a:rPr>
              <a:t>Kaufmann 2005)</a:t>
            </a:r>
            <a:endParaRPr dirty="0"/>
          </a:p>
          <a:p>
            <a:pPr>
              <a:lnSpc>
                <a:spcPct val="100000"/>
              </a:lnSpc>
            </a:pPr>
            <a:endParaRPr dirty="0"/>
          </a:p>
          <a:p>
            <a:pPr>
              <a:lnSpc>
                <a:spcPct val="100000"/>
              </a:lnSpc>
            </a:pPr>
            <a:r>
              <a:rPr lang="de-DE" sz="1700" dirty="0">
                <a:solidFill>
                  <a:srgbClr val="000000"/>
                </a:solidFill>
                <a:latin typeface="Lucida Sans"/>
                <a:ea typeface="MS PGothic"/>
              </a:rPr>
              <a:t>→ </a:t>
            </a:r>
            <a:r>
              <a:rPr lang="en-US" sz="1700" dirty="0" smtClean="0">
                <a:solidFill>
                  <a:srgbClr val="000000"/>
                </a:solidFill>
                <a:latin typeface="Lucida Sans"/>
                <a:ea typeface="MS PGothic"/>
              </a:rPr>
              <a:t>Indeed, inequality rose for working people and decreased for retired while</a:t>
            </a:r>
            <a:endParaRPr lang="en-US" dirty="0" smtClean="0"/>
          </a:p>
          <a:p>
            <a:pPr>
              <a:lnSpc>
                <a:spcPct val="100000"/>
              </a:lnSpc>
            </a:pPr>
            <a:r>
              <a:rPr lang="de-DE" sz="1700" dirty="0">
                <a:solidFill>
                  <a:srgbClr val="000000"/>
                </a:solidFill>
                <a:latin typeface="Lucida Sans"/>
                <a:ea typeface="MS PGothic"/>
              </a:rPr>
              <a:t> </a:t>
            </a:r>
            <a:r>
              <a:rPr lang="de-DE" sz="1700" dirty="0" smtClean="0">
                <a:solidFill>
                  <a:srgbClr val="000000"/>
                </a:solidFill>
                <a:latin typeface="Lucida Sans"/>
                <a:ea typeface="MS PGothic"/>
              </a:rPr>
              <a:t>   </a:t>
            </a:r>
            <a:r>
              <a:rPr lang="en-US" sz="1700" dirty="0" smtClean="0">
                <a:solidFill>
                  <a:srgbClr val="000000"/>
                </a:solidFill>
                <a:latin typeface="Lucida Sans"/>
                <a:ea typeface="MS PGothic"/>
              </a:rPr>
              <a:t>median incomes rose for retired people only</a:t>
            </a:r>
          </a:p>
          <a:p>
            <a:pPr>
              <a:lnSpc>
                <a:spcPct val="100000"/>
              </a:lnSpc>
            </a:pPr>
            <a:r>
              <a:rPr lang="de-DE" sz="1700" dirty="0" smtClean="0">
                <a:solidFill>
                  <a:srgbClr val="000000"/>
                </a:solidFill>
                <a:latin typeface="Lucida Sans"/>
                <a:ea typeface="MS PGothic"/>
              </a:rPr>
              <a:t>→ </a:t>
            </a:r>
            <a:r>
              <a:rPr lang="en-US" sz="1700" dirty="0" smtClean="0">
                <a:solidFill>
                  <a:srgbClr val="000000"/>
                </a:solidFill>
                <a:latin typeface="Lucida Sans"/>
                <a:ea typeface="MS PGothic"/>
              </a:rPr>
              <a:t>Overall </a:t>
            </a:r>
            <a:r>
              <a:rPr lang="en-US" sz="1700" dirty="0">
                <a:solidFill>
                  <a:srgbClr val="000000"/>
                </a:solidFill>
                <a:latin typeface="Lucida Sans"/>
                <a:ea typeface="MS PGothic"/>
              </a:rPr>
              <a:t>inequality is strongly affected </a:t>
            </a:r>
            <a:r>
              <a:rPr lang="en-US" sz="1700" dirty="0" smtClean="0">
                <a:solidFill>
                  <a:srgbClr val="000000"/>
                </a:solidFill>
                <a:latin typeface="Lucida Sans"/>
                <a:ea typeface="MS PGothic"/>
              </a:rPr>
              <a:t>(61</a:t>
            </a:r>
            <a:r>
              <a:rPr lang="en-US" sz="1700" dirty="0">
                <a:solidFill>
                  <a:srgbClr val="000000"/>
                </a:solidFill>
                <a:latin typeface="Lucida Sans"/>
                <a:ea typeface="MS PGothic"/>
              </a:rPr>
              <a:t>%) by inequality within workforce (25-65). Trend is rising.</a:t>
            </a:r>
          </a:p>
          <a:p>
            <a:pPr marL="0" lvl="1"/>
            <a:r>
              <a:rPr lang="de-DE" sz="1700" dirty="0">
                <a:solidFill>
                  <a:srgbClr val="000000"/>
                </a:solidFill>
                <a:latin typeface="Lucida Sans"/>
                <a:ea typeface="MS PGothic"/>
              </a:rPr>
              <a:t>→ </a:t>
            </a:r>
            <a:r>
              <a:rPr lang="en-US" sz="1700" dirty="0" smtClean="0">
                <a:solidFill>
                  <a:srgbClr val="000000"/>
                </a:solidFill>
                <a:latin typeface="Lucida Sans"/>
                <a:ea typeface="MS PGothic"/>
              </a:rPr>
              <a:t>Ageing </a:t>
            </a:r>
            <a:r>
              <a:rPr lang="en-US" sz="1700" dirty="0">
                <a:solidFill>
                  <a:srgbClr val="000000"/>
                </a:solidFill>
                <a:latin typeface="Lucida Sans"/>
                <a:ea typeface="MS PGothic"/>
              </a:rPr>
              <a:t>of society is rather associated with more equality</a:t>
            </a:r>
          </a:p>
          <a:p>
            <a:pPr>
              <a:lnSpc>
                <a:spcPct val="100000"/>
              </a:lnSpc>
            </a:pPr>
            <a:endParaRPr dirty="0"/>
          </a:p>
          <a:p>
            <a:pPr algn="just">
              <a:lnSpc>
                <a:spcPct val="100000"/>
              </a:lnSpc>
            </a:pPr>
            <a:r>
              <a:rPr lang="en-US" sz="1700" b="1" dirty="0" smtClean="0">
                <a:solidFill>
                  <a:srgbClr val="000000"/>
                </a:solidFill>
                <a:latin typeface="Lucida Sans"/>
                <a:ea typeface="MS PGothic"/>
              </a:rPr>
              <a:t>Rise in inequality in the US due to more people living alone </a:t>
            </a:r>
            <a:r>
              <a:rPr lang="de-DE" sz="1700" b="1" dirty="0" smtClean="0">
                <a:solidFill>
                  <a:srgbClr val="000000"/>
                </a:solidFill>
                <a:latin typeface="Lucida Sans"/>
                <a:ea typeface="MS PGothic"/>
              </a:rPr>
              <a:t>(</a:t>
            </a:r>
            <a:r>
              <a:rPr lang="de-DE" sz="1700" b="1" dirty="0">
                <a:solidFill>
                  <a:srgbClr val="000000"/>
                </a:solidFill>
                <a:latin typeface="Lucida Sans"/>
                <a:ea typeface="MS PGothic"/>
              </a:rPr>
              <a:t>Daly/</a:t>
            </a:r>
            <a:r>
              <a:rPr lang="de-DE" sz="1700" b="1" dirty="0" err="1">
                <a:solidFill>
                  <a:srgbClr val="000000"/>
                </a:solidFill>
                <a:latin typeface="Lucida Sans"/>
                <a:ea typeface="MS PGothic"/>
              </a:rPr>
              <a:t>Valetta</a:t>
            </a:r>
            <a:r>
              <a:rPr lang="de-DE" sz="1700" b="1" dirty="0">
                <a:solidFill>
                  <a:srgbClr val="000000"/>
                </a:solidFill>
                <a:latin typeface="Lucida Sans"/>
                <a:ea typeface="MS PGothic"/>
              </a:rPr>
              <a:t> (2006) </a:t>
            </a:r>
            <a:endParaRPr dirty="0"/>
          </a:p>
          <a:p>
            <a:pPr>
              <a:lnSpc>
                <a:spcPct val="100000"/>
              </a:lnSpc>
            </a:pPr>
            <a:endParaRPr lang="de-DE" dirty="0"/>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People indeed live less and less in married households</a:t>
            </a:r>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Contribution of within single inequality and importance of between component to overall inequality did rise</a:t>
            </a:r>
          </a:p>
          <a:p>
            <a:pPr>
              <a:lnSpc>
                <a:spcPct val="100000"/>
              </a:lnSpc>
            </a:pPr>
            <a:r>
              <a:rPr lang="de-DE" sz="1700" dirty="0" smtClean="0">
                <a:solidFill>
                  <a:srgbClr val="000000"/>
                </a:solidFill>
                <a:latin typeface="Lucida Sans"/>
                <a:ea typeface="MS PGothic"/>
              </a:rPr>
              <a:t>→</a:t>
            </a:r>
            <a:r>
              <a:rPr lang="de-DE" sz="1700" dirty="0">
                <a:solidFill>
                  <a:srgbClr val="000000"/>
                </a:solidFill>
                <a:latin typeface="Lucida Sans"/>
                <a:ea typeface="MS PGothic"/>
              </a:rPr>
              <a:t> </a:t>
            </a:r>
            <a:r>
              <a:rPr lang="en-US" sz="1700" dirty="0" smtClean="0">
                <a:solidFill>
                  <a:srgbClr val="000000"/>
                </a:solidFill>
                <a:latin typeface="Lucida Sans"/>
                <a:ea typeface="MS PGothic"/>
              </a:rPr>
              <a:t>More </a:t>
            </a:r>
            <a:r>
              <a:rPr lang="en-US" sz="1700" dirty="0">
                <a:solidFill>
                  <a:srgbClr val="000000"/>
                </a:solidFill>
                <a:latin typeface="Lucida Sans"/>
                <a:ea typeface="MS PGothic"/>
              </a:rPr>
              <a:t>inequality with more single households</a:t>
            </a:r>
            <a:r>
              <a:rPr lang="en-US" sz="1700" dirty="0" smtClean="0">
                <a:solidFill>
                  <a:srgbClr val="000000"/>
                </a:solidFill>
                <a:latin typeface="Lucida Sans"/>
                <a:ea typeface="MS PGothic"/>
              </a:rPr>
              <a:t>?</a:t>
            </a:r>
          </a:p>
          <a:p>
            <a:pPr>
              <a:lnSpc>
                <a:spcPct val="100000"/>
              </a:lnSpc>
            </a:pPr>
            <a:r>
              <a:rPr lang="de-DE" sz="1700" dirty="0" smtClean="0">
                <a:solidFill>
                  <a:srgbClr val="000000"/>
                </a:solidFill>
                <a:latin typeface="Lucida Sans"/>
                <a:ea typeface="MS PGothic"/>
              </a:rPr>
              <a:t>→ </a:t>
            </a:r>
            <a:r>
              <a:rPr lang="de-DE" sz="1700" dirty="0" err="1" smtClean="0">
                <a:solidFill>
                  <a:srgbClr val="000000"/>
                </a:solidFill>
                <a:latin typeface="Lucida Sans"/>
                <a:ea typeface="MS PGothic"/>
              </a:rPr>
              <a:t>does</a:t>
            </a:r>
            <a:r>
              <a:rPr lang="de-DE" sz="1700" dirty="0" smtClean="0">
                <a:solidFill>
                  <a:srgbClr val="000000"/>
                </a:solidFill>
                <a:latin typeface="Lucida Sans"/>
                <a:ea typeface="MS PGothic"/>
              </a:rPr>
              <a:t> a „</a:t>
            </a:r>
            <a:r>
              <a:rPr lang="de-DE" sz="1700" dirty="0" err="1" smtClean="0">
                <a:solidFill>
                  <a:srgbClr val="000000"/>
                </a:solidFill>
                <a:latin typeface="Lucida Sans"/>
                <a:ea typeface="MS PGothic"/>
              </a:rPr>
              <a:t>single</a:t>
            </a:r>
            <a:r>
              <a:rPr lang="de-DE" sz="1700" dirty="0" smtClean="0">
                <a:solidFill>
                  <a:srgbClr val="000000"/>
                </a:solidFill>
                <a:latin typeface="Lucida Sans"/>
                <a:ea typeface="MS PGothic"/>
              </a:rPr>
              <a:t>“ </a:t>
            </a:r>
            <a:r>
              <a:rPr lang="de-DE" sz="1700" dirty="0" err="1" smtClean="0">
                <a:solidFill>
                  <a:srgbClr val="000000"/>
                </a:solidFill>
                <a:latin typeface="Lucida Sans"/>
                <a:ea typeface="MS PGothic"/>
              </a:rPr>
              <a:t>equal</a:t>
            </a:r>
            <a:r>
              <a:rPr lang="de-DE" sz="1700" dirty="0" smtClean="0">
                <a:solidFill>
                  <a:srgbClr val="000000"/>
                </a:solidFill>
                <a:latin typeface="Lucida Sans"/>
                <a:ea typeface="MS PGothic"/>
              </a:rPr>
              <a:t> a </a:t>
            </a:r>
            <a:r>
              <a:rPr lang="de-DE" sz="1700" dirty="0" err="1" smtClean="0">
                <a:solidFill>
                  <a:srgbClr val="000000"/>
                </a:solidFill>
                <a:latin typeface="Lucida Sans"/>
                <a:ea typeface="MS PGothic"/>
              </a:rPr>
              <a:t>single</a:t>
            </a:r>
            <a:r>
              <a:rPr lang="de-DE" sz="1700" dirty="0" smtClean="0">
                <a:solidFill>
                  <a:srgbClr val="000000"/>
                </a:solidFill>
                <a:latin typeface="Lucida Sans"/>
                <a:ea typeface="MS PGothic"/>
              </a:rPr>
              <a:t> </a:t>
            </a:r>
            <a:r>
              <a:rPr lang="de-DE" sz="1700" dirty="0" err="1" smtClean="0">
                <a:solidFill>
                  <a:srgbClr val="000000"/>
                </a:solidFill>
                <a:latin typeface="Lucida Sans"/>
                <a:ea typeface="MS PGothic"/>
              </a:rPr>
              <a:t>household</a:t>
            </a:r>
            <a:r>
              <a:rPr lang="de-DE" sz="1700" dirty="0" smtClean="0">
                <a:solidFill>
                  <a:srgbClr val="000000"/>
                </a:solidFill>
                <a:latin typeface="Lucida Sans"/>
                <a:ea typeface="MS PGothic"/>
              </a:rPr>
              <a:t>? Further </a:t>
            </a:r>
            <a:r>
              <a:rPr lang="de-DE" sz="1700" dirty="0" err="1" smtClean="0">
                <a:solidFill>
                  <a:srgbClr val="000000"/>
                </a:solidFill>
                <a:latin typeface="Lucida Sans"/>
                <a:ea typeface="MS PGothic"/>
              </a:rPr>
              <a:t>analyses</a:t>
            </a:r>
            <a:r>
              <a:rPr lang="de-DE" sz="1700" dirty="0" smtClean="0">
                <a:solidFill>
                  <a:srgbClr val="000000"/>
                </a:solidFill>
                <a:latin typeface="Lucida Sans"/>
                <a:ea typeface="MS PGothic"/>
              </a:rPr>
              <a:t> </a:t>
            </a:r>
            <a:r>
              <a:rPr lang="de-DE" sz="1700" dirty="0" err="1" smtClean="0">
                <a:solidFill>
                  <a:srgbClr val="000000"/>
                </a:solidFill>
                <a:latin typeface="Lucida Sans"/>
                <a:ea typeface="MS PGothic"/>
              </a:rPr>
              <a:t>with</a:t>
            </a:r>
            <a:r>
              <a:rPr lang="de-DE" sz="1700" dirty="0" smtClean="0">
                <a:solidFill>
                  <a:srgbClr val="000000"/>
                </a:solidFill>
                <a:latin typeface="Lucida Sans"/>
                <a:ea typeface="MS PGothic"/>
              </a:rPr>
              <a:t> Bern </a:t>
            </a:r>
            <a:r>
              <a:rPr lang="de-DE" sz="1700" dirty="0" err="1" smtClean="0">
                <a:solidFill>
                  <a:srgbClr val="000000"/>
                </a:solidFill>
                <a:latin typeface="Lucida Sans"/>
                <a:ea typeface="MS PGothic"/>
              </a:rPr>
              <a:t>data</a:t>
            </a:r>
            <a:endParaRPr lang="en-US" sz="1700" dirty="0">
              <a:solidFill>
                <a:srgbClr val="000000"/>
              </a:solidFill>
              <a:latin typeface="Lucida Sans"/>
              <a:ea typeface="MS PGothic"/>
            </a:endParaRPr>
          </a:p>
        </p:txBody>
      </p:sp>
      <p:sp>
        <p:nvSpPr>
          <p:cNvPr id="197" name="CustomShape 3"/>
          <p:cNvSpPr/>
          <p:nvPr/>
        </p:nvSpPr>
        <p:spPr>
          <a:xfrm>
            <a:off x="4734000" y="2160000"/>
            <a:ext cx="4265640" cy="3959640"/>
          </a:xfrm>
          <a:prstGeom prst="rect">
            <a:avLst/>
          </a:prstGeom>
        </p:spPr>
      </p:sp>
      <p:sp>
        <p:nvSpPr>
          <p:cNvPr id="198" name="CustomShape 4"/>
          <p:cNvSpPr/>
          <p:nvPr/>
        </p:nvSpPr>
        <p:spPr>
          <a:xfrm>
            <a:off x="4516200" y="2169360"/>
            <a:ext cx="4265640" cy="3959640"/>
          </a:xfrm>
          <a:prstGeom prst="rect">
            <a:avLst/>
          </a:prstGeom>
        </p:spPr>
      </p:sp>
      <p:sp>
        <p:nvSpPr>
          <p:cNvPr id="199"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200"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27566377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59267" y="1439999"/>
            <a:ext cx="8100000" cy="4680000"/>
          </a:xfrm>
        </p:spPr>
        <p:txBody>
          <a:bodyPr/>
          <a:lstStyle/>
          <a:p>
            <a:r>
              <a:rPr lang="de-CH" dirty="0"/>
              <a:t>Income </a:t>
            </a:r>
            <a:r>
              <a:rPr lang="en-US" dirty="0" smtClean="0"/>
              <a:t>inequality</a:t>
            </a:r>
            <a:r>
              <a:rPr lang="de-CH" dirty="0" smtClean="0"/>
              <a:t> </a:t>
            </a:r>
            <a:r>
              <a:rPr lang="en-US" dirty="0" smtClean="0"/>
              <a:t>is</a:t>
            </a:r>
            <a:r>
              <a:rPr lang="de-CH" dirty="0" smtClean="0"/>
              <a:t> </a:t>
            </a:r>
            <a:r>
              <a:rPr lang="en-US" dirty="0" smtClean="0"/>
              <a:t>often</a:t>
            </a:r>
            <a:r>
              <a:rPr lang="de-CH" dirty="0" smtClean="0"/>
              <a:t> </a:t>
            </a:r>
            <a:r>
              <a:rPr lang="en-US" dirty="0" smtClean="0"/>
              <a:t>understood</a:t>
            </a:r>
            <a:r>
              <a:rPr lang="de-CH" dirty="0" smtClean="0"/>
              <a:t> </a:t>
            </a:r>
            <a:r>
              <a:rPr lang="en-US" dirty="0" smtClean="0"/>
              <a:t>as</a:t>
            </a:r>
            <a:r>
              <a:rPr lang="de-CH" dirty="0" smtClean="0"/>
              <a:t> </a:t>
            </a:r>
            <a:r>
              <a:rPr lang="de-CH" dirty="0"/>
              <a:t>a </a:t>
            </a:r>
            <a:r>
              <a:rPr lang="en-US" dirty="0" smtClean="0"/>
              <a:t>result</a:t>
            </a:r>
            <a:r>
              <a:rPr lang="de-CH" dirty="0" smtClean="0"/>
              <a:t> </a:t>
            </a:r>
            <a:r>
              <a:rPr lang="en-US" dirty="0" smtClean="0"/>
              <a:t>of</a:t>
            </a:r>
            <a:r>
              <a:rPr lang="de-CH" dirty="0" smtClean="0"/>
              <a:t> </a:t>
            </a:r>
            <a:r>
              <a:rPr lang="en-US" dirty="0" smtClean="0"/>
              <a:t>unequal</a:t>
            </a:r>
            <a:r>
              <a:rPr lang="de-CH" dirty="0" smtClean="0"/>
              <a:t> </a:t>
            </a:r>
            <a:r>
              <a:rPr lang="en-US" dirty="0" smtClean="0"/>
              <a:t>wages</a:t>
            </a:r>
            <a:r>
              <a:rPr lang="de-CH" dirty="0" smtClean="0"/>
              <a:t> </a:t>
            </a:r>
            <a:r>
              <a:rPr lang="en-US" dirty="0" smtClean="0"/>
              <a:t>which</a:t>
            </a:r>
            <a:r>
              <a:rPr lang="de-CH" dirty="0" smtClean="0"/>
              <a:t> </a:t>
            </a:r>
            <a:r>
              <a:rPr lang="en-US" dirty="0" smtClean="0"/>
              <a:t>are moderated</a:t>
            </a:r>
            <a:r>
              <a:rPr lang="de-CH" dirty="0" smtClean="0"/>
              <a:t> </a:t>
            </a:r>
            <a:r>
              <a:rPr lang="en-US" dirty="0" smtClean="0"/>
              <a:t>through</a:t>
            </a:r>
            <a:r>
              <a:rPr lang="de-CH" dirty="0" smtClean="0"/>
              <a:t> </a:t>
            </a:r>
            <a:r>
              <a:rPr lang="en-US" dirty="0" smtClean="0"/>
              <a:t>redistribution</a:t>
            </a:r>
            <a:r>
              <a:rPr lang="de-CH" dirty="0" smtClean="0"/>
              <a:t>.</a:t>
            </a:r>
            <a:r>
              <a:rPr lang="de-CH" dirty="0"/>
              <a:t> </a:t>
            </a:r>
            <a:r>
              <a:rPr lang="de-CH" dirty="0" smtClean="0"/>
              <a:t>But </a:t>
            </a:r>
            <a:r>
              <a:rPr lang="en-US" dirty="0" smtClean="0"/>
              <a:t>how</a:t>
            </a:r>
            <a:r>
              <a:rPr lang="de-CH" dirty="0" smtClean="0"/>
              <a:t> </a:t>
            </a:r>
            <a:r>
              <a:rPr lang="en-US" dirty="0" smtClean="0"/>
              <a:t>is</a:t>
            </a:r>
            <a:r>
              <a:rPr lang="de-CH" dirty="0" smtClean="0"/>
              <a:t> </a:t>
            </a:r>
            <a:r>
              <a:rPr lang="en-US" dirty="0" smtClean="0"/>
              <a:t>income</a:t>
            </a:r>
            <a:r>
              <a:rPr lang="de-CH" dirty="0" smtClean="0"/>
              <a:t> </a:t>
            </a:r>
            <a:r>
              <a:rPr lang="en-US" dirty="0" smtClean="0"/>
              <a:t>inequality</a:t>
            </a:r>
            <a:r>
              <a:rPr lang="de-CH" dirty="0" smtClean="0"/>
              <a:t> </a:t>
            </a:r>
            <a:r>
              <a:rPr lang="en-US" dirty="0" smtClean="0"/>
              <a:t>related</a:t>
            </a:r>
            <a:r>
              <a:rPr lang="de-CH" dirty="0" smtClean="0"/>
              <a:t> </a:t>
            </a:r>
            <a:r>
              <a:rPr lang="en-US" dirty="0" smtClean="0"/>
              <a:t>to</a:t>
            </a:r>
            <a:r>
              <a:rPr lang="de-CH" dirty="0" smtClean="0"/>
              <a:t> </a:t>
            </a:r>
            <a:r>
              <a:rPr lang="en-US" dirty="0" smtClean="0"/>
              <a:t>demographic</a:t>
            </a:r>
            <a:r>
              <a:rPr lang="de-CH" dirty="0" smtClean="0"/>
              <a:t> </a:t>
            </a:r>
            <a:r>
              <a:rPr lang="en-US" dirty="0" smtClean="0"/>
              <a:t>factors</a:t>
            </a:r>
            <a:r>
              <a:rPr lang="de-CH" dirty="0" smtClean="0"/>
              <a:t> </a:t>
            </a:r>
            <a:r>
              <a:rPr lang="en-US" dirty="0" smtClean="0"/>
              <a:t>or</a:t>
            </a:r>
            <a:r>
              <a:rPr lang="de-CH" dirty="0" smtClean="0"/>
              <a:t> </a:t>
            </a:r>
            <a:r>
              <a:rPr lang="en-US" dirty="0" smtClean="0"/>
              <a:t>demographic</a:t>
            </a:r>
            <a:r>
              <a:rPr lang="de-CH" dirty="0" smtClean="0"/>
              <a:t> </a:t>
            </a:r>
            <a:r>
              <a:rPr lang="en-US" dirty="0" smtClean="0"/>
              <a:t>change</a:t>
            </a:r>
            <a:r>
              <a:rPr lang="de-CH" dirty="0" smtClean="0"/>
              <a:t>?</a:t>
            </a:r>
            <a:endParaRPr lang="de-CH" dirty="0"/>
          </a:p>
          <a:p>
            <a:pPr marL="0" indent="0">
              <a:buNone/>
            </a:pPr>
            <a:endParaRPr lang="de-CH" dirty="0" smtClean="0"/>
          </a:p>
          <a:p>
            <a:r>
              <a:rPr lang="en-US" dirty="0" smtClean="0"/>
              <a:t>Current Demographic Development in Europe</a:t>
            </a:r>
            <a:r>
              <a:rPr lang="de-CH" dirty="0" smtClean="0"/>
              <a:t>: </a:t>
            </a:r>
            <a:r>
              <a:rPr lang="en-US" i="1" dirty="0"/>
              <a:t>Older, more numerous and diverse </a:t>
            </a:r>
            <a:r>
              <a:rPr lang="en-US" i="1" dirty="0" smtClean="0"/>
              <a:t>(</a:t>
            </a:r>
            <a:r>
              <a:rPr lang="en-US" dirty="0" smtClean="0"/>
              <a:t>Demography report 2010</a:t>
            </a:r>
            <a:r>
              <a:rPr lang="de-CH" dirty="0" smtClean="0"/>
              <a:t>)</a:t>
            </a:r>
          </a:p>
          <a:p>
            <a:r>
              <a:rPr lang="de-CH" dirty="0" smtClean="0"/>
              <a:t>In </a:t>
            </a:r>
            <a:r>
              <a:rPr lang="en-US" dirty="0" smtClean="0"/>
              <a:t>Switzerland the picture is similar</a:t>
            </a:r>
            <a:r>
              <a:rPr lang="de-CH" dirty="0" smtClean="0"/>
              <a:t>:</a:t>
            </a:r>
          </a:p>
          <a:p>
            <a:pPr lvl="1"/>
            <a:r>
              <a:rPr lang="de-CH" dirty="0" smtClean="0"/>
              <a:t>I</a:t>
            </a:r>
            <a:r>
              <a:rPr lang="en-US" dirty="0" smtClean="0"/>
              <a:t>n the last 30 year Population grew by 1.8 Mio</a:t>
            </a:r>
            <a:r>
              <a:rPr lang="de-CH" dirty="0" smtClean="0"/>
              <a:t> </a:t>
            </a:r>
            <a:r>
              <a:rPr lang="de-CH" sz="1200" dirty="0" smtClean="0"/>
              <a:t>(Source: STATPOP)</a:t>
            </a:r>
          </a:p>
          <a:p>
            <a:pPr lvl="1"/>
            <a:r>
              <a:rPr lang="en-US" dirty="0"/>
              <a:t>A central part of the growth is due to Migration </a:t>
            </a:r>
            <a:r>
              <a:rPr lang="en-US" sz="1200" dirty="0"/>
              <a:t>(average </a:t>
            </a:r>
            <a:r>
              <a:rPr lang="en-US" sz="1200" dirty="0" smtClean="0"/>
              <a:t>annual </a:t>
            </a:r>
            <a:r>
              <a:rPr lang="en-US" sz="1200" dirty="0"/>
              <a:t>net migration since the 1980 is +28’000 Source: PETRA/STATPOP) </a:t>
            </a:r>
            <a:endParaRPr lang="de-CH" sz="1200" dirty="0" smtClean="0"/>
          </a:p>
          <a:p>
            <a:pPr lvl="1"/>
            <a:r>
              <a:rPr lang="en-US" dirty="0" smtClean="0">
                <a:solidFill>
                  <a:prstClr val="black"/>
                </a:solidFill>
              </a:rPr>
              <a:t>Swiss </a:t>
            </a:r>
            <a:r>
              <a:rPr lang="en-US" dirty="0">
                <a:solidFill>
                  <a:prstClr val="black"/>
                </a:solidFill>
              </a:rPr>
              <a:t>Population is ageing</a:t>
            </a:r>
            <a:r>
              <a:rPr lang="de-CH" dirty="0">
                <a:solidFill>
                  <a:prstClr val="black"/>
                </a:solidFill>
              </a:rPr>
              <a:t> </a:t>
            </a:r>
            <a:r>
              <a:rPr lang="de-CH" sz="1200" dirty="0"/>
              <a:t>(Share </a:t>
            </a:r>
            <a:r>
              <a:rPr lang="de-CH" sz="1200" dirty="0" err="1"/>
              <a:t>of</a:t>
            </a:r>
            <a:r>
              <a:rPr lang="de-CH" sz="1200" dirty="0"/>
              <a:t> 65+: 1980: 14%, 2012: 17%, </a:t>
            </a:r>
            <a:r>
              <a:rPr lang="en-US" sz="1200" dirty="0"/>
              <a:t>estimated</a:t>
            </a:r>
            <a:r>
              <a:rPr lang="de-CH" sz="1200" dirty="0"/>
              <a:t> in 2030: 24% Source: ESPOP, STATPOP, SCENARIO)</a:t>
            </a:r>
          </a:p>
          <a:p>
            <a:pPr lvl="1"/>
            <a:r>
              <a:rPr lang="en-US" dirty="0"/>
              <a:t>Household types are changing </a:t>
            </a:r>
            <a:r>
              <a:rPr lang="en-US" sz="1200" dirty="0"/>
              <a:t>(Share of </a:t>
            </a:r>
            <a:r>
              <a:rPr lang="en-US" sz="1200" dirty="0" smtClean="0"/>
              <a:t>one-Person-HH 1980</a:t>
            </a:r>
            <a:r>
              <a:rPr lang="en-US" sz="1200" dirty="0"/>
              <a:t>: </a:t>
            </a:r>
            <a:r>
              <a:rPr lang="en-US" sz="1200" dirty="0" smtClean="0"/>
              <a:t>12%, </a:t>
            </a:r>
            <a:r>
              <a:rPr lang="en-US" sz="1200" dirty="0"/>
              <a:t>2012: </a:t>
            </a:r>
            <a:r>
              <a:rPr lang="en-US" sz="1200" dirty="0" smtClean="0"/>
              <a:t>36%)</a:t>
            </a:r>
            <a:endParaRPr lang="en-US" dirty="0" smtClean="0"/>
          </a:p>
          <a:p>
            <a:pPr lvl="1"/>
            <a:endParaRPr lang="de-CH" dirty="0"/>
          </a:p>
        </p:txBody>
      </p:sp>
      <p:sp>
        <p:nvSpPr>
          <p:cNvPr id="3" name="Titel 2"/>
          <p:cNvSpPr>
            <a:spLocks noGrp="1"/>
          </p:cNvSpPr>
          <p:nvPr>
            <p:ph type="ctrTitle"/>
          </p:nvPr>
        </p:nvSpPr>
        <p:spPr/>
        <p:txBody>
          <a:bodyPr/>
          <a:lstStyle/>
          <a:p>
            <a:r>
              <a:rPr lang="en-US" dirty="0" smtClean="0"/>
              <a:t>Introduction</a:t>
            </a:r>
            <a:r>
              <a:rPr lang="de-CH" dirty="0"/>
              <a:t/>
            </a:r>
            <a:br>
              <a:rPr lang="de-CH" dirty="0"/>
            </a:b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Ageing of a society and age groups</a:t>
            </a:r>
          </a:p>
          <a:p>
            <a:r>
              <a:rPr lang="en-US" sz="1700" dirty="0" smtClean="0"/>
              <a:t>Ageing of the population leads to a conflict between generations (Kaufmann 2005), because the financial feasibility of social security is being tested. (see also </a:t>
            </a:r>
            <a:r>
              <a:rPr lang="en-US" sz="1600" dirty="0" err="1" smtClean="0"/>
              <a:t>Budowski</a:t>
            </a:r>
            <a:r>
              <a:rPr lang="en-US" sz="1600" dirty="0" smtClean="0"/>
              <a:t> &amp; </a:t>
            </a:r>
            <a:r>
              <a:rPr lang="en-US" sz="1600" dirty="0" err="1" smtClean="0"/>
              <a:t>Nollert</a:t>
            </a:r>
            <a:r>
              <a:rPr lang="en-US" sz="1600" dirty="0" smtClean="0"/>
              <a:t>, M. (2010) </a:t>
            </a:r>
            <a:r>
              <a:rPr lang="en-US" sz="1700" dirty="0" smtClean="0"/>
              <a:t> </a:t>
            </a:r>
            <a:r>
              <a:rPr lang="en-US" sz="1500" dirty="0" smtClean="0"/>
              <a:t>&gt; between group differences</a:t>
            </a:r>
          </a:p>
          <a:p>
            <a:r>
              <a:rPr lang="de-CH" sz="1700" dirty="0" smtClean="0"/>
              <a:t>Schellenbauer </a:t>
            </a:r>
            <a:r>
              <a:rPr lang="de-CH" sz="1700" dirty="0"/>
              <a:t>(2013): «</a:t>
            </a:r>
            <a:r>
              <a:rPr lang="en-US" sz="1700" dirty="0"/>
              <a:t>In a world where wages depend only on the age of the workforce and are otherwise completely evenly, </a:t>
            </a:r>
            <a:r>
              <a:rPr lang="en-US" sz="1700" dirty="0" smtClean="0"/>
              <a:t>annual cross-section results leads </a:t>
            </a:r>
            <a:r>
              <a:rPr lang="en-US" sz="1700" dirty="0"/>
              <a:t>to substantial </a:t>
            </a:r>
            <a:r>
              <a:rPr lang="en-US" sz="1700" dirty="0" smtClean="0"/>
              <a:t>inequality</a:t>
            </a:r>
            <a:r>
              <a:rPr lang="de-CH" sz="1700" dirty="0" smtClean="0"/>
              <a:t> </a:t>
            </a:r>
            <a:r>
              <a:rPr lang="en-US" sz="1700" dirty="0"/>
              <a:t>due to the age differences within society </a:t>
            </a:r>
            <a:r>
              <a:rPr lang="de-CH" sz="1600" dirty="0" smtClean="0"/>
              <a:t>» </a:t>
            </a:r>
            <a:r>
              <a:rPr lang="de-CH" sz="1500" dirty="0"/>
              <a:t>&gt; </a:t>
            </a:r>
            <a:r>
              <a:rPr lang="en-US" sz="1500" dirty="0" smtClean="0"/>
              <a:t>between group differences affects overall inequality</a:t>
            </a:r>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79757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Change of household structure and household types</a:t>
            </a:r>
          </a:p>
          <a:p>
            <a:r>
              <a:rPr lang="en-US" sz="1700" dirty="0" smtClean="0"/>
              <a:t>In Social policy research between household differences are of interest (e.g. Fritschi &amp; Bannwart 2013 for redistribution with </a:t>
            </a:r>
            <a:r>
              <a:rPr lang="en-US" sz="1600" dirty="0"/>
              <a:t>family allowances</a:t>
            </a:r>
            <a:r>
              <a:rPr lang="en-US" sz="1700" dirty="0" smtClean="0"/>
              <a:t>) &gt; </a:t>
            </a:r>
            <a:r>
              <a:rPr lang="en-US" sz="1500" dirty="0" smtClean="0"/>
              <a:t>between group differences</a:t>
            </a:r>
          </a:p>
          <a:p>
            <a:r>
              <a:rPr lang="en-US" sz="1700" dirty="0" smtClean="0"/>
              <a:t>Change in the «way of people living together» affects inequality (people marry later, and divorce more often). Daly and Valetta (2006) think that part of the rise in inequality in the US is due to the rise of people living alone (or single parents). (See </a:t>
            </a:r>
            <a:r>
              <a:rPr lang="en-US" sz="1700" dirty="0" err="1" smtClean="0"/>
              <a:t>Peichl</a:t>
            </a:r>
            <a:r>
              <a:rPr lang="en-US" sz="1700" dirty="0" smtClean="0"/>
              <a:t> et al. 2011 for Germany) </a:t>
            </a:r>
            <a:r>
              <a:rPr lang="en-US" sz="1500" dirty="0" smtClean="0"/>
              <a:t>&gt; between group differences affect overall inequality</a:t>
            </a:r>
          </a:p>
          <a:p>
            <a:endParaRPr lang="de-CH" sz="1700" dirty="0"/>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310203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Theory and Research Question</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r>
              <a:rPr lang="en-US" sz="1700" dirty="0" smtClean="0"/>
              <a:t>When linking </a:t>
            </a:r>
            <a:r>
              <a:rPr lang="en-US" sz="1700" dirty="0"/>
              <a:t>demography to </a:t>
            </a:r>
            <a:r>
              <a:rPr lang="en-US" sz="1700" dirty="0" smtClean="0"/>
              <a:t>inequality two inequality-relevant «processes» must be separated</a:t>
            </a:r>
            <a:r>
              <a:rPr lang="en-US" sz="1700" dirty="0"/>
              <a:t>;</a:t>
            </a:r>
            <a:r>
              <a:rPr lang="en-US" sz="1700" dirty="0" smtClean="0"/>
              <a:t> </a:t>
            </a:r>
          </a:p>
          <a:p>
            <a:pPr lvl="1"/>
            <a:r>
              <a:rPr lang="de-CH" sz="1600" dirty="0" smtClean="0"/>
              <a:t>(</a:t>
            </a:r>
            <a:r>
              <a:rPr lang="de-CH" sz="1600" dirty="0"/>
              <a:t>1) </a:t>
            </a:r>
            <a:r>
              <a:rPr lang="en-US" sz="1600" dirty="0" smtClean="0"/>
              <a:t>Demographic change can affect overall distribution</a:t>
            </a:r>
          </a:p>
          <a:p>
            <a:pPr lvl="1"/>
            <a:r>
              <a:rPr lang="de-CH" sz="1600" dirty="0" smtClean="0"/>
              <a:t>(</a:t>
            </a:r>
            <a:r>
              <a:rPr lang="de-CH" sz="1600" dirty="0"/>
              <a:t>2) </a:t>
            </a:r>
            <a:r>
              <a:rPr lang="en-US" sz="1600" dirty="0" smtClean="0"/>
              <a:t>Demographic change and especially segregation can lead to higher between group differences</a:t>
            </a:r>
            <a:r>
              <a:rPr lang="de-CH" sz="1600" dirty="0" smtClean="0"/>
              <a:t> (</a:t>
            </a:r>
            <a:r>
              <a:rPr lang="en-US" sz="1600" dirty="0" smtClean="0"/>
              <a:t>which</a:t>
            </a:r>
            <a:r>
              <a:rPr lang="de-CH" sz="1600" dirty="0" smtClean="0"/>
              <a:t> </a:t>
            </a:r>
            <a:r>
              <a:rPr lang="en-US" sz="1600" dirty="0" smtClean="0"/>
              <a:t>doesn’t</a:t>
            </a:r>
            <a:r>
              <a:rPr lang="de-CH" sz="1600" dirty="0" smtClean="0"/>
              <a:t> </a:t>
            </a:r>
            <a:r>
              <a:rPr lang="en-US" sz="1600" dirty="0"/>
              <a:t>necessarily</a:t>
            </a:r>
            <a:r>
              <a:rPr lang="de-CH" sz="1600" dirty="0"/>
              <a:t> </a:t>
            </a:r>
            <a:r>
              <a:rPr lang="en-US" sz="1600" dirty="0" smtClean="0"/>
              <a:t>affect overall distribution</a:t>
            </a:r>
            <a:r>
              <a:rPr lang="de-CH" sz="1600" dirty="0" smtClean="0"/>
              <a:t>).</a:t>
            </a:r>
          </a:p>
          <a:p>
            <a:pPr marL="457200" lvl="1" indent="0">
              <a:buNone/>
            </a:pPr>
            <a:endParaRPr lang="de-CH" sz="1600" dirty="0" smtClean="0"/>
          </a:p>
          <a:p>
            <a:pPr lvl="1"/>
            <a:r>
              <a:rPr lang="en-US" sz="1600" i="1" dirty="0" smtClean="0"/>
              <a:t>Research Question: </a:t>
            </a:r>
            <a:r>
              <a:rPr lang="en-US" sz="1600" dirty="0" smtClean="0"/>
              <a:t>Is overall inequality affected by demographic change? Do between group differences change over time, when looking at age groups and household types?</a:t>
            </a:r>
            <a:endParaRPr lang="en-US" sz="1700" dirty="0" smtClean="0"/>
          </a:p>
        </p:txBody>
      </p:sp>
    </p:spTree>
    <p:extLst>
      <p:ext uri="{BB962C8B-B14F-4D97-AF65-F5344CB8AC3E}">
        <p14:creationId xmlns:p14="http://schemas.microsoft.com/office/powerpoint/2010/main" val="411420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Data</a:t>
            </a:r>
            <a:endParaRPr lang="de-CH" dirty="0"/>
          </a:p>
        </p:txBody>
      </p:sp>
      <p:sp>
        <p:nvSpPr>
          <p:cNvPr id="3" name="Textplatzhalter 2"/>
          <p:cNvSpPr>
            <a:spLocks noGrp="1"/>
          </p:cNvSpPr>
          <p:nvPr>
            <p:ph type="body" idx="1"/>
          </p:nvPr>
        </p:nvSpPr>
        <p:spPr/>
        <p:txBody>
          <a:bodyPr/>
          <a:lstStyle/>
          <a:p>
            <a:r>
              <a:rPr lang="en-US" dirty="0" smtClean="0"/>
              <a:t>Statistical «case studies» with individual cantonal Tax Data </a:t>
            </a:r>
          </a:p>
          <a:p>
            <a:endParaRPr lang="de-CH" dirty="0"/>
          </a:p>
        </p:txBody>
      </p:sp>
      <p:sp>
        <p:nvSpPr>
          <p:cNvPr id="4" name="Inhaltsplatzhalter 3"/>
          <p:cNvSpPr>
            <a:spLocks noGrp="1"/>
          </p:cNvSpPr>
          <p:nvPr>
            <p:ph sz="half" idx="13"/>
          </p:nvPr>
        </p:nvSpPr>
        <p:spPr>
          <a:xfrm>
            <a:off x="5341620" y="2348323"/>
            <a:ext cx="3451860" cy="3282857"/>
          </a:xfrm>
        </p:spPr>
        <p:txBody>
          <a:bodyPr/>
          <a:lstStyle/>
          <a:p>
            <a:pPr marL="0" indent="0">
              <a:buNone/>
            </a:pPr>
            <a:endParaRPr lang="de-CH" i="1" dirty="0"/>
          </a:p>
          <a:p>
            <a:pPr marL="271463" lvl="1" indent="-271463"/>
            <a:r>
              <a:rPr lang="en-US" dirty="0" smtClean="0"/>
              <a:t>Data from six Cantons (ZH, BS, JU, AG, OW, BE). More to come…</a:t>
            </a:r>
          </a:p>
          <a:p>
            <a:endParaRPr lang="de-CH" i="1" dirty="0" smtClean="0"/>
          </a:p>
          <a:p>
            <a:r>
              <a:rPr lang="de-CH" i="1" dirty="0" smtClean="0"/>
              <a:t>Basel-City</a:t>
            </a:r>
          </a:p>
          <a:p>
            <a:pPr lvl="1"/>
            <a:r>
              <a:rPr lang="en-US" dirty="0" smtClean="0"/>
              <a:t>Urban canton</a:t>
            </a:r>
          </a:p>
          <a:p>
            <a:pPr lvl="1"/>
            <a:r>
              <a:rPr lang="en-US" dirty="0" smtClean="0"/>
              <a:t>German speaking</a:t>
            </a:r>
          </a:p>
          <a:p>
            <a:pPr lvl="1"/>
            <a:r>
              <a:rPr lang="en-US" dirty="0" smtClean="0"/>
              <a:t>Time period: 1991-2011</a:t>
            </a:r>
          </a:p>
        </p:txBody>
      </p:sp>
      <p:sp>
        <p:nvSpPr>
          <p:cNvPr id="6" name="Inhaltsplatzhalter 3"/>
          <p:cNvSpPr txBox="1">
            <a:spLocks/>
          </p:cNvSpPr>
          <p:nvPr/>
        </p:nvSpPr>
        <p:spPr>
          <a:xfrm>
            <a:off x="4741333" y="2509895"/>
            <a:ext cx="3074771" cy="3789305"/>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de-CH" i="1" dirty="0" smtClean="0"/>
          </a:p>
          <a:p>
            <a:pPr marL="0" indent="0">
              <a:buNone/>
            </a:pPr>
            <a:endParaRPr lang="de-CH" b="1" i="1" dirty="0"/>
          </a:p>
          <a:p>
            <a:pPr marL="0" indent="0">
              <a:buNone/>
            </a:pPr>
            <a:endParaRPr lang="de-CH" b="1" i="1" dirty="0" smtClean="0"/>
          </a:p>
          <a:p>
            <a:pPr marL="0" indent="0">
              <a:buNone/>
            </a:pPr>
            <a:endParaRPr lang="de-CH" b="1" i="1" dirty="0" smtClean="0"/>
          </a:p>
          <a:p>
            <a:endParaRPr lang="de-CH" dirty="0" smtClean="0"/>
          </a:p>
        </p:txBody>
      </p:sp>
      <p:sp>
        <p:nvSpPr>
          <p:cNvPr id="5" name="Rectangle 4"/>
          <p:cNvSpPr/>
          <p:nvPr/>
        </p:nvSpPr>
        <p:spPr>
          <a:xfrm>
            <a:off x="373380" y="2465555"/>
            <a:ext cx="4815840" cy="3416320"/>
          </a:xfrm>
          <a:prstGeom prst="rect">
            <a:avLst/>
          </a:prstGeom>
        </p:spPr>
        <p:txBody>
          <a:bodyPr wrap="square">
            <a:spAutoFit/>
          </a:bodyPr>
          <a:lstStyle/>
          <a:p>
            <a:pPr marL="714375" lvl="1" indent="-257175">
              <a:spcBef>
                <a:spcPct val="20000"/>
              </a:spcBef>
              <a:buClr>
                <a:srgbClr val="FAA500"/>
              </a:buClr>
              <a:buSzPct val="80000"/>
              <a:buFont typeface="Lucida Grande"/>
              <a:buChar char="▶"/>
            </a:pPr>
            <a:r>
              <a:rPr lang="en-US" sz="1800" dirty="0" smtClean="0">
                <a:latin typeface="Lucida Sans"/>
                <a:cs typeface="Lucida Sans"/>
              </a:rPr>
              <a:t>Individual cantonal Tax Data which are collected as part of the </a:t>
            </a:r>
            <a:r>
              <a:rPr lang="de-CH" sz="1800" dirty="0" smtClean="0">
                <a:latin typeface="Lucida Sans"/>
                <a:cs typeface="Lucida Sans"/>
              </a:rPr>
              <a:t>SNF-Project </a:t>
            </a:r>
            <a:r>
              <a:rPr lang="de-CH" sz="1800" dirty="0">
                <a:latin typeface="Lucida Sans"/>
                <a:cs typeface="Lucida Sans"/>
              </a:rPr>
              <a:t>(</a:t>
            </a:r>
            <a:r>
              <a:rPr lang="de-CH" sz="1800" dirty="0">
                <a:latin typeface="Lucida Sans"/>
                <a:cs typeface="Lucida Sans"/>
                <a:hlinkClick r:id="rId3"/>
              </a:rPr>
              <a:t>http://inequalities.ch/</a:t>
            </a:r>
            <a:r>
              <a:rPr lang="de-CH" sz="1800" dirty="0">
                <a:latin typeface="Lucida Sans"/>
                <a:cs typeface="Lucida Sans"/>
              </a:rPr>
              <a:t>)</a:t>
            </a:r>
          </a:p>
          <a:p>
            <a:pPr marL="714375" lvl="1" indent="-257175">
              <a:spcBef>
                <a:spcPct val="20000"/>
              </a:spcBef>
              <a:buClr>
                <a:srgbClr val="FAA500"/>
              </a:buClr>
              <a:buSzPct val="80000"/>
              <a:buFont typeface="Lucida Grande"/>
              <a:buChar char="▶"/>
            </a:pPr>
            <a:r>
              <a:rPr lang="en-US" sz="1800" dirty="0" smtClean="0">
                <a:latin typeface="Lucida Sans"/>
                <a:cs typeface="Lucida Sans"/>
              </a:rPr>
              <a:t>Tax data is administrative data, which means it’s a process generated, non-reactive data source (</a:t>
            </a:r>
            <a:r>
              <a:rPr lang="en-US" sz="1800" dirty="0" err="1" smtClean="0">
                <a:latin typeface="Lucida Sans"/>
                <a:cs typeface="Lucida Sans"/>
              </a:rPr>
              <a:t>Diekman</a:t>
            </a:r>
            <a:r>
              <a:rPr lang="en-US" sz="1800" dirty="0" smtClean="0">
                <a:latin typeface="Lucida Sans"/>
                <a:cs typeface="Lucida Sans"/>
              </a:rPr>
              <a:t> 2009:653)</a:t>
            </a:r>
          </a:p>
          <a:p>
            <a:pPr marL="1171575" lvl="2" indent="-257175">
              <a:spcBef>
                <a:spcPct val="20000"/>
              </a:spcBef>
              <a:buClr>
                <a:srgbClr val="FAA500"/>
              </a:buClr>
              <a:buSzPct val="80000"/>
              <a:buFont typeface="Lucida Grande"/>
              <a:buChar char="▶"/>
            </a:pPr>
            <a:r>
              <a:rPr lang="en-US" sz="1600" dirty="0" smtClean="0">
                <a:latin typeface="Lucida Sans"/>
                <a:cs typeface="Lucida Sans"/>
              </a:rPr>
              <a:t>Nice, because data coverage is good (no sample bias)</a:t>
            </a:r>
          </a:p>
          <a:p>
            <a:pPr marL="1171575" lvl="2" indent="-257175">
              <a:spcBef>
                <a:spcPct val="20000"/>
              </a:spcBef>
              <a:buClr>
                <a:srgbClr val="FAA500"/>
              </a:buClr>
              <a:buSzPct val="80000"/>
              <a:buFont typeface="Lucida Grande"/>
              <a:buChar char="▶"/>
            </a:pPr>
            <a:r>
              <a:rPr lang="en-US" sz="1600" dirty="0" smtClean="0">
                <a:latin typeface="Lucida Sans"/>
                <a:cs typeface="Lucida Sans"/>
              </a:rPr>
              <a:t>Bad, because data doesn’t always meet theoretical interesting constructs</a:t>
            </a:r>
            <a:r>
              <a:rPr lang="de-CH" sz="1600" dirty="0" smtClean="0">
                <a:latin typeface="Lucida Sans"/>
                <a:cs typeface="Lucida Sans"/>
              </a:rPr>
              <a:t>. </a:t>
            </a:r>
            <a:endParaRPr lang="de-CH" sz="1600" dirty="0">
              <a:latin typeface="Lucida Sans"/>
              <a:cs typeface="Lucida Sans"/>
            </a:endParaRPr>
          </a:p>
        </p:txBody>
      </p:sp>
    </p:spTree>
    <p:extLst>
      <p:ext uri="{BB962C8B-B14F-4D97-AF65-F5344CB8AC3E}">
        <p14:creationId xmlns:p14="http://schemas.microsoft.com/office/powerpoint/2010/main" val="195342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Variables</a:t>
            </a:r>
            <a:endParaRPr lang="en-US" dirty="0"/>
          </a:p>
        </p:txBody>
      </p:sp>
      <p:sp>
        <p:nvSpPr>
          <p:cNvPr id="3" name="Textplatzhalter 2"/>
          <p:cNvSpPr>
            <a:spLocks noGrp="1"/>
          </p:cNvSpPr>
          <p:nvPr>
            <p:ph type="body" idx="1"/>
          </p:nvPr>
        </p:nvSpPr>
        <p:spPr/>
        <p:txBody>
          <a:bodyPr/>
          <a:lstStyle/>
          <a:p>
            <a:r>
              <a:rPr lang="en-US" dirty="0" smtClean="0"/>
              <a:t>Net income, Household types and age groups</a:t>
            </a:r>
          </a:p>
          <a:p>
            <a:endParaRPr lang="de-CH" dirty="0"/>
          </a:p>
        </p:txBody>
      </p:sp>
      <p:sp>
        <p:nvSpPr>
          <p:cNvPr id="4" name="Inhaltsplatzhalter 3"/>
          <p:cNvSpPr>
            <a:spLocks noGrp="1"/>
          </p:cNvSpPr>
          <p:nvPr>
            <p:ph sz="half" idx="13"/>
          </p:nvPr>
        </p:nvSpPr>
        <p:spPr>
          <a:xfrm>
            <a:off x="3195961" y="2070193"/>
            <a:ext cx="2237100" cy="3671477"/>
          </a:xfrm>
        </p:spPr>
        <p:txBody>
          <a:bodyPr/>
          <a:lstStyle/>
          <a:p>
            <a:r>
              <a:rPr lang="en-US" i="1" dirty="0" smtClean="0"/>
              <a:t>Household structure </a:t>
            </a:r>
          </a:p>
          <a:p>
            <a:pPr lvl="1"/>
            <a:r>
              <a:rPr lang="en-US" dirty="0" smtClean="0"/>
              <a:t>Married without kids</a:t>
            </a:r>
          </a:p>
          <a:p>
            <a:pPr lvl="1"/>
            <a:r>
              <a:rPr lang="en-US" dirty="0" smtClean="0"/>
              <a:t>Married with kids</a:t>
            </a:r>
          </a:p>
          <a:p>
            <a:pPr lvl="1"/>
            <a:r>
              <a:rPr lang="en-US" dirty="0" smtClean="0"/>
              <a:t>Single mom</a:t>
            </a:r>
          </a:p>
          <a:p>
            <a:pPr lvl="1"/>
            <a:r>
              <a:rPr lang="en-US" dirty="0" smtClean="0"/>
              <a:t>Single dad</a:t>
            </a:r>
          </a:p>
          <a:p>
            <a:pPr lvl="1"/>
            <a:r>
              <a:rPr lang="en-US" dirty="0" smtClean="0"/>
              <a:t>Single man</a:t>
            </a:r>
          </a:p>
          <a:p>
            <a:pPr lvl="1"/>
            <a:r>
              <a:rPr lang="en-US" dirty="0" smtClean="0"/>
              <a:t>Single woman</a:t>
            </a:r>
            <a:endParaRPr lang="en-US" dirty="0"/>
          </a:p>
        </p:txBody>
      </p:sp>
      <p:sp>
        <p:nvSpPr>
          <p:cNvPr id="5" name="Inhaltsplatzhalter 3"/>
          <p:cNvSpPr txBox="1">
            <a:spLocks/>
          </p:cNvSpPr>
          <p:nvPr/>
        </p:nvSpPr>
        <p:spPr>
          <a:xfrm>
            <a:off x="5829300" y="2138774"/>
            <a:ext cx="2286001" cy="311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Age groups </a:t>
            </a:r>
          </a:p>
          <a:p>
            <a:pPr lvl="1"/>
            <a:r>
              <a:rPr lang="de-CH" dirty="0" smtClean="0"/>
              <a:t> </a:t>
            </a:r>
            <a:r>
              <a:rPr lang="en-US" i="1" dirty="0" smtClean="0"/>
              <a:t>-25: </a:t>
            </a:r>
            <a:r>
              <a:rPr lang="en-US" dirty="0" smtClean="0"/>
              <a:t>young adults (education is important)</a:t>
            </a:r>
          </a:p>
          <a:p>
            <a:pPr lvl="1"/>
            <a:r>
              <a:rPr lang="en-US" i="1" dirty="0" smtClean="0"/>
              <a:t>26 – 65: </a:t>
            </a:r>
            <a:r>
              <a:rPr lang="en-US" dirty="0" smtClean="0"/>
              <a:t>working population (wages)</a:t>
            </a:r>
          </a:p>
          <a:p>
            <a:pPr lvl="1"/>
            <a:r>
              <a:rPr lang="en-US" i="1" dirty="0" smtClean="0"/>
              <a:t>65&gt;: </a:t>
            </a:r>
            <a:r>
              <a:rPr lang="en-US" dirty="0" smtClean="0"/>
              <a:t>Retired (pensions)</a:t>
            </a:r>
          </a:p>
          <a:p>
            <a:pPr lvl="2"/>
            <a:endParaRPr lang="de-CH" dirty="0"/>
          </a:p>
          <a:p>
            <a:pPr marL="0" indent="0">
              <a:buNone/>
            </a:pPr>
            <a:endParaRPr lang="de-CH" b="1" i="1" dirty="0" smtClean="0"/>
          </a:p>
          <a:p>
            <a:endParaRPr lang="de-CH" dirty="0" smtClean="0"/>
          </a:p>
        </p:txBody>
      </p:sp>
      <p:sp>
        <p:nvSpPr>
          <p:cNvPr id="6" name="Inhaltsplatzhalter 3"/>
          <p:cNvSpPr txBox="1">
            <a:spLocks/>
          </p:cNvSpPr>
          <p:nvPr/>
        </p:nvSpPr>
        <p:spPr>
          <a:xfrm>
            <a:off x="468000" y="2070193"/>
            <a:ext cx="2450461" cy="3671477"/>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Net income </a:t>
            </a:r>
            <a:r>
              <a:rPr lang="en-US" sz="1300" i="1" dirty="0" smtClean="0"/>
              <a:t>(</a:t>
            </a:r>
            <a:r>
              <a:rPr lang="en-US" sz="1300" i="1" dirty="0" err="1" smtClean="0"/>
              <a:t>Reineinkommen</a:t>
            </a:r>
            <a:r>
              <a:rPr lang="en-US" sz="1300" i="1" dirty="0" smtClean="0"/>
              <a:t>)</a:t>
            </a:r>
          </a:p>
          <a:p>
            <a:r>
              <a:rPr lang="en-US" sz="1600" i="1" dirty="0" smtClean="0"/>
              <a:t>Taxable measure that includes</a:t>
            </a:r>
          </a:p>
          <a:p>
            <a:pPr lvl="1"/>
            <a:r>
              <a:rPr lang="en-US" sz="1600" i="1" dirty="0" smtClean="0"/>
              <a:t>+ Income from labor</a:t>
            </a:r>
          </a:p>
          <a:p>
            <a:pPr lvl="1"/>
            <a:r>
              <a:rPr lang="en-US" sz="1600" i="1" dirty="0" smtClean="0"/>
              <a:t>+ Income from property</a:t>
            </a:r>
          </a:p>
          <a:p>
            <a:pPr lvl="1"/>
            <a:r>
              <a:rPr lang="en-US" sz="1600" i="1" dirty="0" smtClean="0"/>
              <a:t>+ Direct social transfers</a:t>
            </a:r>
          </a:p>
          <a:p>
            <a:pPr lvl="1"/>
            <a:r>
              <a:rPr lang="en-US" sz="1600" i="1" dirty="0" smtClean="0"/>
              <a:t>- Deductions, </a:t>
            </a:r>
            <a:r>
              <a:rPr lang="en-US" sz="1400" i="1" dirty="0" smtClean="0"/>
              <a:t>but no social deductions</a:t>
            </a:r>
          </a:p>
          <a:p>
            <a:pPr lvl="1"/>
            <a:endParaRPr lang="en-US" dirty="0"/>
          </a:p>
        </p:txBody>
      </p:sp>
    </p:spTree>
    <p:extLst>
      <p:ext uri="{BB962C8B-B14F-4D97-AF65-F5344CB8AC3E}">
        <p14:creationId xmlns:p14="http://schemas.microsoft.com/office/powerpoint/2010/main" val="370614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Method</a:t>
            </a:r>
            <a:endParaRPr lang="en-US" dirty="0"/>
          </a:p>
        </p:txBody>
      </p:sp>
      <p:sp>
        <p:nvSpPr>
          <p:cNvPr id="3" name="Textplatzhalter 2"/>
          <p:cNvSpPr>
            <a:spLocks noGrp="1"/>
          </p:cNvSpPr>
          <p:nvPr>
            <p:ph type="body" idx="1"/>
          </p:nvPr>
        </p:nvSpPr>
        <p:spPr/>
        <p:txBody>
          <a:bodyPr/>
          <a:lstStyle/>
          <a:p>
            <a:r>
              <a:rPr lang="en-US" dirty="0" smtClean="0"/>
              <a:t>Decomposing Overall inequality into within and between group components </a:t>
            </a:r>
            <a:r>
              <a:rPr lang="en-US" sz="1600" dirty="0" smtClean="0"/>
              <a:t>(</a:t>
            </a:r>
            <a:r>
              <a:rPr lang="en-US" sz="1600" dirty="0" err="1" smtClean="0"/>
              <a:t>Hao</a:t>
            </a:r>
            <a:r>
              <a:rPr lang="en-US" sz="1600" dirty="0" smtClean="0"/>
              <a:t> &amp; </a:t>
            </a:r>
            <a:r>
              <a:rPr lang="en-US" sz="1600" dirty="0" err="1" smtClean="0"/>
              <a:t>Naiman</a:t>
            </a:r>
            <a:r>
              <a:rPr lang="en-US" sz="1600" dirty="0" smtClean="0"/>
              <a:t> 2010)</a:t>
            </a:r>
            <a:endParaRPr lang="en-US" sz="1600" dirty="0"/>
          </a:p>
        </p:txBody>
      </p:sp>
      <mc:AlternateContent xmlns:mc="http://schemas.openxmlformats.org/markup-compatibility/2006" xmlns:a14="http://schemas.microsoft.com/office/drawing/2010/main">
        <mc:Choice Requires="a14">
          <p:sp>
            <p:nvSpPr>
              <p:cNvPr id="4" name="Inhaltsplatzhalter 3"/>
              <p:cNvSpPr>
                <a:spLocks noGrp="1"/>
              </p:cNvSpPr>
              <p:nvPr>
                <p:ph sz="half" idx="13"/>
              </p:nvPr>
            </p:nvSpPr>
            <p:spPr>
              <a:xfrm>
                <a:off x="468000" y="2160000"/>
                <a:ext cx="8100000" cy="3960000"/>
              </a:xfrm>
            </p:spPr>
            <p:txBody>
              <a:bodyPr lIns="0" rIns="0"/>
              <a:lstStyle/>
              <a:p>
                <a:pPr lvl="1"/>
                <a:r>
                  <a:rPr lang="en-US" dirty="0" smtClean="0"/>
                  <a:t>Theil-Index, an inequality measure developed from information theory, is additively decomposable (Gini is not). Theil can be expressed as the between-group inequality plus the weighted sum of the inequality within each group </a:t>
                </a:r>
              </a:p>
              <a:p>
                <a:pPr lvl="2"/>
                <a14:m>
                  <m:oMath xmlns:m="http://schemas.openxmlformats.org/officeDocument/2006/math">
                    <m:r>
                      <a:rPr lang="de-CH" b="0" i="1" smtClean="0">
                        <a:latin typeface="Cambria Math"/>
                      </a:rPr>
                      <m:t>𝐼</m:t>
                    </m:r>
                    <m:r>
                      <a:rPr lang="de-CH" b="0" i="1" smtClean="0">
                        <a:latin typeface="Cambria Math"/>
                      </a:rPr>
                      <m:t>(</m:t>
                    </m:r>
                    <m:r>
                      <a:rPr lang="de-CH" b="0" i="1" smtClean="0">
                        <a:latin typeface="Cambria Math"/>
                      </a:rPr>
                      <m:t>𝑦</m:t>
                    </m:r>
                    <m:r>
                      <a:rPr lang="de-CH" b="0" i="1" smtClean="0">
                        <a:latin typeface="Cambria Math"/>
                      </a:rPr>
                      <m:t>;</m:t>
                    </m:r>
                    <m:r>
                      <a:rPr lang="de-CH" b="0" i="1" smtClean="0">
                        <a:latin typeface="Cambria Math"/>
                        <a:ea typeface="Cambria Math"/>
                      </a:rPr>
                      <m:t>𝜃</m:t>
                    </m:r>
                    <m:r>
                      <m:rPr>
                        <m:nor/>
                      </m:rPr>
                      <a:rPr lang="de-CH" dirty="0"/>
                      <m:t>)</m:t>
                    </m:r>
                    <m:r>
                      <a:rPr lang="de-CH" b="0" i="1" dirty="0" smtClean="0">
                        <a:latin typeface="Cambria Math"/>
                      </a:rPr>
                      <m:t>=</m:t>
                    </m:r>
                    <m:nary>
                      <m:naryPr>
                        <m:chr m:val="∑"/>
                        <m:ctrlPr>
                          <a:rPr lang="de-CH" i="1" dirty="0" smtClean="0">
                            <a:latin typeface="Cambria Math" panose="02040503050406030204" pitchFamily="18" charset="0"/>
                          </a:rPr>
                        </m:ctrlPr>
                      </m:naryPr>
                      <m:sub>
                        <m:r>
                          <m:rPr>
                            <m:brk m:alnAt="23"/>
                          </m:rPr>
                          <a:rPr lang="de-CH" b="0" i="1" dirty="0" smtClean="0">
                            <a:latin typeface="Cambria Math"/>
                          </a:rPr>
                          <m:t>𝑙</m:t>
                        </m:r>
                        <m:r>
                          <a:rPr lang="de-CH" b="0" i="1" dirty="0" smtClean="0">
                            <a:latin typeface="Cambria Math"/>
                          </a:rPr>
                          <m:t>=1</m:t>
                        </m:r>
                      </m:sub>
                      <m:sup>
                        <m:r>
                          <a:rPr lang="de-CH" b="0" i="1" dirty="0" smtClean="0">
                            <a:latin typeface="Cambria Math"/>
                          </a:rPr>
                          <m:t>𝐿</m:t>
                        </m:r>
                      </m:sup>
                      <m:e>
                        <m:sSup>
                          <m:sSupPr>
                            <m:ctrlPr>
                              <a:rPr lang="de-CH" i="1" dirty="0" smtClean="0">
                                <a:latin typeface="Cambria Math" panose="02040503050406030204" pitchFamily="18" charset="0"/>
                              </a:rPr>
                            </m:ctrlPr>
                          </m:sSupPr>
                          <m:e>
                            <m:r>
                              <a:rPr lang="de-CH" i="1" dirty="0" smtClean="0">
                                <a:latin typeface="Cambria Math"/>
                                <a:ea typeface="Cambria Math"/>
                              </a:rPr>
                              <m:t>∅</m:t>
                            </m:r>
                          </m:e>
                          <m:sup>
                            <m:r>
                              <a:rPr lang="de-CH" b="0" i="1" dirty="0" smtClean="0">
                                <a:latin typeface="Cambria Math"/>
                              </a:rPr>
                              <m:t>𝑙</m:t>
                            </m:r>
                          </m:sup>
                        </m:sSup>
                        <m:sSup>
                          <m:sSupPr>
                            <m:ctrlPr>
                              <a:rPr lang="de-CH" i="1" dirty="0" smtClean="0">
                                <a:latin typeface="Cambria Math" panose="02040503050406030204" pitchFamily="18" charset="0"/>
                              </a:rPr>
                            </m:ctrlPr>
                          </m:sSupPr>
                          <m:e>
                            <m:d>
                              <m:dPr>
                                <m:ctrlPr>
                                  <a:rPr lang="de-CH" i="1" dirty="0">
                                    <a:latin typeface="Cambria Math" panose="02040503050406030204" pitchFamily="18" charset="0"/>
                                  </a:rPr>
                                </m:ctrlPr>
                              </m:dPr>
                              <m:e>
                                <m:f>
                                  <m:fPr>
                                    <m:ctrlPr>
                                      <a:rPr lang="de-CH" i="1" dirty="0">
                                        <a:latin typeface="Cambria Math" panose="02040503050406030204" pitchFamily="18" charset="0"/>
                                      </a:rPr>
                                    </m:ctrlPr>
                                  </m:fPr>
                                  <m:num>
                                    <m:sSup>
                                      <m:sSupPr>
                                        <m:ctrlPr>
                                          <a:rPr lang="de-CH" i="1" dirty="0">
                                            <a:latin typeface="Cambria Math" panose="02040503050406030204" pitchFamily="18" charset="0"/>
                                          </a:rPr>
                                        </m:ctrlPr>
                                      </m:sSupPr>
                                      <m:e>
                                        <m:r>
                                          <a:rPr lang="de-CH" i="1" dirty="0">
                                            <a:latin typeface="Cambria Math"/>
                                            <a:ea typeface="Cambria Math"/>
                                          </a:rPr>
                                          <m:t>𝜇</m:t>
                                        </m:r>
                                      </m:e>
                                      <m:sup>
                                        <m:r>
                                          <a:rPr lang="de-CH" i="1" dirty="0">
                                            <a:latin typeface="Cambria Math"/>
                                          </a:rPr>
                                          <m:t>𝑙</m:t>
                                        </m:r>
                                      </m:sup>
                                    </m:sSup>
                                  </m:num>
                                  <m:den>
                                    <m:r>
                                      <a:rPr lang="de-CH" i="1" dirty="0">
                                        <a:latin typeface="Cambria Math"/>
                                        <a:ea typeface="Cambria Math"/>
                                      </a:rPr>
                                      <m:t>𝜇</m:t>
                                    </m:r>
                                  </m:den>
                                </m:f>
                              </m:e>
                            </m:d>
                          </m:e>
                          <m:sup>
                            <m:r>
                              <a:rPr lang="de-CH" i="1" dirty="0" smtClean="0">
                                <a:latin typeface="Cambria Math"/>
                                <a:ea typeface="Cambria Math"/>
                              </a:rPr>
                              <m:t>𝜃</m:t>
                            </m:r>
                          </m:sup>
                        </m:sSup>
                        <m:r>
                          <a:rPr lang="de-CH" b="0" i="1" dirty="0" smtClean="0">
                            <a:latin typeface="Cambria Math"/>
                          </a:rPr>
                          <m:t>𝐼</m:t>
                        </m:r>
                        <m:d>
                          <m:dPr>
                            <m:ctrlPr>
                              <a:rPr lang="de-CH" b="0" i="1" dirty="0" smtClean="0">
                                <a:latin typeface="Cambria Math" panose="02040503050406030204" pitchFamily="18" charset="0"/>
                              </a:rPr>
                            </m:ctrlPr>
                          </m:dPr>
                          <m:e>
                            <m:sSup>
                              <m:sSupPr>
                                <m:ctrlPr>
                                  <a:rPr lang="de-CH" b="0" i="1" dirty="0" smtClean="0">
                                    <a:latin typeface="Cambria Math" panose="02040503050406030204" pitchFamily="18" charset="0"/>
                                  </a:rPr>
                                </m:ctrlPr>
                              </m:sSupPr>
                              <m:e>
                                <m:r>
                                  <a:rPr lang="de-CH" b="0" i="1" dirty="0" smtClean="0">
                                    <a:latin typeface="Cambria Math"/>
                                  </a:rPr>
                                  <m:t>𝑦</m:t>
                                </m:r>
                              </m:e>
                              <m:sup>
                                <m:r>
                                  <a:rPr lang="de-CH" b="0" i="1" dirty="0" smtClean="0">
                                    <a:latin typeface="Cambria Math"/>
                                  </a:rPr>
                                  <m:t>𝑙</m:t>
                                </m:r>
                              </m:sup>
                            </m:sSup>
                            <m:r>
                              <a:rPr lang="de-CH" b="0" i="1" dirty="0" smtClean="0">
                                <a:latin typeface="Cambria Math"/>
                              </a:rPr>
                              <m:t>;</m:t>
                            </m:r>
                            <m:r>
                              <a:rPr lang="de-CH" b="0" i="1" dirty="0" smtClean="0">
                                <a:latin typeface="Cambria Math"/>
                                <a:ea typeface="Cambria Math"/>
                              </a:rPr>
                              <m:t>𝜃</m:t>
                            </m:r>
                          </m:e>
                        </m:d>
                        <m:r>
                          <a:rPr lang="de-CH" b="0" i="1" dirty="0" smtClean="0">
                            <a:latin typeface="Cambria Math"/>
                            <a:ea typeface="Cambria Math"/>
                          </a:rPr>
                          <m:t>+</m:t>
                        </m:r>
                        <m:r>
                          <a:rPr lang="de-CH" b="0" i="1" dirty="0" smtClean="0">
                            <a:latin typeface="Cambria Math"/>
                            <a:ea typeface="Cambria Math"/>
                          </a:rPr>
                          <m:t>𝐼</m:t>
                        </m:r>
                        <m:r>
                          <a:rPr lang="de-CH" b="0" i="1" dirty="0" smtClean="0">
                            <a:latin typeface="Cambria Math"/>
                            <a:ea typeface="Cambria Math"/>
                          </a:rPr>
                          <m:t>(</m:t>
                        </m:r>
                        <m:sSup>
                          <m:sSupPr>
                            <m:ctrlPr>
                              <a:rPr lang="de-CH" b="0" i="1" dirty="0" smtClean="0">
                                <a:latin typeface="Cambria Math" panose="02040503050406030204" pitchFamily="18" charset="0"/>
                                <a:ea typeface="Cambria Math"/>
                              </a:rPr>
                            </m:ctrlPr>
                          </m:sSupPr>
                          <m:e>
                            <m:r>
                              <a:rPr lang="de-CH" b="0" i="1" dirty="0" smtClean="0">
                                <a:latin typeface="Cambria Math"/>
                                <a:ea typeface="Cambria Math"/>
                              </a:rPr>
                              <m:t>𝜇</m:t>
                            </m:r>
                          </m:e>
                          <m:sup>
                            <m:r>
                              <a:rPr lang="de-CH" b="0" i="1" dirty="0" smtClean="0">
                                <a:latin typeface="Cambria Math"/>
                                <a:ea typeface="Cambria Math"/>
                              </a:rPr>
                              <m:t>1</m:t>
                            </m:r>
                          </m:sup>
                        </m:sSup>
                        <m:r>
                          <a:rPr lang="de-CH" b="0" i="1" dirty="0" smtClean="0">
                            <a:latin typeface="Cambria Math"/>
                            <a:ea typeface="Cambria Math"/>
                          </a:rPr>
                          <m:t>,…,</m:t>
                        </m:r>
                        <m:sSup>
                          <m:sSupPr>
                            <m:ctrlPr>
                              <a:rPr lang="de-CH" i="1" dirty="0">
                                <a:latin typeface="Cambria Math" panose="02040503050406030204" pitchFamily="18" charset="0"/>
                                <a:ea typeface="Cambria Math"/>
                              </a:rPr>
                            </m:ctrlPr>
                          </m:sSupPr>
                          <m:e>
                            <m:r>
                              <a:rPr lang="de-CH" i="1" dirty="0">
                                <a:latin typeface="Cambria Math"/>
                                <a:ea typeface="Cambria Math"/>
                              </a:rPr>
                              <m:t>𝜇</m:t>
                            </m:r>
                          </m:e>
                          <m:sup>
                            <m:r>
                              <a:rPr lang="de-CH" b="0" i="1" dirty="0" smtClean="0">
                                <a:latin typeface="Cambria Math"/>
                                <a:ea typeface="Cambria Math"/>
                              </a:rPr>
                              <m:t>𝑙</m:t>
                            </m:r>
                          </m:sup>
                        </m:sSup>
                        <m:r>
                          <a:rPr lang="de-CH" b="0" i="1" dirty="0" smtClean="0">
                            <a:latin typeface="Cambria Math"/>
                            <a:ea typeface="Cambria Math"/>
                          </a:rPr>
                          <m:t>,…</m:t>
                        </m:r>
                        <m:sSup>
                          <m:sSupPr>
                            <m:ctrlPr>
                              <a:rPr lang="de-CH" i="1" dirty="0">
                                <a:latin typeface="Cambria Math" panose="02040503050406030204" pitchFamily="18" charset="0"/>
                                <a:ea typeface="Cambria Math"/>
                              </a:rPr>
                            </m:ctrlPr>
                          </m:sSupPr>
                          <m:e>
                            <m:r>
                              <a:rPr lang="de-CH" i="1" dirty="0">
                                <a:latin typeface="Cambria Math"/>
                                <a:ea typeface="Cambria Math"/>
                              </a:rPr>
                              <m:t>𝜇</m:t>
                            </m:r>
                          </m:e>
                          <m:sup>
                            <m:r>
                              <a:rPr lang="de-CH" b="0" i="1" dirty="0" smtClean="0">
                                <a:latin typeface="Cambria Math"/>
                                <a:ea typeface="Cambria Math"/>
                              </a:rPr>
                              <m:t>𝐿</m:t>
                            </m:r>
                          </m:sup>
                        </m:sSup>
                        <m:r>
                          <a:rPr lang="de-CH" b="0" i="1" dirty="0" smtClean="0">
                            <a:latin typeface="Cambria Math"/>
                            <a:ea typeface="Cambria Math"/>
                          </a:rPr>
                          <m:t>;</m:t>
                        </m:r>
                      </m:e>
                    </m:nary>
                    <m:r>
                      <a:rPr lang="de-CH" i="1" dirty="0">
                        <a:latin typeface="Cambria Math"/>
                        <a:ea typeface="Cambria Math"/>
                      </a:rPr>
                      <m:t>𝜃</m:t>
                    </m:r>
                  </m:oMath>
                </a14:m>
                <a:r>
                  <a:rPr lang="de-CH" dirty="0" smtClean="0"/>
                  <a:t>)</a:t>
                </a:r>
                <a:endParaRPr lang="de-CH" dirty="0"/>
              </a:p>
              <a:p>
                <a:pPr marL="457200" lvl="1" indent="0">
                  <a:buNone/>
                </a:pPr>
                <a:endParaRPr lang="de-CH" dirty="0" smtClean="0"/>
              </a:p>
              <a:p>
                <a:pPr lvl="1"/>
                <a:endParaRPr lang="en-US" dirty="0" smtClean="0"/>
              </a:p>
              <a:p>
                <a:pPr lvl="1"/>
                <a:r>
                  <a:rPr lang="en-US" dirty="0" smtClean="0"/>
                  <a:t>By decomposing the Theil-Index we partitioned the total income inequality into between-group inequality (e.g. between age groups and household types) and within-group inequality. Hence we see, how the differences between and within each group contribute to overall inequality</a:t>
                </a:r>
              </a:p>
              <a:p>
                <a:pPr lvl="1"/>
                <a:endParaRPr lang="de-CH" dirty="0"/>
              </a:p>
              <a:p>
                <a:pPr lvl="2"/>
                <a:endParaRPr lang="de-CH" dirty="0"/>
              </a:p>
              <a:p>
                <a:pPr lvl="2"/>
                <a:endParaRPr lang="de-CH" dirty="0"/>
              </a:p>
              <a:p>
                <a:pPr lvl="1"/>
                <a:endParaRPr lang="de-CH" dirty="0"/>
              </a:p>
              <a:p>
                <a:pPr lvl="1"/>
                <a:endParaRPr lang="de-CH" dirty="0"/>
              </a:p>
            </p:txBody>
          </p:sp>
        </mc:Choice>
        <mc:Fallback xmlns="">
          <p:sp>
            <p:nvSpPr>
              <p:cNvPr id="4" name="Inhaltsplatzhalter 3"/>
              <p:cNvSpPr>
                <a:spLocks noGrp="1" noRot="1" noChangeAspect="1" noMove="1" noResize="1" noEditPoints="1" noAdjustHandles="1" noChangeArrowheads="1" noChangeShapeType="1" noTextEdit="1"/>
              </p:cNvSpPr>
              <p:nvPr>
                <p:ph sz="half" idx="13"/>
              </p:nvPr>
            </p:nvSpPr>
            <p:spPr>
              <a:xfrm>
                <a:off x="468000" y="2160000"/>
                <a:ext cx="8100000" cy="3960000"/>
              </a:xfrm>
              <a:blipFill rotWithShape="1">
                <a:blip r:embed="rId3"/>
                <a:stretch>
                  <a:fillRect t="-615" r="-2408" b="-1846"/>
                </a:stretch>
              </a:blipFill>
            </p:spPr>
            <p:txBody>
              <a:bodyPr/>
              <a:lstStyle/>
              <a:p>
                <a:r>
                  <a:rPr lang="en-US">
                    <a:noFill/>
                  </a:rPr>
                  <a:t> </a:t>
                </a:r>
              </a:p>
            </p:txBody>
          </p:sp>
        </mc:Fallback>
      </mc:AlternateContent>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7" name="Geschweifte Klammer links 6"/>
          <p:cNvSpPr/>
          <p:nvPr/>
        </p:nvSpPr>
        <p:spPr>
          <a:xfrm rot="5400000" flipH="1">
            <a:off x="583406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Geschweifte Klammer links 9"/>
          <p:cNvSpPr/>
          <p:nvPr/>
        </p:nvSpPr>
        <p:spPr>
          <a:xfrm rot="5400000" flipH="1">
            <a:off x="3504354" y="3099870"/>
            <a:ext cx="207432" cy="2080260"/>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feld 10"/>
          <p:cNvSpPr txBox="1"/>
          <p:nvPr/>
        </p:nvSpPr>
        <p:spPr>
          <a:xfrm>
            <a:off x="3293531" y="4235248"/>
            <a:ext cx="889000" cy="369332"/>
          </a:xfrm>
          <a:prstGeom prst="rect">
            <a:avLst/>
          </a:prstGeom>
          <a:noFill/>
        </p:spPr>
        <p:txBody>
          <a:bodyPr wrap="square" rtlCol="0">
            <a:spAutoFit/>
          </a:bodyPr>
          <a:lstStyle/>
          <a:p>
            <a:r>
              <a:rPr lang="en-US" sz="1800" i="1" dirty="0">
                <a:latin typeface="Lucida Sans"/>
                <a:cs typeface="Lucida Sans"/>
              </a:rPr>
              <a:t>within</a:t>
            </a:r>
          </a:p>
        </p:txBody>
      </p:sp>
      <p:sp>
        <p:nvSpPr>
          <p:cNvPr id="12" name="Textfeld 11"/>
          <p:cNvSpPr txBox="1"/>
          <p:nvPr/>
        </p:nvSpPr>
        <p:spPr>
          <a:xfrm>
            <a:off x="5340087" y="4220229"/>
            <a:ext cx="1212320" cy="369332"/>
          </a:xfrm>
          <a:prstGeom prst="rect">
            <a:avLst/>
          </a:prstGeom>
          <a:noFill/>
        </p:spPr>
        <p:txBody>
          <a:bodyPr wrap="square" rtlCol="0">
            <a:spAutoFit/>
          </a:bodyPr>
          <a:lstStyle/>
          <a:p>
            <a:r>
              <a:rPr lang="en-US" sz="1800" i="1" dirty="0" smtClean="0">
                <a:latin typeface="Lucida Sans"/>
                <a:cs typeface="Lucida Sans"/>
              </a:rPr>
              <a:t>between</a:t>
            </a:r>
            <a:endParaRPr lang="en-US" sz="1800" i="1" dirty="0">
              <a:latin typeface="Lucida Sans"/>
              <a:cs typeface="Lucida Sans"/>
            </a:endParaRPr>
          </a:p>
        </p:txBody>
      </p:sp>
    </p:spTree>
    <p:extLst>
      <p:ext uri="{BB962C8B-B14F-4D97-AF65-F5344CB8AC3E}">
        <p14:creationId xmlns:p14="http://schemas.microsoft.com/office/powerpoint/2010/main" val="138768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Overall Inequality and demographic change</a:t>
            </a:r>
          </a:p>
          <a:p>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017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endParaRPr lang="de-CH" dirty="0" smtClean="0"/>
          </a:p>
        </p:txBody>
      </p:sp>
      <p:graphicFrame>
        <p:nvGraphicFramePr>
          <p:cNvPr id="19" name="Object 18"/>
          <p:cNvGraphicFramePr>
            <a:graphicFrameLocks noChangeAspect="1"/>
          </p:cNvGraphicFramePr>
          <p:nvPr>
            <p:extLst>
              <p:ext uri="{D42A27DB-BD31-4B8C-83A1-F6EECF244321}">
                <p14:modId xmlns:p14="http://schemas.microsoft.com/office/powerpoint/2010/main" val="3845554728"/>
              </p:ext>
            </p:extLst>
          </p:nvPr>
        </p:nvGraphicFramePr>
        <p:xfrm>
          <a:off x="4995540" y="3286126"/>
          <a:ext cx="4057650" cy="1438275"/>
        </p:xfrm>
        <a:graphic>
          <a:graphicData uri="http://schemas.openxmlformats.org/presentationml/2006/ole">
            <mc:AlternateContent xmlns:mc="http://schemas.openxmlformats.org/markup-compatibility/2006">
              <mc:Choice xmlns:v="urn:schemas-microsoft-com:vml" Requires="v">
                <p:oleObj spid="_x0000_s2108" name="Worksheet" r:id="rId4" imgW="4057667" imgH="1438343" progId="Excel.Sheet.12">
                  <p:embed/>
                </p:oleObj>
              </mc:Choice>
              <mc:Fallback>
                <p:oleObj name="Worksheet" r:id="rId4" imgW="4057667" imgH="1438343" progId="Excel.Sheet.12">
                  <p:embed/>
                  <p:pic>
                    <p:nvPicPr>
                      <p:cNvPr id="0" name=""/>
                      <p:cNvPicPr/>
                      <p:nvPr/>
                    </p:nvPicPr>
                    <p:blipFill>
                      <a:blip r:embed="rId5"/>
                      <a:stretch>
                        <a:fillRect/>
                      </a:stretch>
                    </p:blipFill>
                    <p:spPr>
                      <a:xfrm>
                        <a:off x="4995540" y="3286126"/>
                        <a:ext cx="4057650" cy="1438275"/>
                      </a:xfrm>
                      <a:prstGeom prst="rect">
                        <a:avLst/>
                      </a:prstGeom>
                    </p:spPr>
                  </p:pic>
                </p:oleObj>
              </mc:Fallback>
            </mc:AlternateContent>
          </a:graphicData>
        </a:graphic>
      </p:graphicFrame>
      <p:pic>
        <p:nvPicPr>
          <p:cNvPr id="2100" name="Picture 52" descr="C:\Users\hlo1\neuchatel\analyses Oli\figure\lorenzb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224" y="2092125"/>
            <a:ext cx="4811861" cy="389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685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BS_FB_de_Powerpoint">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5129612D1B29A4693F2F62632063D6A" ma:contentTypeVersion="0" ma:contentTypeDescription="Ein neues Dokument erstellen." ma:contentTypeScope="" ma:versionID="fba8d20abbd965724d3439c9b926458f">
  <xsd:schema xmlns:xsd="http://www.w3.org/2001/XMLSchema" xmlns:xs="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81BF47C-2126-4B8C-8663-51154515D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A61B13-3BD8-4182-A6C0-87987DF79A6D}">
  <ds:schemaRefs>
    <ds:schemaRef ds:uri="http://schemas.microsoft.com/sharepoint/v3/contenttype/forms"/>
  </ds:schemaRefs>
</ds:datastoreItem>
</file>

<file path=customXml/itemProps3.xml><?xml version="1.0" encoding="utf-8"?>
<ds:datastoreItem xmlns:ds="http://schemas.openxmlformats.org/officeDocument/2006/customXml" ds:itemID="{B470C3CE-871E-471D-827D-756DC4BA1786}">
  <ds:schemaRefs>
    <ds:schemaRef ds:uri="http://schemas.openxmlformats.org/package/2006/metadata/core-properties"/>
    <ds:schemaRef ds:uri="http://schemas.microsoft.com/office/2006/documentManagement/types"/>
    <ds:schemaRef ds:uri="http://schemas.microsoft.com/office/2006/metadata/properties"/>
    <ds:schemaRef ds:uri="http://purl.org/dc/terms/"/>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FBS_FB_de_Powerpoint</Template>
  <TotalTime>0</TotalTime>
  <Words>1520</Words>
  <Application>Microsoft Office PowerPoint</Application>
  <PresentationFormat>Bildschirmpräsentation (4:3)</PresentationFormat>
  <Paragraphs>207</Paragraphs>
  <Slides>16</Slides>
  <Notes>16</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Eingebettete OLE-Server</vt:lpstr>
      </vt:variant>
      <vt:variant>
        <vt:i4>1</vt:i4>
      </vt:variant>
      <vt:variant>
        <vt:lpstr>Folientitel</vt:lpstr>
      </vt:variant>
      <vt:variant>
        <vt:i4>16</vt:i4>
      </vt:variant>
    </vt:vector>
  </HeadingPairs>
  <TitlesOfParts>
    <vt:vector size="27" baseType="lpstr">
      <vt:lpstr>MS PGothic</vt:lpstr>
      <vt:lpstr>MS PGothic</vt:lpstr>
      <vt:lpstr>Arial</vt:lpstr>
      <vt:lpstr>Calibri</vt:lpstr>
      <vt:lpstr>Cambria Math</vt:lpstr>
      <vt:lpstr>Lucida Grande</vt:lpstr>
      <vt:lpstr>Lucida Sans</vt:lpstr>
      <vt:lpstr>Lucida Sans Unicode</vt:lpstr>
      <vt:lpstr>Wingdings</vt:lpstr>
      <vt:lpstr>FBS_FB_de_Powerpoint</vt:lpstr>
      <vt:lpstr>Worksheet</vt:lpstr>
      <vt:lpstr>Inequality by Demographic Factors </vt:lpstr>
      <vt:lpstr>Introduction </vt:lpstr>
      <vt:lpstr>Theories and «claims»</vt:lpstr>
      <vt:lpstr>Theories and «claims»</vt:lpstr>
      <vt:lpstr>Theory and Research Question</vt:lpstr>
      <vt:lpstr>Data</vt:lpstr>
      <vt:lpstr>Variables</vt:lpstr>
      <vt:lpstr>Method</vt:lpstr>
      <vt:lpstr>Results</vt:lpstr>
      <vt:lpstr>Results</vt:lpstr>
      <vt:lpstr>Results</vt:lpstr>
      <vt:lpstr>Results</vt:lpstr>
      <vt:lpstr>Results</vt:lpstr>
      <vt:lpstr>Results</vt:lpstr>
      <vt:lpstr>PowerPoint-Präsentation</vt:lpstr>
      <vt:lpstr>PowerPoint-Präsentation</vt:lpstr>
    </vt:vector>
  </TitlesOfParts>
  <Company>Berner Fachhochschule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by Demographic Factors</dc:title>
  <dc:creator>Hümbelin Oliver</dc:creator>
  <cp:lastModifiedBy>rudi</cp:lastModifiedBy>
  <cp:revision>110</cp:revision>
  <cp:lastPrinted>2014-10-07T12:55:21Z</cp:lastPrinted>
  <dcterms:created xsi:type="dcterms:W3CDTF">2014-09-16T15:17:28Z</dcterms:created>
  <dcterms:modified xsi:type="dcterms:W3CDTF">2014-10-09T00:49:59Z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0x01010055129612D1B29A4693F2F62632063D6A</vt:lpwstr>
  </property>
</Properties>
</file>