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4020" autoAdjust="0"/>
  </p:normalViewPr>
  <p:slideViewPr>
    <p:cSldViewPr snapToGrid="0" snapToObjects="1" showGuides="1"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>
                <a:effectLst/>
              </a:rPr>
              <a:t>Bevölkerung nach Alter</a:t>
            </a:r>
            <a:endParaRPr lang="de-CH" dirty="0" smtClean="0"/>
          </a:p>
          <a:p>
            <a:r>
              <a:rPr lang="de-CH" dirty="0" smtClean="0"/>
              <a:t>http://www.bfs.admin.ch/bfs/portal/de/index/themen/01/02/blank/key/alter/gesamt.html</a:t>
            </a:r>
          </a:p>
          <a:p>
            <a:endParaRPr lang="de-CH" dirty="0" smtClean="0"/>
          </a:p>
          <a:p>
            <a:r>
              <a:rPr lang="de-CH" b="1" dirty="0" smtClean="0"/>
              <a:t>Migration</a:t>
            </a:r>
            <a:r>
              <a:rPr lang="de-CH" b="1" baseline="0" dirty="0" smtClean="0"/>
              <a:t> und Integration</a:t>
            </a:r>
            <a:endParaRPr lang="de-CH" b="1" dirty="0" smtClean="0"/>
          </a:p>
          <a:p>
            <a:r>
              <a:rPr lang="de-CH" dirty="0" smtClean="0"/>
              <a:t>http://www.bfs.admin.ch/bfs/portal/de/index/themen/01/07/blank/data/01.html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Soziale Arbeit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equalities.ch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Data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Rudolf Farys und Oliver Hümbelin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426592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i="1" dirty="0"/>
              <a:t>Relevant </a:t>
            </a:r>
            <a:r>
              <a:rPr lang="de-CH" i="1" dirty="0" err="1"/>
              <a:t>stata</a:t>
            </a:r>
            <a:r>
              <a:rPr lang="de-CH" i="1" dirty="0"/>
              <a:t> </a:t>
            </a:r>
            <a:r>
              <a:rPr lang="de-CH" i="1" dirty="0" err="1"/>
              <a:t>ado’s</a:t>
            </a:r>
            <a:r>
              <a:rPr lang="de-CH" i="1" dirty="0"/>
              <a:t> </a:t>
            </a:r>
            <a:endParaRPr lang="de-CH" i="1" dirty="0" smtClean="0"/>
          </a:p>
          <a:p>
            <a:pPr marL="457200" lvl="1" indent="0">
              <a:buNone/>
            </a:pPr>
            <a:r>
              <a:rPr lang="de-CH" dirty="0" err="1" smtClean="0"/>
              <a:t>Ineqdeco</a:t>
            </a:r>
            <a:r>
              <a:rPr lang="de-CH" dirty="0" smtClean="0"/>
              <a:t>, ineqdec0, </a:t>
            </a:r>
            <a:r>
              <a:rPr lang="de-CH" dirty="0" err="1" smtClean="0"/>
              <a:t>glcurve</a:t>
            </a:r>
            <a:r>
              <a:rPr lang="de-CH" dirty="0" smtClean="0"/>
              <a:t>, </a:t>
            </a:r>
            <a:r>
              <a:rPr lang="de-CH" dirty="0" err="1" smtClean="0"/>
              <a:t>reldist</a:t>
            </a:r>
            <a:r>
              <a:rPr lang="de-CH" dirty="0" smtClean="0"/>
              <a:t>, DASP</a:t>
            </a: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583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4265925" cy="3960000"/>
          </a:xfrm>
        </p:spPr>
        <p:txBody>
          <a:bodyPr/>
          <a:lstStyle/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36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Development in Europe: </a:t>
            </a:r>
            <a:r>
              <a:rPr lang="en-US" i="1" dirty="0"/>
              <a:t>Older, more numerous and diverse </a:t>
            </a:r>
            <a:r>
              <a:rPr lang="en-US" i="1" dirty="0" smtClean="0"/>
              <a:t>(</a:t>
            </a:r>
            <a:r>
              <a:rPr lang="de-CH" dirty="0" err="1"/>
              <a:t>Demography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smtClean="0"/>
              <a:t>2010)</a:t>
            </a:r>
          </a:p>
          <a:p>
            <a:r>
              <a:rPr lang="de-CH" dirty="0" smtClean="0"/>
              <a:t>This </a:t>
            </a:r>
            <a:r>
              <a:rPr lang="de-CH" dirty="0" err="1" smtClean="0"/>
              <a:t>holds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Swizterland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In </a:t>
            </a:r>
            <a:r>
              <a:rPr lang="de-CH" dirty="0" err="1" smtClean="0"/>
              <a:t>the</a:t>
            </a:r>
            <a:r>
              <a:rPr lang="de-CH" dirty="0" smtClean="0"/>
              <a:t> last 30 </a:t>
            </a:r>
            <a:r>
              <a:rPr lang="de-CH" dirty="0" err="1" smtClean="0"/>
              <a:t>year</a:t>
            </a:r>
            <a:r>
              <a:rPr lang="de-CH" dirty="0" smtClean="0"/>
              <a:t> Population </a:t>
            </a:r>
            <a:r>
              <a:rPr lang="de-CH" dirty="0" err="1" smtClean="0"/>
              <a:t>grow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1.8 </a:t>
            </a:r>
            <a:r>
              <a:rPr lang="de-CH" dirty="0" err="1" smtClean="0"/>
              <a:t>Mio</a:t>
            </a:r>
            <a:r>
              <a:rPr lang="de-CH" dirty="0" smtClean="0"/>
              <a:t> </a:t>
            </a:r>
            <a:r>
              <a:rPr lang="de-CH" sz="1200" dirty="0" smtClean="0"/>
              <a:t>(Source: STATPOP)</a:t>
            </a:r>
          </a:p>
          <a:p>
            <a:pPr lvl="1"/>
            <a:r>
              <a:rPr lang="de-CH" dirty="0" smtClean="0"/>
              <a:t>A </a:t>
            </a:r>
            <a:r>
              <a:rPr lang="de-CH" dirty="0" err="1" smtClean="0"/>
              <a:t>central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growth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Migration </a:t>
            </a:r>
            <a:r>
              <a:rPr lang="de-CH" sz="1200" dirty="0"/>
              <a:t>(</a:t>
            </a:r>
            <a:r>
              <a:rPr lang="de-CH" sz="1200" dirty="0" err="1"/>
              <a:t>avergage</a:t>
            </a:r>
            <a:r>
              <a:rPr lang="de-CH" sz="1200" dirty="0"/>
              <a:t> </a:t>
            </a:r>
            <a:r>
              <a:rPr lang="de-CH" sz="1200" dirty="0" err="1" smtClean="0"/>
              <a:t>anual</a:t>
            </a:r>
            <a:r>
              <a:rPr lang="de-CH" sz="1200" dirty="0" smtClean="0"/>
              <a:t> </a:t>
            </a:r>
            <a:r>
              <a:rPr lang="de-CH" sz="1200" dirty="0" err="1" smtClean="0"/>
              <a:t>net</a:t>
            </a:r>
            <a:r>
              <a:rPr lang="de-CH" sz="1200" dirty="0" smtClean="0"/>
              <a:t> </a:t>
            </a:r>
            <a:r>
              <a:rPr lang="de-CH" sz="1200" dirty="0" err="1"/>
              <a:t>migration</a:t>
            </a:r>
            <a:r>
              <a:rPr lang="de-CH" sz="1200" dirty="0"/>
              <a:t> </a:t>
            </a:r>
            <a:r>
              <a:rPr lang="de-CH" sz="1200" dirty="0" err="1"/>
              <a:t>since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1980 </a:t>
            </a:r>
            <a:r>
              <a:rPr lang="de-CH" sz="1200" dirty="0" err="1"/>
              <a:t>is</a:t>
            </a:r>
            <a:r>
              <a:rPr lang="de-CH" sz="1200" dirty="0"/>
              <a:t> +28’000 Source: PETRA/STATPOP</a:t>
            </a:r>
            <a:r>
              <a:rPr lang="de-CH" sz="1200" dirty="0" smtClean="0"/>
              <a:t>)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dirty="0" smtClean="0"/>
              <a:t>Swiss </a:t>
            </a:r>
            <a:r>
              <a:rPr lang="de-CH" dirty="0" smtClean="0"/>
              <a:t>Population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ageing</a:t>
            </a:r>
            <a:r>
              <a:rPr lang="de-CH" dirty="0" smtClean="0"/>
              <a:t> </a:t>
            </a:r>
            <a:r>
              <a:rPr lang="de-CH" sz="1200" dirty="0" smtClean="0"/>
              <a:t>(Share </a:t>
            </a:r>
            <a:r>
              <a:rPr lang="de-CH" sz="1200" dirty="0" err="1" smtClean="0"/>
              <a:t>of</a:t>
            </a:r>
            <a:r>
              <a:rPr lang="de-CH" sz="1200" dirty="0" smtClean="0"/>
              <a:t> 65+: 1980: 14%, 2012: 17%, </a:t>
            </a:r>
            <a:r>
              <a:rPr lang="de-CH" sz="1200" dirty="0" err="1" smtClean="0"/>
              <a:t>estimated</a:t>
            </a:r>
            <a:r>
              <a:rPr lang="de-CH" sz="1200" dirty="0" smtClean="0"/>
              <a:t> in 2030: 24% Source: ESPOP, STATPOP, SCENARIO)</a:t>
            </a:r>
          </a:p>
          <a:p>
            <a:pPr lvl="1"/>
            <a:endParaRPr lang="de-CH" sz="1200" dirty="0"/>
          </a:p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central</a:t>
            </a:r>
            <a:r>
              <a:rPr lang="de-CH" dirty="0" smtClean="0"/>
              <a:t> Research </a:t>
            </a:r>
            <a:r>
              <a:rPr lang="de-CH" dirty="0" err="1" smtClean="0"/>
              <a:t>Question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: </a:t>
            </a: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economic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affected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factors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Theory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z="1700" dirty="0" err="1" smtClean="0"/>
              <a:t>Ageing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population</a:t>
            </a:r>
            <a:r>
              <a:rPr lang="de-CH" sz="1700" dirty="0" smtClean="0"/>
              <a:t>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conflict</a:t>
            </a:r>
            <a:r>
              <a:rPr lang="de-CH" sz="1700" dirty="0" smtClean="0"/>
              <a:t> </a:t>
            </a:r>
            <a:r>
              <a:rPr lang="de-CH" sz="1700" dirty="0" err="1" smtClean="0"/>
              <a:t>between</a:t>
            </a:r>
            <a:r>
              <a:rPr lang="de-CH" sz="1700" dirty="0" smtClean="0"/>
              <a:t> </a:t>
            </a:r>
            <a:r>
              <a:rPr lang="de-CH" sz="1700" dirty="0" err="1" smtClean="0"/>
              <a:t>generations</a:t>
            </a:r>
            <a:r>
              <a:rPr lang="de-CH" sz="1700" dirty="0" smtClean="0"/>
              <a:t> </a:t>
            </a:r>
            <a:r>
              <a:rPr lang="de-CH" sz="1700" dirty="0" smtClean="0"/>
              <a:t>(Kaufmann 2005), </a:t>
            </a:r>
            <a:r>
              <a:rPr lang="de-CH" sz="1700" dirty="0" err="1" smtClean="0"/>
              <a:t>because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/>
              <a:t> </a:t>
            </a:r>
            <a:r>
              <a:rPr lang="de-CH" sz="1700" dirty="0" err="1"/>
              <a:t>financial</a:t>
            </a:r>
            <a:r>
              <a:rPr lang="de-CH" sz="1700" dirty="0"/>
              <a:t> </a:t>
            </a:r>
            <a:r>
              <a:rPr lang="de-CH" sz="1700" dirty="0" err="1" smtClean="0"/>
              <a:t>feasibility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social</a:t>
            </a:r>
            <a:r>
              <a:rPr lang="de-CH" sz="1700" dirty="0" smtClean="0"/>
              <a:t> </a:t>
            </a:r>
            <a:r>
              <a:rPr lang="de-CH" sz="1700" dirty="0" err="1" smtClean="0"/>
              <a:t>security</a:t>
            </a:r>
            <a:r>
              <a:rPr lang="de-CH" sz="1700" dirty="0" smtClean="0"/>
              <a:t> </a:t>
            </a:r>
            <a:r>
              <a:rPr lang="de-CH" sz="1700" dirty="0" err="1" smtClean="0"/>
              <a:t>is</a:t>
            </a:r>
            <a:r>
              <a:rPr lang="de-CH" sz="1700" dirty="0" smtClean="0"/>
              <a:t> </a:t>
            </a:r>
            <a:r>
              <a:rPr lang="de-CH" sz="1700" dirty="0" err="1" smtClean="0"/>
              <a:t>beeing</a:t>
            </a:r>
            <a:r>
              <a:rPr lang="de-CH" sz="1700" dirty="0" smtClean="0"/>
              <a:t> </a:t>
            </a:r>
            <a:r>
              <a:rPr lang="de-CH" sz="1700" dirty="0" err="1" smtClean="0"/>
              <a:t>tested</a:t>
            </a:r>
            <a:r>
              <a:rPr lang="de-CH" sz="1700" dirty="0" smtClean="0"/>
              <a:t>.</a:t>
            </a:r>
          </a:p>
          <a:p>
            <a:r>
              <a:rPr lang="de-CH" sz="1700" dirty="0" smtClean="0"/>
              <a:t>Change in </a:t>
            </a:r>
            <a:r>
              <a:rPr lang="de-CH" sz="1700" dirty="0" err="1" smtClean="0"/>
              <a:t>the</a:t>
            </a:r>
            <a:r>
              <a:rPr lang="de-CH" sz="1700" dirty="0" smtClean="0"/>
              <a:t> «</a:t>
            </a:r>
            <a:r>
              <a:rPr lang="de-CH" sz="1700" dirty="0" err="1" smtClean="0"/>
              <a:t>way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living</a:t>
            </a:r>
            <a:r>
              <a:rPr lang="de-CH" sz="1700" dirty="0" smtClean="0"/>
              <a:t>» </a:t>
            </a:r>
            <a:r>
              <a:rPr lang="de-CH" sz="1700" dirty="0" err="1" smtClean="0"/>
              <a:t>affects</a:t>
            </a:r>
            <a:r>
              <a:rPr lang="de-CH" sz="1700" dirty="0" smtClean="0"/>
              <a:t> </a:t>
            </a:r>
            <a:r>
              <a:rPr lang="de-CH" sz="1700" dirty="0" err="1" smtClean="0"/>
              <a:t>inequality</a:t>
            </a:r>
            <a:r>
              <a:rPr lang="de-CH" sz="1700" dirty="0" smtClean="0"/>
              <a:t> </a:t>
            </a:r>
            <a:r>
              <a:rPr lang="de-CH" sz="1700" dirty="0"/>
              <a:t>(</a:t>
            </a:r>
            <a:r>
              <a:rPr lang="de-CH" sz="1700" dirty="0" err="1"/>
              <a:t>people</a:t>
            </a:r>
            <a:r>
              <a:rPr lang="de-CH" sz="1700" dirty="0"/>
              <a:t> </a:t>
            </a:r>
            <a:r>
              <a:rPr lang="de-CH" sz="1700" dirty="0" err="1"/>
              <a:t>marry</a:t>
            </a:r>
            <a:r>
              <a:rPr lang="de-CH" sz="1700" dirty="0"/>
              <a:t> </a:t>
            </a:r>
            <a:r>
              <a:rPr lang="de-CH" sz="1700" dirty="0" err="1"/>
              <a:t>later</a:t>
            </a:r>
            <a:r>
              <a:rPr lang="de-CH" sz="1700" dirty="0"/>
              <a:t>, </a:t>
            </a:r>
            <a:r>
              <a:rPr lang="de-CH" sz="1700" dirty="0" err="1"/>
              <a:t>and</a:t>
            </a:r>
            <a:r>
              <a:rPr lang="de-CH" sz="1700" dirty="0"/>
              <a:t> </a:t>
            </a:r>
            <a:r>
              <a:rPr lang="de-CH" sz="1700" dirty="0" err="1"/>
              <a:t>divorce</a:t>
            </a:r>
            <a:r>
              <a:rPr lang="de-CH" sz="1700" dirty="0"/>
              <a:t> </a:t>
            </a:r>
            <a:r>
              <a:rPr lang="de-CH" sz="1700" dirty="0" err="1"/>
              <a:t>more</a:t>
            </a:r>
            <a:r>
              <a:rPr lang="de-CH" sz="1700" dirty="0"/>
              <a:t> </a:t>
            </a:r>
            <a:r>
              <a:rPr lang="de-CH" sz="1700" dirty="0" err="1"/>
              <a:t>often</a:t>
            </a:r>
            <a:r>
              <a:rPr lang="de-CH" sz="1700" dirty="0" smtClean="0"/>
              <a:t>). Daly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Valetta</a:t>
            </a:r>
            <a:r>
              <a:rPr lang="de-CH" sz="1700" dirty="0" smtClean="0"/>
              <a:t> (2006) </a:t>
            </a:r>
            <a:r>
              <a:rPr lang="de-CH" sz="1700" dirty="0" err="1" smtClean="0"/>
              <a:t>think</a:t>
            </a:r>
            <a:r>
              <a:rPr lang="de-CH" sz="1700" dirty="0" smtClean="0"/>
              <a:t> </a:t>
            </a:r>
            <a:r>
              <a:rPr lang="de-CH" sz="1700" dirty="0" err="1" smtClean="0"/>
              <a:t>that</a:t>
            </a:r>
            <a:r>
              <a:rPr lang="de-CH" sz="1700" dirty="0" smtClean="0"/>
              <a:t> </a:t>
            </a:r>
            <a:r>
              <a:rPr lang="de-CH" sz="1700" dirty="0" err="1" smtClean="0"/>
              <a:t>part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rise</a:t>
            </a:r>
            <a:r>
              <a:rPr lang="de-CH" sz="1700" dirty="0" smtClean="0"/>
              <a:t> in </a:t>
            </a:r>
            <a:r>
              <a:rPr lang="de-CH" sz="1700" dirty="0" err="1" smtClean="0"/>
              <a:t>inequality</a:t>
            </a:r>
            <a:r>
              <a:rPr lang="de-CH" sz="1700" dirty="0" smtClean="0"/>
              <a:t> in </a:t>
            </a:r>
            <a:r>
              <a:rPr lang="de-CH" sz="1700" dirty="0" err="1" smtClean="0"/>
              <a:t>the</a:t>
            </a:r>
            <a:r>
              <a:rPr lang="de-CH" sz="1700" dirty="0" smtClean="0"/>
              <a:t> US </a:t>
            </a:r>
            <a:r>
              <a:rPr lang="de-CH" sz="1700" dirty="0" err="1" smtClean="0"/>
              <a:t>is</a:t>
            </a:r>
            <a:r>
              <a:rPr lang="de-CH" sz="1700" dirty="0" smtClean="0"/>
              <a:t> due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rise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people</a:t>
            </a:r>
            <a:r>
              <a:rPr lang="de-CH" sz="1700" dirty="0" smtClean="0"/>
              <a:t> </a:t>
            </a:r>
            <a:r>
              <a:rPr lang="de-CH" sz="1700" dirty="0" err="1" smtClean="0"/>
              <a:t>living</a:t>
            </a:r>
            <a:r>
              <a:rPr lang="de-CH" sz="1700" dirty="0" smtClean="0"/>
              <a:t> </a:t>
            </a:r>
            <a:r>
              <a:rPr lang="de-CH" sz="1700" dirty="0" err="1" smtClean="0"/>
              <a:t>alone</a:t>
            </a:r>
            <a:r>
              <a:rPr lang="de-CH" sz="1700" dirty="0"/>
              <a:t> </a:t>
            </a:r>
            <a:r>
              <a:rPr lang="de-CH" sz="1700" dirty="0" smtClean="0"/>
              <a:t>(</a:t>
            </a:r>
            <a:r>
              <a:rPr lang="de-CH" sz="1700" dirty="0" err="1" smtClean="0"/>
              <a:t>especialy</a:t>
            </a:r>
            <a:r>
              <a:rPr lang="de-CH" sz="1700" dirty="0" smtClean="0"/>
              <a:t> </a:t>
            </a:r>
            <a:r>
              <a:rPr lang="de-CH" sz="1700" dirty="0" err="1" smtClean="0"/>
              <a:t>single</a:t>
            </a:r>
            <a:r>
              <a:rPr lang="de-CH" sz="1700" dirty="0" smtClean="0"/>
              <a:t> </a:t>
            </a:r>
            <a:r>
              <a:rPr lang="de-CH" sz="1700" dirty="0" err="1" smtClean="0"/>
              <a:t>parents</a:t>
            </a:r>
            <a:r>
              <a:rPr lang="de-CH" sz="1700" dirty="0" smtClean="0"/>
              <a:t>)</a:t>
            </a:r>
          </a:p>
          <a:p>
            <a:r>
              <a:rPr lang="de-CH" sz="1700" dirty="0" smtClean="0"/>
              <a:t>Migration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more</a:t>
            </a:r>
            <a:r>
              <a:rPr lang="de-CH" sz="1700" dirty="0" smtClean="0"/>
              <a:t> </a:t>
            </a:r>
            <a:r>
              <a:rPr lang="de-CH" sz="1700" dirty="0" err="1" smtClean="0"/>
              <a:t>inequality</a:t>
            </a:r>
            <a:r>
              <a:rPr lang="de-CH" sz="1700" dirty="0" smtClean="0"/>
              <a:t> a) </a:t>
            </a:r>
            <a:r>
              <a:rPr lang="de-CH" sz="1700" dirty="0" err="1" smtClean="0"/>
              <a:t>because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rise</a:t>
            </a:r>
            <a:r>
              <a:rPr lang="de-CH" sz="1700" dirty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unskilled</a:t>
            </a:r>
            <a:r>
              <a:rPr lang="de-CH" sz="1700" dirty="0" smtClean="0"/>
              <a:t> </a:t>
            </a:r>
            <a:r>
              <a:rPr lang="de-CH" sz="1700" dirty="0" err="1" smtClean="0"/>
              <a:t>labourforce</a:t>
            </a:r>
            <a:r>
              <a:rPr lang="de-CH" sz="1700" dirty="0" smtClean="0"/>
              <a:t>, </a:t>
            </a:r>
            <a:r>
              <a:rPr lang="de-CH" sz="1700" dirty="0" err="1" smtClean="0"/>
              <a:t>which</a:t>
            </a:r>
            <a:r>
              <a:rPr lang="de-CH" sz="1700" dirty="0" smtClean="0"/>
              <a:t>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presure</a:t>
            </a:r>
            <a:r>
              <a:rPr lang="de-CH" sz="1700" dirty="0" smtClean="0"/>
              <a:t> on </a:t>
            </a:r>
            <a:r>
              <a:rPr lang="de-CH" sz="1700" dirty="0" err="1" smtClean="0"/>
              <a:t>low-wages</a:t>
            </a:r>
            <a:r>
              <a:rPr lang="de-CH" sz="1700" dirty="0" smtClean="0"/>
              <a:t>, b) global </a:t>
            </a:r>
            <a:r>
              <a:rPr lang="de-CH" sz="1700" dirty="0" err="1" smtClean="0"/>
              <a:t>economy</a:t>
            </a:r>
            <a:r>
              <a:rPr lang="de-CH" sz="1700" dirty="0" smtClean="0"/>
              <a:t> </a:t>
            </a:r>
            <a:r>
              <a:rPr lang="de-CH" sz="1700" dirty="0" err="1" smtClean="0"/>
              <a:t>results</a:t>
            </a:r>
            <a:r>
              <a:rPr lang="de-CH" sz="1700" dirty="0" smtClean="0"/>
              <a:t> in </a:t>
            </a:r>
            <a:r>
              <a:rPr lang="de-CH" sz="1700" dirty="0" err="1" smtClean="0"/>
              <a:t>increase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highly</a:t>
            </a:r>
            <a:r>
              <a:rPr lang="de-CH" sz="1700" dirty="0" smtClean="0"/>
              <a:t> </a:t>
            </a:r>
            <a:r>
              <a:rPr lang="de-CH" sz="1700" dirty="0" err="1" smtClean="0"/>
              <a:t>qualified</a:t>
            </a:r>
            <a:r>
              <a:rPr lang="de-CH" sz="1700" dirty="0" smtClean="0"/>
              <a:t>, high-</a:t>
            </a:r>
            <a:r>
              <a:rPr lang="de-CH" sz="1700" dirty="0" err="1" smtClean="0"/>
              <a:t>earnings</a:t>
            </a:r>
            <a:r>
              <a:rPr lang="de-CH" sz="1700" dirty="0" smtClean="0"/>
              <a:t> «</a:t>
            </a:r>
            <a:r>
              <a:rPr lang="de-CH" sz="1700" dirty="0" err="1" smtClean="0"/>
              <a:t>expads</a:t>
            </a:r>
            <a:r>
              <a:rPr lang="de-CH" sz="1700" dirty="0" smtClean="0"/>
              <a:t>».</a:t>
            </a:r>
            <a:endParaRPr lang="de-CH" dirty="0"/>
          </a:p>
          <a:p>
            <a:r>
              <a:rPr lang="de-CH" sz="1700" dirty="0" err="1"/>
              <a:t>Two</a:t>
            </a:r>
            <a:r>
              <a:rPr lang="de-CH" sz="1700" dirty="0"/>
              <a:t> </a:t>
            </a:r>
            <a:r>
              <a:rPr lang="de-CH" sz="1700" dirty="0" smtClean="0"/>
              <a:t>relevant «</a:t>
            </a:r>
            <a:r>
              <a:rPr lang="de-CH" sz="1700" dirty="0" err="1" smtClean="0"/>
              <a:t>types</a:t>
            </a:r>
            <a:r>
              <a:rPr lang="de-CH" sz="1700" dirty="0" smtClean="0"/>
              <a:t>»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processes</a:t>
            </a:r>
            <a:r>
              <a:rPr lang="de-CH" sz="1700" dirty="0" smtClean="0"/>
              <a:t> </a:t>
            </a:r>
            <a:r>
              <a:rPr lang="de-CH" sz="1700" dirty="0"/>
              <a:t>must </a:t>
            </a:r>
            <a:r>
              <a:rPr lang="de-CH" sz="1700" dirty="0" err="1"/>
              <a:t>be</a:t>
            </a:r>
            <a:r>
              <a:rPr lang="de-CH" sz="1700" dirty="0"/>
              <a:t> </a:t>
            </a:r>
            <a:r>
              <a:rPr lang="de-CH" sz="1700" dirty="0" err="1" smtClean="0"/>
              <a:t>separated</a:t>
            </a:r>
            <a:endParaRPr lang="de-CH" sz="1700" dirty="0"/>
          </a:p>
          <a:p>
            <a:pPr lvl="1"/>
            <a:r>
              <a:rPr lang="de-CH" sz="1600" dirty="0"/>
              <a:t>(1) </a:t>
            </a:r>
            <a:r>
              <a:rPr lang="de-CH" sz="1600" dirty="0" err="1"/>
              <a:t>Demographic</a:t>
            </a:r>
            <a:r>
              <a:rPr lang="de-CH" sz="1600" dirty="0"/>
              <a:t>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/>
              <a:t>affects</a:t>
            </a:r>
            <a:r>
              <a:rPr lang="de-CH" sz="1600" dirty="0"/>
              <a:t> </a:t>
            </a:r>
            <a:r>
              <a:rPr lang="de-CH" sz="1600" dirty="0" err="1"/>
              <a:t>overall</a:t>
            </a:r>
            <a:r>
              <a:rPr lang="de-CH" sz="1600" dirty="0"/>
              <a:t> Distribution</a:t>
            </a:r>
          </a:p>
          <a:p>
            <a:pPr lvl="1"/>
            <a:r>
              <a:rPr lang="de-CH" sz="1600" dirty="0"/>
              <a:t>(2) </a:t>
            </a:r>
            <a:r>
              <a:rPr lang="de-CH" sz="1600" dirty="0" err="1"/>
              <a:t>Demographic</a:t>
            </a:r>
            <a:r>
              <a:rPr lang="de-CH" sz="1600" dirty="0"/>
              <a:t>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segmentation</a:t>
            </a:r>
            <a:r>
              <a:rPr lang="de-CH" sz="1600" dirty="0"/>
              <a:t> </a:t>
            </a:r>
            <a:r>
              <a:rPr lang="de-CH" sz="1600" dirty="0" err="1"/>
              <a:t>and</a:t>
            </a:r>
            <a:r>
              <a:rPr lang="de-CH" sz="1600" dirty="0"/>
              <a:t> </a:t>
            </a:r>
            <a:r>
              <a:rPr lang="de-CH" sz="1600" dirty="0" err="1"/>
              <a:t>therefore</a:t>
            </a:r>
            <a:r>
              <a:rPr lang="de-CH" sz="1600" dirty="0"/>
              <a:t> </a:t>
            </a:r>
            <a:r>
              <a:rPr lang="de-CH" sz="1600" dirty="0" err="1"/>
              <a:t>affects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 smtClean="0"/>
              <a:t>differences</a:t>
            </a:r>
            <a:r>
              <a:rPr lang="de-CH" sz="1600" dirty="0" smtClean="0"/>
              <a:t> (</a:t>
            </a:r>
            <a:r>
              <a:rPr lang="de-CH" sz="1600" dirty="0" err="1" smtClean="0"/>
              <a:t>which</a:t>
            </a:r>
            <a:r>
              <a:rPr lang="de-CH" sz="1600" dirty="0" smtClean="0"/>
              <a:t> </a:t>
            </a:r>
            <a:r>
              <a:rPr lang="de-CH" sz="1600" dirty="0" err="1" smtClean="0"/>
              <a:t>doesn’t</a:t>
            </a:r>
            <a:r>
              <a:rPr lang="de-CH" sz="1600" dirty="0" smtClean="0"/>
              <a:t> </a:t>
            </a:r>
            <a:r>
              <a:rPr lang="en-US" sz="1600" dirty="0" smtClean="0"/>
              <a:t>necessarily</a:t>
            </a:r>
            <a:r>
              <a:rPr lang="de-CH" sz="1600" dirty="0" smtClean="0"/>
              <a:t> </a:t>
            </a:r>
            <a:r>
              <a:rPr lang="de-CH" sz="1600" dirty="0" err="1" smtClean="0"/>
              <a:t>affect</a:t>
            </a:r>
            <a:r>
              <a:rPr lang="de-CH" sz="1600" dirty="0" smtClean="0"/>
              <a:t> </a:t>
            </a:r>
            <a:r>
              <a:rPr lang="de-CH" sz="1600" dirty="0" err="1" smtClean="0"/>
              <a:t>overal</a:t>
            </a:r>
            <a:r>
              <a:rPr lang="de-CH" sz="1600" dirty="0" smtClean="0"/>
              <a:t> </a:t>
            </a:r>
            <a:r>
              <a:rPr lang="de-CH" sz="1600" dirty="0" err="1" smtClean="0"/>
              <a:t>distribution</a:t>
            </a:r>
            <a:r>
              <a:rPr lang="de-CH" sz="1600" dirty="0" smtClean="0"/>
              <a:t>).</a:t>
            </a:r>
            <a:endParaRPr lang="de-CH" sz="16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Individual </a:t>
            </a:r>
            <a:r>
              <a:rPr lang="de-CH" dirty="0" err="1"/>
              <a:t>cantonal</a:t>
            </a:r>
            <a:r>
              <a:rPr lang="de-CH" dirty="0"/>
              <a:t> </a:t>
            </a:r>
            <a:r>
              <a:rPr lang="de-CH" dirty="0" err="1"/>
              <a:t>Tax</a:t>
            </a:r>
            <a:r>
              <a:rPr lang="de-CH" dirty="0"/>
              <a:t> Data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Individual </a:t>
            </a:r>
            <a:r>
              <a:rPr lang="de-CH" dirty="0" err="1" smtClean="0"/>
              <a:t>cantonal</a:t>
            </a:r>
            <a:r>
              <a:rPr lang="de-CH" dirty="0" smtClean="0"/>
              <a:t> </a:t>
            </a:r>
            <a:r>
              <a:rPr lang="de-CH" dirty="0" err="1" smtClean="0"/>
              <a:t>Tax</a:t>
            </a:r>
            <a:r>
              <a:rPr lang="de-CH" dirty="0" smtClean="0"/>
              <a:t> Data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collected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/>
              <a:t>SNF-Project (</a:t>
            </a:r>
            <a:r>
              <a:rPr lang="de-CH" dirty="0">
                <a:hlinkClick r:id="rId2"/>
              </a:rPr>
              <a:t>http://inequalities.ch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)</a:t>
            </a:r>
          </a:p>
          <a:p>
            <a:r>
              <a:rPr lang="de-CH" dirty="0" smtClean="0"/>
              <a:t>Data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six</a:t>
            </a:r>
            <a:r>
              <a:rPr lang="de-CH" dirty="0" smtClean="0"/>
              <a:t> </a:t>
            </a:r>
            <a:r>
              <a:rPr lang="de-CH" dirty="0" err="1" smtClean="0"/>
              <a:t>Cantones</a:t>
            </a:r>
            <a:r>
              <a:rPr lang="de-CH" dirty="0" smtClean="0"/>
              <a:t> (ZH, BS, JU, AG, OW). More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come</a:t>
            </a:r>
            <a:r>
              <a:rPr lang="de-CH" dirty="0" smtClean="0"/>
              <a:t>…</a:t>
            </a:r>
          </a:p>
          <a:p>
            <a:r>
              <a:rPr lang="de-CH" dirty="0" smtClean="0"/>
              <a:t>Time </a:t>
            </a:r>
            <a:r>
              <a:rPr lang="de-CH" dirty="0" err="1" smtClean="0"/>
              <a:t>ranges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early</a:t>
            </a:r>
            <a:r>
              <a:rPr lang="de-CH" dirty="0" smtClean="0"/>
              <a:t> 1990 </a:t>
            </a:r>
            <a:r>
              <a:rPr lang="de-CH" dirty="0" err="1" smtClean="0"/>
              <a:t>until</a:t>
            </a:r>
            <a:r>
              <a:rPr lang="de-CH" dirty="0" smtClean="0"/>
              <a:t> 2012 (but different </a:t>
            </a:r>
            <a:r>
              <a:rPr lang="de-CH" dirty="0" err="1" smtClean="0"/>
              <a:t>years</a:t>
            </a:r>
            <a:r>
              <a:rPr lang="de-CH" dirty="0" smtClean="0"/>
              <a:t> per </a:t>
            </a:r>
            <a:r>
              <a:rPr lang="de-CH" dirty="0" err="1" smtClean="0"/>
              <a:t>canton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Tax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administrative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means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/>
              <a:t> </a:t>
            </a:r>
            <a:r>
              <a:rPr lang="de-CH" dirty="0" smtClean="0"/>
              <a:t>a </a:t>
            </a:r>
            <a:r>
              <a:rPr lang="de-CH" dirty="0" err="1" smtClean="0"/>
              <a:t>processgenerated</a:t>
            </a:r>
            <a:r>
              <a:rPr lang="de-CH" dirty="0" smtClean="0"/>
              <a:t>, non-</a:t>
            </a:r>
            <a:r>
              <a:rPr lang="de-CH" dirty="0" err="1" smtClean="0"/>
              <a:t>reactive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source</a:t>
            </a:r>
            <a:r>
              <a:rPr lang="de-CH" dirty="0" smtClean="0"/>
              <a:t> (</a:t>
            </a:r>
            <a:r>
              <a:rPr lang="de-CH" dirty="0" err="1" smtClean="0"/>
              <a:t>Diekman</a:t>
            </a:r>
            <a:r>
              <a:rPr lang="de-CH" dirty="0" smtClean="0"/>
              <a:t> 2009:653)</a:t>
            </a:r>
          </a:p>
          <a:p>
            <a:pPr lvl="1"/>
            <a:r>
              <a:rPr lang="de-CH" dirty="0" smtClean="0"/>
              <a:t>Nice,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coverage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sample </a:t>
            </a:r>
            <a:r>
              <a:rPr lang="de-CH" dirty="0" err="1" smtClean="0"/>
              <a:t>bias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Bad,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doesn’t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fit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reaserach</a:t>
            </a:r>
            <a:r>
              <a:rPr lang="de-CH" dirty="0" smtClean="0"/>
              <a:t> </a:t>
            </a:r>
            <a:r>
              <a:rPr lang="de-CH" dirty="0" err="1" smtClean="0"/>
              <a:t>purpose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52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«Statistical </a:t>
            </a:r>
            <a:r>
              <a:rPr lang="de-CH" dirty="0" err="1" smtClean="0"/>
              <a:t>case</a:t>
            </a:r>
            <a:r>
              <a:rPr lang="de-CH" dirty="0" smtClean="0"/>
              <a:t> </a:t>
            </a:r>
            <a:r>
              <a:rPr lang="de-CH" dirty="0" err="1" smtClean="0"/>
              <a:t>study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Migration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&gt; Obwalden - 2012, ZH - 2004</a:t>
            </a:r>
          </a:p>
          <a:p>
            <a:endParaRPr lang="de-CH" dirty="0" smtClean="0"/>
          </a:p>
          <a:p>
            <a:r>
              <a:rPr lang="de-CH" dirty="0" smtClean="0"/>
              <a:t>Definition </a:t>
            </a:r>
            <a:r>
              <a:rPr lang="de-CH" dirty="0" err="1" smtClean="0"/>
              <a:t>of</a:t>
            </a:r>
            <a:r>
              <a:rPr lang="de-CH" dirty="0" smtClean="0"/>
              <a:t> Zugewanderte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12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Theil-decomposition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- </a:t>
            </a:r>
            <a:r>
              <a:rPr lang="de-CH" dirty="0" err="1" smtClean="0"/>
              <a:t>data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694425" cy="3574050"/>
          </a:xfrm>
        </p:spPr>
        <p:txBody>
          <a:bodyPr/>
          <a:lstStyle/>
          <a:p>
            <a:r>
              <a:rPr lang="de-CH" dirty="0" smtClean="0"/>
              <a:t>Data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Housholdstructure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 smtClean="0"/>
          </a:p>
          <a:p>
            <a:pPr lvl="1"/>
            <a:r>
              <a:rPr lang="de-CH" dirty="0" smtClean="0"/>
              <a:t>&gt; ZH 1991 – 2003 </a:t>
            </a:r>
            <a:r>
              <a:rPr lang="de-CH" dirty="0" err="1" smtClean="0"/>
              <a:t>stbeink</a:t>
            </a:r>
            <a:endParaRPr lang="de-CH" dirty="0" smtClean="0"/>
          </a:p>
          <a:p>
            <a:pPr lvl="1"/>
            <a:r>
              <a:rPr lang="de-CH" dirty="0" smtClean="0"/>
              <a:t>&gt; Jura 2006 – 2012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income</a:t>
            </a:r>
            <a:r>
              <a:rPr lang="de-CH" dirty="0" smtClean="0"/>
              <a:t> </a:t>
            </a:r>
            <a:r>
              <a:rPr lang="de-CH" dirty="0" err="1" smtClean="0"/>
              <a:t>measure</a:t>
            </a:r>
            <a:endParaRPr lang="de-CH" dirty="0" smtClean="0"/>
          </a:p>
          <a:p>
            <a:pPr lvl="1"/>
            <a:r>
              <a:rPr lang="de-CH" dirty="0" smtClean="0"/>
              <a:t>&gt; BS 1991 – 2006 </a:t>
            </a:r>
            <a:r>
              <a:rPr lang="de-CH" dirty="0" err="1" smtClean="0"/>
              <a:t>stbein</a:t>
            </a:r>
            <a:r>
              <a:rPr lang="de-CH" dirty="0" smtClean="0"/>
              <a:t>,</a:t>
            </a:r>
          </a:p>
          <a:p>
            <a:pPr lvl="1"/>
            <a:r>
              <a:rPr lang="de-CH" dirty="0" smtClean="0"/>
              <a:t>&gt; BS 2005 – 2011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income</a:t>
            </a:r>
            <a:r>
              <a:rPr lang="de-CH" dirty="0" smtClean="0"/>
              <a:t> </a:t>
            </a:r>
            <a:r>
              <a:rPr lang="de-CH" dirty="0" err="1" smtClean="0"/>
              <a:t>measure</a:t>
            </a:r>
            <a:endParaRPr lang="de-CH" dirty="0" smtClean="0"/>
          </a:p>
          <a:p>
            <a:pPr lvl="1"/>
            <a:r>
              <a:rPr lang="de-CH" dirty="0" smtClean="0"/>
              <a:t>&gt; BE </a:t>
            </a:r>
            <a:r>
              <a:rPr lang="de-CH" dirty="0" err="1" smtClean="0"/>
              <a:t>unsure</a:t>
            </a:r>
            <a:endParaRPr lang="de-CH" dirty="0" smtClean="0"/>
          </a:p>
          <a:p>
            <a:pPr lvl="1"/>
            <a:r>
              <a:rPr lang="de-CH" dirty="0" smtClean="0"/>
              <a:t>&gt; Aargau?</a:t>
            </a:r>
          </a:p>
          <a:p>
            <a:pPr lvl="1"/>
            <a:r>
              <a:rPr lang="de-CH" dirty="0" smtClean="0"/>
              <a:t>&gt; Obwalden geht nicht oder?</a:t>
            </a: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420875" y="2138774"/>
            <a:ext cx="3694425" cy="403342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Model (1) - 1990is </a:t>
            </a:r>
          </a:p>
          <a:p>
            <a:pPr lvl="1"/>
            <a:r>
              <a:rPr lang="de-CH" dirty="0" smtClean="0"/>
              <a:t>1991-2003</a:t>
            </a:r>
          </a:p>
          <a:p>
            <a:pPr lvl="1"/>
            <a:r>
              <a:rPr lang="de-CH" dirty="0" smtClean="0"/>
              <a:t>BS, ZH</a:t>
            </a:r>
          </a:p>
          <a:p>
            <a:pPr lvl="1"/>
            <a:r>
              <a:rPr lang="de-CH" dirty="0" err="1" smtClean="0"/>
              <a:t>Stbeink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/>
              <a:t>Model </a:t>
            </a:r>
            <a:r>
              <a:rPr lang="de-CH" dirty="0" smtClean="0"/>
              <a:t>(2) </a:t>
            </a:r>
            <a:r>
              <a:rPr lang="de-CH" dirty="0" err="1" smtClean="0"/>
              <a:t>and</a:t>
            </a:r>
            <a:r>
              <a:rPr lang="de-CH" dirty="0" smtClean="0"/>
              <a:t> (3) – 2000er</a:t>
            </a:r>
          </a:p>
          <a:p>
            <a:pPr lvl="1"/>
            <a:r>
              <a:rPr lang="de-CH" dirty="0" smtClean="0"/>
              <a:t>2006 – 2011</a:t>
            </a:r>
          </a:p>
          <a:p>
            <a:pPr lvl="1"/>
            <a:r>
              <a:rPr lang="de-CH" dirty="0" smtClean="0"/>
              <a:t>BS, JU,AG</a:t>
            </a:r>
          </a:p>
          <a:p>
            <a:pPr lvl="1"/>
            <a:r>
              <a:rPr lang="de-CH" dirty="0" smtClean="0"/>
              <a:t>Total </a:t>
            </a:r>
            <a:r>
              <a:rPr lang="de-CH" dirty="0" err="1" smtClean="0"/>
              <a:t>income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bias</a:t>
            </a:r>
            <a:r>
              <a:rPr lang="de-CH" dirty="0" smtClean="0"/>
              <a:t> 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deducations</a:t>
            </a:r>
            <a:r>
              <a:rPr lang="de-CH" dirty="0" smtClean="0"/>
              <a:t>) (2)</a:t>
            </a:r>
          </a:p>
          <a:p>
            <a:pPr lvl="1"/>
            <a:r>
              <a:rPr lang="de-CH" dirty="0" smtClean="0"/>
              <a:t>Primary </a:t>
            </a:r>
            <a:r>
              <a:rPr lang="de-CH" dirty="0" err="1" smtClean="0"/>
              <a:t>income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redistribution</a:t>
            </a:r>
            <a:r>
              <a:rPr lang="de-CH" dirty="0" smtClean="0"/>
              <a:t>) (3)</a:t>
            </a:r>
          </a:p>
          <a:p>
            <a:pPr lvl="1"/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Model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Theil-decomposition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smtClean="0"/>
              <a:t>– Variables </a:t>
            </a:r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social</a:t>
            </a:r>
            <a:r>
              <a:rPr lang="de-CH" dirty="0" smtClean="0"/>
              <a:t> </a:t>
            </a:r>
            <a:r>
              <a:rPr lang="de-CH" dirty="0" err="1" smtClean="0"/>
              <a:t>stratification</a:t>
            </a:r>
            <a:r>
              <a:rPr lang="de-CH" dirty="0" smtClean="0"/>
              <a:t> </a:t>
            </a:r>
            <a:r>
              <a:rPr lang="de-CH" dirty="0" err="1" smtClean="0"/>
              <a:t>theory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4265925" cy="3960000"/>
          </a:xfrm>
        </p:spPr>
        <p:txBody>
          <a:bodyPr/>
          <a:lstStyle/>
          <a:p>
            <a:r>
              <a:rPr lang="de-CH" i="1" dirty="0" err="1" smtClean="0"/>
              <a:t>Agegroups</a:t>
            </a:r>
            <a:r>
              <a:rPr lang="de-CH" i="1" dirty="0" smtClean="0"/>
              <a:t> </a:t>
            </a:r>
          </a:p>
          <a:p>
            <a:pPr lvl="1"/>
            <a:r>
              <a:rPr lang="de-CH" dirty="0"/>
              <a:t> </a:t>
            </a:r>
            <a:r>
              <a:rPr lang="de-CH" dirty="0" smtClean="0"/>
              <a:t>-25</a:t>
            </a:r>
            <a:r>
              <a:rPr lang="de-CH" dirty="0"/>
              <a:t>, </a:t>
            </a:r>
            <a:r>
              <a:rPr lang="de-CH" dirty="0" smtClean="0"/>
              <a:t>26-65, &gt;65</a:t>
            </a:r>
          </a:p>
          <a:p>
            <a:pPr lvl="2"/>
            <a:r>
              <a:rPr lang="de-CH" dirty="0" smtClean="0"/>
              <a:t>&gt;Altersquotient abgebildet</a:t>
            </a:r>
          </a:p>
          <a:p>
            <a:r>
              <a:rPr lang="de-CH" i="1" dirty="0" err="1" smtClean="0"/>
              <a:t>Housholdstructure</a:t>
            </a:r>
            <a:r>
              <a:rPr lang="de-CH" i="1" dirty="0" smtClean="0"/>
              <a:t> </a:t>
            </a:r>
          </a:p>
          <a:p>
            <a:pPr lvl="1"/>
            <a:r>
              <a:rPr lang="de-CH" dirty="0" err="1" smtClean="0"/>
              <a:t>Married</a:t>
            </a:r>
            <a:r>
              <a:rPr lang="de-CH" dirty="0" smtClean="0"/>
              <a:t> </a:t>
            </a:r>
            <a:r>
              <a:rPr lang="de-CH" dirty="0" err="1" smtClean="0"/>
              <a:t>withoud</a:t>
            </a:r>
            <a:r>
              <a:rPr lang="de-CH" dirty="0" smtClean="0"/>
              <a:t> </a:t>
            </a:r>
            <a:r>
              <a:rPr lang="de-CH" dirty="0" err="1" smtClean="0"/>
              <a:t>kids</a:t>
            </a:r>
            <a:endParaRPr lang="de-CH" dirty="0" smtClean="0"/>
          </a:p>
          <a:p>
            <a:pPr lvl="1"/>
            <a:r>
              <a:rPr lang="de-CH" dirty="0" err="1" smtClean="0"/>
              <a:t>Married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kids</a:t>
            </a:r>
            <a:endParaRPr lang="de-CH" dirty="0" smtClean="0"/>
          </a:p>
          <a:p>
            <a:pPr lvl="1"/>
            <a:r>
              <a:rPr lang="de-CH" dirty="0" smtClean="0"/>
              <a:t>Single </a:t>
            </a:r>
            <a:r>
              <a:rPr lang="de-CH" dirty="0" err="1" smtClean="0"/>
              <a:t>mam</a:t>
            </a:r>
            <a:endParaRPr lang="de-CH" dirty="0" smtClean="0"/>
          </a:p>
          <a:p>
            <a:pPr lvl="1"/>
            <a:r>
              <a:rPr lang="de-CH" dirty="0" smtClean="0"/>
              <a:t>Single </a:t>
            </a:r>
            <a:r>
              <a:rPr lang="de-CH" dirty="0" err="1" smtClean="0"/>
              <a:t>dad</a:t>
            </a:r>
            <a:endParaRPr lang="de-CH" dirty="0" smtClean="0"/>
          </a:p>
          <a:p>
            <a:pPr lvl="1"/>
            <a:r>
              <a:rPr lang="de-CH" dirty="0" smtClean="0"/>
              <a:t>Single man</a:t>
            </a:r>
          </a:p>
          <a:p>
            <a:pPr lvl="1"/>
            <a:r>
              <a:rPr lang="de-CH" dirty="0" smtClean="0"/>
              <a:t>Single </a:t>
            </a:r>
            <a:r>
              <a:rPr lang="de-CH" dirty="0" err="1" smtClean="0"/>
              <a:t>woman</a:t>
            </a: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i="1" dirty="0" smtClean="0"/>
              <a:t>Urban/Rural</a:t>
            </a:r>
          </a:p>
          <a:p>
            <a:pPr lvl="1"/>
            <a:r>
              <a:rPr lang="de-CH" dirty="0" smtClean="0"/>
              <a:t> auf der Basis der Gemeindevariable und der BFS-Kategorisierung</a:t>
            </a:r>
          </a:p>
          <a:p>
            <a:r>
              <a:rPr lang="de-CH" dirty="0" smtClean="0"/>
              <a:t>Region </a:t>
            </a:r>
            <a:r>
              <a:rPr lang="de-CH" dirty="0" err="1" smtClean="0"/>
              <a:t>dummy</a:t>
            </a:r>
            <a:endParaRPr lang="de-CH" dirty="0" smtClean="0"/>
          </a:p>
          <a:p>
            <a:pPr lvl="1"/>
            <a:r>
              <a:rPr lang="de-CH" dirty="0" smtClean="0"/>
              <a:t>Kantone</a:t>
            </a:r>
          </a:p>
          <a:p>
            <a:endParaRPr lang="de-CH" dirty="0" smtClean="0"/>
          </a:p>
          <a:p>
            <a:r>
              <a:rPr lang="de-CH" dirty="0" smtClean="0"/>
              <a:t>Relevant Variables not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 smtClean="0"/>
          </a:p>
          <a:p>
            <a:pPr lvl="1"/>
            <a:r>
              <a:rPr lang="de-CH" dirty="0" smtClean="0"/>
              <a:t>Migration?</a:t>
            </a:r>
          </a:p>
          <a:p>
            <a:pPr lvl="1"/>
            <a:r>
              <a:rPr lang="de-CH" dirty="0" smtClean="0"/>
              <a:t>Education </a:t>
            </a:r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499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426592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i="1" dirty="0" err="1" smtClean="0"/>
              <a:t>Steps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analysis</a:t>
            </a:r>
            <a:r>
              <a:rPr lang="de-CH" i="1" dirty="0" smtClean="0"/>
              <a:t> I</a:t>
            </a:r>
            <a:endParaRPr lang="de-CH" i="1" dirty="0"/>
          </a:p>
          <a:p>
            <a:pPr lvl="1">
              <a:buFontTx/>
              <a:buChar char="-"/>
            </a:pPr>
            <a:r>
              <a:rPr lang="de-CH" dirty="0"/>
              <a:t>(1) </a:t>
            </a:r>
            <a:r>
              <a:rPr lang="de-CH" dirty="0" err="1"/>
              <a:t>Mean</a:t>
            </a:r>
            <a:r>
              <a:rPr lang="de-CH" dirty="0"/>
              <a:t> </a:t>
            </a:r>
            <a:r>
              <a:rPr lang="de-CH" dirty="0" err="1"/>
              <a:t>income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proportion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variables t1&amp;t2</a:t>
            </a:r>
          </a:p>
          <a:p>
            <a:pPr lvl="2">
              <a:buFontTx/>
              <a:buChar char="-"/>
            </a:pPr>
            <a:r>
              <a:rPr lang="de-CH" sz="1600" dirty="0"/>
              <a:t>See </a:t>
            </a:r>
            <a:r>
              <a:rPr lang="de-CH" sz="1600" dirty="0" err="1"/>
              <a:t>structural</a:t>
            </a:r>
            <a:r>
              <a:rPr lang="de-CH" sz="1600" dirty="0"/>
              <a:t> </a:t>
            </a:r>
            <a:r>
              <a:rPr lang="de-CH" sz="1600" dirty="0" err="1"/>
              <a:t>change</a:t>
            </a:r>
            <a:r>
              <a:rPr lang="de-CH" sz="1600" dirty="0"/>
              <a:t> </a:t>
            </a:r>
            <a:r>
              <a:rPr lang="de-CH" sz="1600" dirty="0" err="1"/>
              <a:t>and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/>
              <a:t>inequality</a:t>
            </a:r>
            <a:endParaRPr lang="de-CH" sz="1600" dirty="0"/>
          </a:p>
          <a:p>
            <a:pPr lvl="1">
              <a:buFontTx/>
              <a:buChar char="-"/>
            </a:pPr>
            <a:r>
              <a:rPr lang="de-CH" dirty="0"/>
              <a:t>(2) Change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looking</a:t>
            </a:r>
            <a:r>
              <a:rPr lang="de-CH" dirty="0"/>
              <a:t> at a) p10/p50 b) p90/p50 c) Gini d) </a:t>
            </a:r>
            <a:r>
              <a:rPr lang="de-CH" dirty="0" err="1"/>
              <a:t>Theil</a:t>
            </a:r>
            <a:endParaRPr lang="de-CH" dirty="0"/>
          </a:p>
          <a:p>
            <a:pPr lvl="2">
              <a:buFontTx/>
              <a:buChar char="-"/>
            </a:pPr>
            <a:r>
              <a:rPr lang="de-CH" sz="1600" dirty="0"/>
              <a:t>See </a:t>
            </a:r>
            <a:r>
              <a:rPr lang="de-CH" sz="1600" dirty="0" err="1"/>
              <a:t>change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overall</a:t>
            </a:r>
            <a:r>
              <a:rPr lang="de-CH" sz="1600" dirty="0"/>
              <a:t> </a:t>
            </a:r>
            <a:r>
              <a:rPr lang="de-CH" sz="1600" dirty="0" err="1"/>
              <a:t>inequality</a:t>
            </a:r>
            <a:endParaRPr lang="de-CH" sz="1600" dirty="0"/>
          </a:p>
          <a:p>
            <a:pPr lvl="2">
              <a:buFontTx/>
              <a:buChar char="-"/>
            </a:pPr>
            <a:endParaRPr lang="de-CH" dirty="0"/>
          </a:p>
          <a:p>
            <a:pPr lvl="2">
              <a:buFontTx/>
              <a:buChar char="-"/>
            </a:pPr>
            <a:endParaRPr lang="de-CH" sz="1600" dirty="0"/>
          </a:p>
          <a:p>
            <a:pPr lvl="2">
              <a:buFontTx/>
              <a:buChar char="-"/>
            </a:pPr>
            <a:endParaRPr lang="de-CH" sz="1600" dirty="0"/>
          </a:p>
          <a:p>
            <a:pPr lvl="1">
              <a:buFontTx/>
              <a:buChar char="-"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CH" i="1" dirty="0" err="1"/>
              <a:t>Steps</a:t>
            </a:r>
            <a:r>
              <a:rPr lang="de-CH" i="1" dirty="0"/>
              <a:t> </a:t>
            </a:r>
            <a:r>
              <a:rPr lang="de-CH" i="1" dirty="0" err="1"/>
              <a:t>of</a:t>
            </a:r>
            <a:r>
              <a:rPr lang="de-CH" i="1" dirty="0"/>
              <a:t> </a:t>
            </a:r>
            <a:r>
              <a:rPr lang="de-CH" i="1" dirty="0" err="1"/>
              <a:t>analysis</a:t>
            </a:r>
            <a:r>
              <a:rPr lang="de-CH" i="1" dirty="0"/>
              <a:t> </a:t>
            </a:r>
            <a:r>
              <a:rPr lang="de-CH" i="1" dirty="0" smtClean="0"/>
              <a:t>II</a:t>
            </a:r>
            <a:endParaRPr lang="de-CH" i="1" dirty="0"/>
          </a:p>
          <a:p>
            <a:pPr lvl="1">
              <a:buFontTx/>
              <a:buChar char="-"/>
            </a:pPr>
            <a:r>
              <a:rPr lang="de-CH" dirty="0"/>
              <a:t>(3)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-Group Components </a:t>
            </a:r>
            <a:r>
              <a:rPr lang="de-CH" dirty="0" err="1"/>
              <a:t>to</a:t>
            </a:r>
            <a:r>
              <a:rPr lang="de-CH" dirty="0"/>
              <a:t> Income </a:t>
            </a:r>
            <a:r>
              <a:rPr lang="de-CH" dirty="0" err="1"/>
              <a:t>Inequality</a:t>
            </a:r>
            <a:endParaRPr lang="de-CH" dirty="0"/>
          </a:p>
          <a:p>
            <a:pPr lvl="2">
              <a:buFontTx/>
              <a:buChar char="-"/>
            </a:pPr>
            <a:r>
              <a:rPr lang="de-CH" sz="1600" dirty="0" err="1"/>
              <a:t>How</a:t>
            </a:r>
            <a:r>
              <a:rPr lang="de-CH" sz="1600" dirty="0"/>
              <a:t> do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/>
              <a:t>mean</a:t>
            </a:r>
            <a:r>
              <a:rPr lang="de-CH" sz="1600" dirty="0"/>
              <a:t> </a:t>
            </a:r>
            <a:r>
              <a:rPr lang="de-CH" sz="1600" dirty="0" err="1"/>
              <a:t>differences</a:t>
            </a:r>
            <a:r>
              <a:rPr lang="de-CH" sz="1600" dirty="0"/>
              <a:t> </a:t>
            </a:r>
            <a:r>
              <a:rPr lang="de-CH" sz="1600" dirty="0" err="1"/>
              <a:t>contribute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total </a:t>
            </a:r>
            <a:r>
              <a:rPr lang="de-CH" sz="1600" dirty="0" err="1" smtClean="0"/>
              <a:t>inequality</a:t>
            </a:r>
            <a:r>
              <a:rPr lang="de-CH" sz="1600" dirty="0" smtClean="0"/>
              <a:t>?</a:t>
            </a:r>
          </a:p>
          <a:p>
            <a:pPr lvl="1">
              <a:buFontTx/>
              <a:buChar char="-"/>
            </a:pPr>
            <a:r>
              <a:rPr lang="de-CH" dirty="0"/>
              <a:t>(4) </a:t>
            </a:r>
            <a:r>
              <a:rPr lang="de-CH" dirty="0" err="1"/>
              <a:t>Decomposing</a:t>
            </a:r>
            <a:r>
              <a:rPr lang="de-CH" dirty="0"/>
              <a:t> Trends </a:t>
            </a:r>
            <a:r>
              <a:rPr lang="de-CH" dirty="0" err="1"/>
              <a:t>of</a:t>
            </a:r>
            <a:r>
              <a:rPr lang="de-CH" dirty="0"/>
              <a:t> Income 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2">
              <a:buFontTx/>
              <a:buChar char="-"/>
            </a:pPr>
            <a:r>
              <a:rPr lang="de-CH" sz="1600" dirty="0" err="1" smtClean="0"/>
              <a:t>Counterfactual</a:t>
            </a:r>
            <a:r>
              <a:rPr lang="de-CH" sz="1600" dirty="0" smtClean="0"/>
              <a:t> </a:t>
            </a:r>
            <a:r>
              <a:rPr lang="de-CH" sz="1600" dirty="0" err="1" smtClean="0"/>
              <a:t>Decomposition</a:t>
            </a:r>
            <a:r>
              <a:rPr lang="de-CH" sz="1600" dirty="0" smtClean="0"/>
              <a:t>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unobserved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observed</a:t>
            </a:r>
            <a:r>
              <a:rPr lang="de-CH" sz="1600" dirty="0" smtClean="0"/>
              <a:t> </a:t>
            </a:r>
            <a:r>
              <a:rPr lang="de-CH" sz="1600" dirty="0" err="1" smtClean="0"/>
              <a:t>sorting</a:t>
            </a:r>
            <a:r>
              <a:rPr lang="de-CH" sz="1600" dirty="0" smtClean="0"/>
              <a:t> </a:t>
            </a:r>
            <a:r>
              <a:rPr lang="de-CH" sz="1600" dirty="0" err="1" smtClean="0"/>
              <a:t>mechanisms</a:t>
            </a:r>
            <a:r>
              <a:rPr lang="de-CH" sz="1600" dirty="0"/>
              <a:t> </a:t>
            </a:r>
            <a:r>
              <a:rPr lang="de-CH" sz="1600" dirty="0" err="1" smtClean="0"/>
              <a:t>while</a:t>
            </a:r>
            <a:r>
              <a:rPr lang="de-CH" sz="1600" dirty="0" smtClean="0"/>
              <a:t> </a:t>
            </a:r>
            <a:r>
              <a:rPr lang="de-CH" sz="1600" dirty="0" err="1" smtClean="0"/>
              <a:t>holding</a:t>
            </a:r>
            <a:r>
              <a:rPr lang="de-CH" sz="1600" dirty="0" smtClean="0"/>
              <a:t> </a:t>
            </a:r>
            <a:r>
              <a:rPr lang="de-CH" sz="1600" dirty="0" err="1" smtClean="0"/>
              <a:t>other</a:t>
            </a:r>
            <a:r>
              <a:rPr lang="de-CH" sz="1600" dirty="0" smtClean="0"/>
              <a:t> variables </a:t>
            </a:r>
            <a:r>
              <a:rPr lang="de-CH" sz="1600" dirty="0" err="1" smtClean="0"/>
              <a:t>constant</a:t>
            </a:r>
            <a:r>
              <a:rPr lang="de-CH" sz="1600" dirty="0" smtClean="0"/>
              <a:t> &gt; Quantile Regression </a:t>
            </a:r>
            <a:r>
              <a:rPr lang="de-CH" sz="1600" dirty="0" err="1" smtClean="0"/>
              <a:t>model</a:t>
            </a:r>
            <a:r>
              <a:rPr lang="de-CH" sz="1600" dirty="0" smtClean="0"/>
              <a:t> &amp; Machado </a:t>
            </a:r>
            <a:r>
              <a:rPr lang="de-CH" sz="1600" dirty="0" err="1" smtClean="0"/>
              <a:t>and</a:t>
            </a:r>
            <a:r>
              <a:rPr lang="de-CH" sz="1600" dirty="0" smtClean="0"/>
              <a:t> Mata (2005) </a:t>
            </a:r>
            <a:r>
              <a:rPr lang="de-CH" sz="1600" dirty="0" err="1" smtClean="0"/>
              <a:t>approach</a:t>
            </a:r>
            <a:endParaRPr lang="de-CH" sz="1600" dirty="0"/>
          </a:p>
          <a:p>
            <a:pPr lvl="2">
              <a:buFontTx/>
              <a:buChar char="-"/>
            </a:pPr>
            <a:endParaRPr lang="de-CH" sz="1600" dirty="0"/>
          </a:p>
          <a:p>
            <a:pPr lvl="2">
              <a:buFontTx/>
              <a:buChar char="-"/>
            </a:pPr>
            <a:endParaRPr lang="de-CH" sz="1600" dirty="0"/>
          </a:p>
          <a:p>
            <a:pPr lvl="1">
              <a:buFontTx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07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426592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i="1" dirty="0"/>
              <a:t>Relevant </a:t>
            </a:r>
            <a:r>
              <a:rPr lang="de-CH" i="1" dirty="0" err="1"/>
              <a:t>stata</a:t>
            </a:r>
            <a:r>
              <a:rPr lang="de-CH" i="1" dirty="0"/>
              <a:t> </a:t>
            </a:r>
            <a:r>
              <a:rPr lang="de-CH" i="1" dirty="0" err="1"/>
              <a:t>ado’s</a:t>
            </a:r>
            <a:r>
              <a:rPr lang="de-CH" i="1" dirty="0"/>
              <a:t> </a:t>
            </a:r>
            <a:endParaRPr lang="de-CH" i="1" dirty="0" smtClean="0"/>
          </a:p>
          <a:p>
            <a:pPr marL="457200" lvl="1" indent="0">
              <a:buNone/>
            </a:pPr>
            <a:r>
              <a:rPr lang="de-CH" dirty="0" err="1" smtClean="0"/>
              <a:t>Ineqdeco</a:t>
            </a:r>
            <a:r>
              <a:rPr lang="de-CH" dirty="0" smtClean="0"/>
              <a:t>, ineqdec0, </a:t>
            </a:r>
            <a:r>
              <a:rPr lang="de-CH" dirty="0" err="1" smtClean="0"/>
              <a:t>glcurve</a:t>
            </a:r>
            <a:r>
              <a:rPr lang="de-CH" dirty="0" smtClean="0"/>
              <a:t>, </a:t>
            </a:r>
            <a:r>
              <a:rPr lang="de-CH" dirty="0" err="1" smtClean="0"/>
              <a:t>reldist</a:t>
            </a:r>
            <a:r>
              <a:rPr lang="de-CH" dirty="0" smtClean="0"/>
              <a:t>, DASP</a:t>
            </a: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678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710</Words>
  <Application>Microsoft Office PowerPoint</Application>
  <PresentationFormat>Bildschirmpräsentation (4:3)</PresentationFormat>
  <Paragraphs>102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FBS_FB_de_Powerpoint</vt:lpstr>
      <vt:lpstr>Inequality by Demographic Factors </vt:lpstr>
      <vt:lpstr>Introduction </vt:lpstr>
      <vt:lpstr>Theory</vt:lpstr>
      <vt:lpstr>Data</vt:lpstr>
      <vt:lpstr>Method</vt:lpstr>
      <vt:lpstr>Method</vt:lpstr>
      <vt:lpstr>Method</vt:lpstr>
      <vt:lpstr>Method</vt:lpstr>
      <vt:lpstr>Method</vt:lpstr>
      <vt:lpstr>Method</vt:lpstr>
      <vt:lpstr>Results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19</cp:revision>
  <cp:lastPrinted>2014-09-17T11:52:17Z</cp:lastPrinted>
  <dcterms:created xsi:type="dcterms:W3CDTF">2014-09-16T15:17:28Z</dcterms:created>
  <dcterms:modified xsi:type="dcterms:W3CDTF">2014-09-22T07:49:06Z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