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3" r:id="rId6"/>
    <p:sldId id="258" r:id="rId7"/>
    <p:sldId id="272" r:id="rId8"/>
    <p:sldId id="271" r:id="rId9"/>
    <p:sldId id="275" r:id="rId10"/>
    <p:sldId id="274" r:id="rId11"/>
    <p:sldId id="276" r:id="rId12"/>
    <p:sldId id="277" r:id="rId13"/>
    <p:sldId id="278" r:id="rId14"/>
    <p:sldId id="279" r:id="rId15"/>
    <p:sldId id="280" r:id="rId16"/>
  </p:sldIdLst>
  <p:sldSz cx="9144000" cy="6858000" type="screen4x3"/>
  <p:notesSz cx="6811963" cy="99425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ümbelin Oliver" initials="H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4020" autoAdjust="0"/>
  </p:normalViewPr>
  <p:slideViewPr>
    <p:cSldViewPr snapToGrid="0" snapToObjects="1" showGuides="1">
      <p:cViewPr>
        <p:scale>
          <a:sx n="100" d="100"/>
          <a:sy n="100" d="100"/>
        </p:scale>
        <p:origin x="-1944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9-22T17:11:43.423" idx="1">
    <p:pos x="5412" y="2994"/>
    <p:text>Gefällt mir eigentlich nicht so. Streichen? Umformulieren?
Allenfalls bei Theorie präzisieren was wir machen.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8537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22.09.2014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8537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8537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22.09.2014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97" tIns="45949" rIns="91897" bIns="45949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0"/>
          </a:xfrm>
          <a:prstGeom prst="rect">
            <a:avLst/>
          </a:prstGeom>
        </p:spPr>
        <p:txBody>
          <a:bodyPr vert="horz" lIns="91897" tIns="45949" rIns="91897" bIns="45949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8537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Muss</a:t>
            </a:r>
            <a:r>
              <a:rPr lang="de-CH" baseline="0" dirty="0" smtClean="0"/>
              <a:t> man sich noch überlegen, wie das genau dargestellt werden </a:t>
            </a:r>
            <a:r>
              <a:rPr lang="de-CH" baseline="0" smtClean="0"/>
              <a:t>solll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Muss</a:t>
            </a:r>
            <a:r>
              <a:rPr lang="de-CH" baseline="0" dirty="0" smtClean="0"/>
              <a:t> man sich noch überlegen, wie das genau dargestellt werden </a:t>
            </a:r>
            <a:r>
              <a:rPr lang="de-CH" baseline="0" smtClean="0"/>
              <a:t>solll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>
                <a:effectLst/>
              </a:rPr>
              <a:t>Bevölkerung nach Alter</a:t>
            </a:r>
            <a:endParaRPr lang="de-CH" dirty="0" smtClean="0"/>
          </a:p>
          <a:p>
            <a:r>
              <a:rPr lang="de-CH" dirty="0" smtClean="0"/>
              <a:t>http://www.bfs.admin.ch/bfs/portal/de/index/themen/01/02/blank/key/alter/gesamt.html</a:t>
            </a:r>
          </a:p>
          <a:p>
            <a:endParaRPr lang="de-CH" dirty="0" smtClean="0"/>
          </a:p>
          <a:p>
            <a:r>
              <a:rPr lang="de-CH" b="1" dirty="0" smtClean="0"/>
              <a:t>Migration</a:t>
            </a:r>
            <a:r>
              <a:rPr lang="de-CH" b="1" baseline="0" dirty="0" smtClean="0"/>
              <a:t> und Integration</a:t>
            </a:r>
            <a:endParaRPr lang="de-CH" b="1" dirty="0" smtClean="0"/>
          </a:p>
          <a:p>
            <a:r>
              <a:rPr lang="de-CH" dirty="0" smtClean="0"/>
              <a:t>http://www.bfs.admin.ch/bfs/portal/de/index/themen/01/07/blank/data/01.html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5594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Weiterer Punkt: </a:t>
            </a:r>
            <a:r>
              <a:rPr lang="de-CH" dirty="0" err="1" smtClean="0"/>
              <a:t>Between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differences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particularly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interessting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dirty="0" smtClean="0"/>
              <a:t>Familienpolitischen Verteilungsfragen</a:t>
            </a:r>
            <a:r>
              <a:rPr lang="de-CH" baseline="0" dirty="0" smtClean="0"/>
              <a:t>. Es Unterschiede zwischen verschiedenen Haushaltsformen&gt; </a:t>
            </a:r>
            <a:r>
              <a:rPr lang="de-CH" baseline="0" dirty="0" smtClean="0"/>
              <a:t>Unterschiede zwischen Haushalten mit und ohne Kinder.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155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/>
              <a:t>Regionalporträts der Kantone</a:t>
            </a:r>
          </a:p>
          <a:p>
            <a:r>
              <a:rPr lang="de-CH" dirty="0" smtClean="0"/>
              <a:t>http://www.bfs.admin.ch/bfs/portal/de/index/regionen/kantone/ju/key.html</a:t>
            </a:r>
          </a:p>
          <a:p>
            <a:r>
              <a:rPr lang="de-CH" dirty="0" smtClean="0"/>
              <a:t>http://</a:t>
            </a:r>
            <a:r>
              <a:rPr lang="de-CH" dirty="0" smtClean="0"/>
              <a:t>www.bfs.admin.ch/bfs/portal/de/index/regionen/kantone/bs/key.html</a:t>
            </a:r>
          </a:p>
          <a:p>
            <a:endParaRPr lang="de-CH" dirty="0" smtClean="0"/>
          </a:p>
          <a:p>
            <a:r>
              <a:rPr lang="de-CH" dirty="0" err="1" smtClean="0"/>
              <a:t>Tax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administrative </a:t>
            </a:r>
            <a:r>
              <a:rPr lang="de-CH" dirty="0" err="1" smtClean="0"/>
              <a:t>data</a:t>
            </a:r>
            <a:r>
              <a:rPr lang="de-CH" dirty="0" smtClean="0"/>
              <a:t>,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means</a:t>
            </a:r>
            <a:r>
              <a:rPr lang="de-CH" dirty="0" smtClean="0"/>
              <a:t> </a:t>
            </a:r>
            <a:r>
              <a:rPr lang="de-CH" dirty="0" err="1" smtClean="0"/>
              <a:t>it’s</a:t>
            </a:r>
            <a:r>
              <a:rPr lang="de-CH" dirty="0" smtClean="0"/>
              <a:t> a </a:t>
            </a:r>
            <a:r>
              <a:rPr lang="de-CH" dirty="0" err="1" smtClean="0"/>
              <a:t>processgenerated</a:t>
            </a:r>
            <a:r>
              <a:rPr lang="de-CH" dirty="0" smtClean="0"/>
              <a:t>, non-</a:t>
            </a:r>
            <a:r>
              <a:rPr lang="de-CH" dirty="0" err="1" smtClean="0"/>
              <a:t>reactive</a:t>
            </a:r>
            <a:r>
              <a:rPr lang="de-CH" dirty="0" smtClean="0"/>
              <a:t> </a:t>
            </a:r>
            <a:r>
              <a:rPr lang="de-CH" dirty="0" err="1" smtClean="0"/>
              <a:t>datasource</a:t>
            </a:r>
            <a:r>
              <a:rPr lang="de-CH" dirty="0" smtClean="0"/>
              <a:t> (</a:t>
            </a:r>
            <a:r>
              <a:rPr lang="de-CH" dirty="0" err="1" smtClean="0"/>
              <a:t>Diekman</a:t>
            </a:r>
            <a:r>
              <a:rPr lang="de-CH" dirty="0" smtClean="0"/>
              <a:t> 2009:653)</a:t>
            </a:r>
          </a:p>
          <a:p>
            <a:pPr lvl="1"/>
            <a:r>
              <a:rPr lang="de-CH" dirty="0" smtClean="0"/>
              <a:t>Nice, </a:t>
            </a:r>
            <a:r>
              <a:rPr lang="de-CH" dirty="0" err="1" smtClean="0"/>
              <a:t>because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coverage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good</a:t>
            </a:r>
            <a:r>
              <a:rPr lang="de-CH" dirty="0" smtClean="0"/>
              <a:t> (</a:t>
            </a:r>
            <a:r>
              <a:rPr lang="de-CH" dirty="0" err="1" smtClean="0"/>
              <a:t>no</a:t>
            </a:r>
            <a:r>
              <a:rPr lang="de-CH" dirty="0" smtClean="0"/>
              <a:t> sample </a:t>
            </a:r>
            <a:r>
              <a:rPr lang="de-CH" dirty="0" err="1" smtClean="0"/>
              <a:t>bias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Bad, </a:t>
            </a:r>
            <a:r>
              <a:rPr lang="de-CH" dirty="0" err="1" smtClean="0"/>
              <a:t>because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doesn’t</a:t>
            </a:r>
            <a:r>
              <a:rPr lang="de-CH" dirty="0" smtClean="0"/>
              <a:t> </a:t>
            </a:r>
            <a:r>
              <a:rPr lang="de-CH" dirty="0" err="1" smtClean="0"/>
              <a:t>necessairly</a:t>
            </a:r>
            <a:r>
              <a:rPr lang="de-CH" dirty="0" smtClean="0"/>
              <a:t> fit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ideas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reaserach</a:t>
            </a:r>
            <a:r>
              <a:rPr lang="de-CH" dirty="0" smtClean="0"/>
              <a:t> </a:t>
            </a:r>
            <a:r>
              <a:rPr lang="de-CH" dirty="0" err="1" smtClean="0"/>
              <a:t>purpose</a:t>
            </a:r>
            <a:r>
              <a:rPr lang="de-CH" dirty="0" smtClean="0"/>
              <a:t>. </a:t>
            </a:r>
            <a:r>
              <a:rPr lang="de-CH" dirty="0" err="1" smtClean="0"/>
              <a:t>Tax</a:t>
            </a:r>
            <a:r>
              <a:rPr lang="de-CH" dirty="0" smtClean="0"/>
              <a:t> Units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necessairly</a:t>
            </a:r>
            <a:r>
              <a:rPr lang="de-CH" dirty="0" smtClean="0"/>
              <a:t> </a:t>
            </a:r>
            <a:r>
              <a:rPr lang="de-CH" dirty="0" err="1" smtClean="0"/>
              <a:t>housholds</a:t>
            </a:r>
            <a:r>
              <a:rPr lang="de-CH" dirty="0" smtClean="0"/>
              <a:t> &gt; in </a:t>
            </a:r>
            <a:r>
              <a:rPr lang="de-CH" dirty="0" err="1" smtClean="0"/>
              <a:t>generall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overestimate</a:t>
            </a:r>
            <a:r>
              <a:rPr lang="de-CH" dirty="0" smtClean="0"/>
              <a:t> </a:t>
            </a:r>
            <a:r>
              <a:rPr lang="de-CH" dirty="0" err="1" smtClean="0"/>
              <a:t>people</a:t>
            </a:r>
            <a:r>
              <a:rPr lang="de-CH" dirty="0" smtClean="0"/>
              <a:t> </a:t>
            </a:r>
            <a:r>
              <a:rPr lang="de-CH" dirty="0" err="1" smtClean="0"/>
              <a:t>living</a:t>
            </a:r>
            <a:r>
              <a:rPr lang="de-CH" dirty="0" smtClean="0"/>
              <a:t> «</a:t>
            </a:r>
            <a:r>
              <a:rPr lang="de-CH" dirty="0" err="1" smtClean="0"/>
              <a:t>alone</a:t>
            </a:r>
            <a:r>
              <a:rPr lang="de-CH" dirty="0" smtClean="0"/>
              <a:t>»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837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5208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Remarks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-</a:t>
            </a:r>
            <a:r>
              <a:rPr lang="de-CH" baseline="0" dirty="0" smtClean="0"/>
              <a:t> </a:t>
            </a:r>
            <a:r>
              <a:rPr lang="de-CH" baseline="0" dirty="0" err="1" smtClean="0"/>
              <a:t>you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between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assigning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every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member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calculate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inequaltiy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meassure</a:t>
            </a:r>
            <a:endParaRPr lang="de-CH" baseline="0" dirty="0" smtClean="0"/>
          </a:p>
          <a:p>
            <a:r>
              <a:rPr lang="de-CH" baseline="0" dirty="0" smtClean="0"/>
              <a:t>- The </a:t>
            </a:r>
            <a:r>
              <a:rPr lang="de-CH" baseline="0" dirty="0" err="1" smtClean="0"/>
              <a:t>within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indices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weighted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adjusted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proportion</a:t>
            </a:r>
            <a:r>
              <a:rPr lang="de-CH" baseline="0" dirty="0" smtClean="0"/>
              <a:t> &gt;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large </a:t>
            </a:r>
            <a:r>
              <a:rPr lang="de-CH" baseline="0" dirty="0" err="1" smtClean="0"/>
              <a:t>groups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weights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seem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sum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1. </a:t>
            </a:r>
            <a:r>
              <a:rPr lang="de-CH" baseline="0" dirty="0" err="1" smtClean="0"/>
              <a:t>Adjustment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important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small</a:t>
            </a:r>
            <a:r>
              <a:rPr lang="de-CH" baseline="0" dirty="0" smtClean="0"/>
              <a:t> sample </a:t>
            </a:r>
            <a:r>
              <a:rPr lang="de-CH" baseline="0" dirty="0" err="1" smtClean="0"/>
              <a:t>size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5565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Muss</a:t>
            </a:r>
            <a:r>
              <a:rPr lang="de-CH" baseline="0" dirty="0" smtClean="0"/>
              <a:t> man sich noch überlegen, wie das genau dargestellt werden soll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Muss</a:t>
            </a:r>
            <a:r>
              <a:rPr lang="de-CH" baseline="0" dirty="0" smtClean="0"/>
              <a:t> man sich noch überlegen, wie das genau dargestellt werden soll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Muss</a:t>
            </a:r>
            <a:r>
              <a:rPr lang="de-CH" baseline="0" dirty="0" smtClean="0"/>
              <a:t> man sich noch überlegen, wie das genau dargestellt werden </a:t>
            </a:r>
            <a:r>
              <a:rPr lang="de-CH" baseline="0" smtClean="0"/>
              <a:t>solll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Soziale Arbeit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Soziale Arbeit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Soziale Arbeit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20min.ch/community/quiz/?quizid=508&amp;loadquestion=y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nequalities.ch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68313" y="4622800"/>
            <a:ext cx="8043862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Inequality by Demographic </a:t>
            </a:r>
            <a:r>
              <a:rPr lang="en-US" dirty="0" smtClean="0"/>
              <a:t>Factors 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8313" y="5156200"/>
            <a:ext cx="67833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Findings from Individual-Level Cantonal Tax Data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smtClean="0">
                <a:latin typeface="Lucida Sans" pitchFamily="34" charset="0"/>
              </a:rPr>
              <a:t>Rudolf Farys und Oliver Hümbelin</a:t>
            </a:r>
          </a:p>
        </p:txBody>
      </p:sp>
      <p:pic>
        <p:nvPicPr>
          <p:cNvPr id="1030" name="Picture 6" descr="http://www.20min.ch/2010/img/quiz/picquiz/508.jpg">
            <a:hlinkClick r:id="rId3"/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4" b="1558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HH / Age </a:t>
            </a:r>
            <a:r>
              <a:rPr lang="de-CH" dirty="0" err="1"/>
              <a:t>r</a:t>
            </a:r>
            <a:r>
              <a:rPr lang="de-CH" dirty="0" err="1" smtClean="0"/>
              <a:t>esults</a:t>
            </a:r>
            <a:r>
              <a:rPr lang="de-CH" dirty="0" smtClean="0"/>
              <a:t> so </a:t>
            </a:r>
            <a:r>
              <a:rPr lang="de-CH" dirty="0" err="1"/>
              <a:t>far</a:t>
            </a:r>
            <a:r>
              <a:rPr lang="de-CH" dirty="0" smtClean="0"/>
              <a:t>… 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Decomposing</a:t>
            </a:r>
            <a:r>
              <a:rPr lang="de-CH" dirty="0" smtClean="0"/>
              <a:t> </a:t>
            </a:r>
            <a:r>
              <a:rPr lang="de-CH" dirty="0" err="1" smtClean="0"/>
              <a:t>inequality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household</a:t>
            </a:r>
            <a:r>
              <a:rPr lang="de-CH" dirty="0" smtClean="0"/>
              <a:t> typ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141975" cy="3960000"/>
          </a:xfrm>
        </p:spPr>
        <p:txBody>
          <a:bodyPr/>
          <a:lstStyle/>
          <a:p>
            <a:pPr marL="457200" lvl="1" indent="0">
              <a:buNone/>
            </a:pPr>
            <a:r>
              <a:rPr lang="de-CH" dirty="0" smtClean="0"/>
              <a:t>BS</a:t>
            </a:r>
          </a:p>
          <a:p>
            <a:pPr marL="457200" lvl="1" indent="0">
              <a:buNone/>
            </a:pPr>
            <a:endParaRPr lang="de-CH" dirty="0"/>
          </a:p>
          <a:p>
            <a:pPr lvl="1">
              <a:buFont typeface="Wingdings"/>
              <a:buChar char="Ø"/>
            </a:pPr>
            <a:r>
              <a:rPr lang="de-CH" dirty="0" err="1" smtClean="0"/>
              <a:t>Between</a:t>
            </a:r>
            <a:r>
              <a:rPr lang="de-CH" dirty="0" smtClean="0"/>
              <a:t> </a:t>
            </a:r>
            <a:r>
              <a:rPr lang="de-CH" dirty="0" err="1" smtClean="0"/>
              <a:t>group</a:t>
            </a:r>
            <a:r>
              <a:rPr lang="de-CH" dirty="0" smtClean="0"/>
              <a:t> </a:t>
            </a:r>
            <a:r>
              <a:rPr lang="de-CH" dirty="0" err="1" smtClean="0"/>
              <a:t>differences</a:t>
            </a:r>
            <a:r>
              <a:rPr lang="de-CH" dirty="0"/>
              <a:t> </a:t>
            </a:r>
            <a:r>
              <a:rPr lang="de-CH" dirty="0" err="1" smtClean="0"/>
              <a:t>contribute</a:t>
            </a:r>
            <a:r>
              <a:rPr lang="de-CH" dirty="0" smtClean="0"/>
              <a:t> </a:t>
            </a:r>
            <a:r>
              <a:rPr lang="de-CH" dirty="0" err="1" smtClean="0"/>
              <a:t>little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overall</a:t>
            </a:r>
            <a:r>
              <a:rPr lang="de-CH" dirty="0" smtClean="0"/>
              <a:t> </a:t>
            </a:r>
            <a:r>
              <a:rPr lang="de-CH" dirty="0" err="1" smtClean="0"/>
              <a:t>inequality</a:t>
            </a:r>
            <a:endParaRPr lang="de-CH" dirty="0" smtClean="0"/>
          </a:p>
          <a:p>
            <a:pPr lvl="1">
              <a:buFont typeface="Wingdings"/>
              <a:buChar char="Ø"/>
            </a:pPr>
            <a:r>
              <a:rPr lang="de-CH" dirty="0" smtClean="0"/>
              <a:t>Weitere zentrale Ergebnisse</a:t>
            </a:r>
            <a:endParaRPr lang="de-CH" dirty="0"/>
          </a:p>
          <a:p>
            <a:pPr marL="457200" lvl="1" indent="0">
              <a:buNone/>
            </a:pPr>
            <a:endParaRPr lang="de-CH" dirty="0" smtClean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5163825" y="2195925"/>
            <a:ext cx="314197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r>
              <a:rPr lang="de-CH" dirty="0" smtClean="0"/>
              <a:t>Jura</a:t>
            </a:r>
          </a:p>
          <a:p>
            <a:pPr marL="457200" lvl="1" indent="0">
              <a:buFont typeface="Lucida Grande"/>
              <a:buNone/>
            </a:pPr>
            <a:endParaRPr lang="de-CH" dirty="0"/>
          </a:p>
          <a:p>
            <a:pPr lvl="1">
              <a:buFont typeface="Wingdings"/>
              <a:buChar char="Ø"/>
            </a:pPr>
            <a:r>
              <a:rPr lang="de-CH" dirty="0" err="1" smtClean="0"/>
              <a:t>Between</a:t>
            </a:r>
            <a:r>
              <a:rPr lang="de-CH" dirty="0" smtClean="0"/>
              <a:t> </a:t>
            </a:r>
            <a:r>
              <a:rPr lang="de-CH" dirty="0" err="1"/>
              <a:t>group</a:t>
            </a:r>
            <a:r>
              <a:rPr lang="de-CH" dirty="0"/>
              <a:t> </a:t>
            </a:r>
            <a:r>
              <a:rPr lang="de-CH" dirty="0" err="1"/>
              <a:t>differences</a:t>
            </a:r>
            <a:r>
              <a:rPr lang="de-CH" dirty="0"/>
              <a:t> </a:t>
            </a:r>
            <a:r>
              <a:rPr lang="de-CH" dirty="0" err="1"/>
              <a:t>contribute</a:t>
            </a:r>
            <a:r>
              <a:rPr lang="de-CH" dirty="0"/>
              <a:t> </a:t>
            </a:r>
            <a:r>
              <a:rPr lang="de-CH" dirty="0" smtClean="0"/>
              <a:t>a </a:t>
            </a:r>
            <a:r>
              <a:rPr lang="de-CH" dirty="0" err="1" smtClean="0"/>
              <a:t>lot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/>
              <a:t>overall</a:t>
            </a:r>
            <a:r>
              <a:rPr lang="de-CH" dirty="0"/>
              <a:t> </a:t>
            </a:r>
            <a:r>
              <a:rPr lang="de-CH" dirty="0" err="1" smtClean="0"/>
              <a:t>inequality</a:t>
            </a:r>
            <a:endParaRPr lang="de-CH" dirty="0" smtClean="0"/>
          </a:p>
          <a:p>
            <a:pPr lvl="1">
              <a:buFont typeface="Wingdings"/>
              <a:buChar char="Ø"/>
            </a:pPr>
            <a:r>
              <a:rPr lang="de-CH" dirty="0"/>
              <a:t>Weitere zentrale Ergebnisse</a:t>
            </a:r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7786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HH / Age </a:t>
            </a:r>
            <a:r>
              <a:rPr lang="de-CH" dirty="0" err="1"/>
              <a:t>r</a:t>
            </a:r>
            <a:r>
              <a:rPr lang="de-CH" dirty="0" err="1" smtClean="0"/>
              <a:t>esults</a:t>
            </a:r>
            <a:r>
              <a:rPr lang="de-CH" dirty="0" smtClean="0"/>
              <a:t> so </a:t>
            </a:r>
            <a:r>
              <a:rPr lang="de-CH" dirty="0" err="1"/>
              <a:t>far</a:t>
            </a:r>
            <a:r>
              <a:rPr lang="de-CH" dirty="0" smtClean="0"/>
              <a:t>… 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In </a:t>
            </a:r>
            <a:r>
              <a:rPr lang="de-CH" dirty="0" err="1" smtClean="0"/>
              <a:t>depth</a:t>
            </a:r>
            <a:r>
              <a:rPr lang="de-CH" dirty="0" smtClean="0"/>
              <a:t> distributional </a:t>
            </a:r>
            <a:r>
              <a:rPr lang="de-CH" dirty="0" err="1" smtClean="0"/>
              <a:t>analysis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</a:t>
            </a:r>
            <a:r>
              <a:rPr lang="de-CH" dirty="0" err="1" smtClean="0"/>
              <a:t>group</a:t>
            </a:r>
            <a:r>
              <a:rPr lang="de-CH" dirty="0" smtClean="0"/>
              <a:t> </a:t>
            </a:r>
            <a:r>
              <a:rPr lang="de-CH" dirty="0" err="1" smtClean="0"/>
              <a:t>differences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141975" cy="3960000"/>
          </a:xfrm>
        </p:spPr>
        <p:txBody>
          <a:bodyPr/>
          <a:lstStyle/>
          <a:p>
            <a:pPr marL="457200" lvl="1" indent="0">
              <a:buNone/>
            </a:pPr>
            <a:r>
              <a:rPr lang="de-CH" dirty="0" smtClean="0"/>
              <a:t>BS</a:t>
            </a:r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 smtClean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5163825" y="2195925"/>
            <a:ext cx="314197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r>
              <a:rPr lang="de-CH" dirty="0" smtClean="0"/>
              <a:t>Jura</a:t>
            </a:r>
          </a:p>
          <a:p>
            <a:pPr marL="457200" lvl="1" indent="0">
              <a:buFont typeface="Lucida Grande"/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83552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Conclusion</a:t>
            </a:r>
            <a:r>
              <a:rPr lang="de-CH" dirty="0" smtClean="0"/>
              <a:t> und </a:t>
            </a:r>
            <a:r>
              <a:rPr lang="de-CH" dirty="0" err="1" smtClean="0"/>
              <a:t>outlook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141975" cy="3960000"/>
          </a:xfrm>
        </p:spPr>
        <p:txBody>
          <a:bodyPr/>
          <a:lstStyle/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 smtClean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5163825" y="2195925"/>
            <a:ext cx="314197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  <a:p>
            <a:pPr marL="457200" lvl="1" indent="0">
              <a:buFont typeface="Lucida Grande"/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9977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Current</a:t>
            </a:r>
            <a:r>
              <a:rPr lang="de-CH" dirty="0" smtClean="0"/>
              <a:t> Development in Europe: </a:t>
            </a:r>
            <a:r>
              <a:rPr lang="en-US" i="1" dirty="0"/>
              <a:t>Older, more numerous and diverse </a:t>
            </a:r>
            <a:r>
              <a:rPr lang="en-US" i="1" dirty="0" smtClean="0"/>
              <a:t>(</a:t>
            </a:r>
            <a:r>
              <a:rPr lang="de-CH" dirty="0" err="1"/>
              <a:t>Demography</a:t>
            </a:r>
            <a:r>
              <a:rPr lang="de-CH" dirty="0"/>
              <a:t> </a:t>
            </a:r>
            <a:r>
              <a:rPr lang="de-CH" dirty="0" err="1"/>
              <a:t>report</a:t>
            </a:r>
            <a:r>
              <a:rPr lang="de-CH" dirty="0"/>
              <a:t> </a:t>
            </a:r>
            <a:r>
              <a:rPr lang="de-CH" dirty="0" smtClean="0"/>
              <a:t>2010)</a:t>
            </a:r>
          </a:p>
          <a:p>
            <a:r>
              <a:rPr lang="de-CH" dirty="0" smtClean="0"/>
              <a:t>This </a:t>
            </a:r>
            <a:r>
              <a:rPr lang="de-CH" dirty="0" err="1" smtClean="0"/>
              <a:t>holds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Swizterland</a:t>
            </a:r>
            <a:r>
              <a:rPr lang="de-CH" dirty="0" smtClean="0"/>
              <a:t> </a:t>
            </a:r>
            <a:r>
              <a:rPr lang="de-CH" dirty="0" err="1" smtClean="0"/>
              <a:t>too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/>
              <a:t>In </a:t>
            </a:r>
            <a:r>
              <a:rPr lang="de-CH" dirty="0" err="1" smtClean="0"/>
              <a:t>the</a:t>
            </a:r>
            <a:r>
              <a:rPr lang="de-CH" dirty="0" smtClean="0"/>
              <a:t> last 30 </a:t>
            </a:r>
            <a:r>
              <a:rPr lang="de-CH" dirty="0" err="1" smtClean="0"/>
              <a:t>year</a:t>
            </a:r>
            <a:r>
              <a:rPr lang="de-CH" dirty="0" smtClean="0"/>
              <a:t> Population </a:t>
            </a:r>
            <a:r>
              <a:rPr lang="de-CH" dirty="0" err="1" smtClean="0"/>
              <a:t>grow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1.8 </a:t>
            </a:r>
            <a:r>
              <a:rPr lang="de-CH" dirty="0" err="1" smtClean="0"/>
              <a:t>Mio</a:t>
            </a:r>
            <a:r>
              <a:rPr lang="de-CH" dirty="0" smtClean="0"/>
              <a:t> </a:t>
            </a:r>
            <a:r>
              <a:rPr lang="de-CH" sz="1200" dirty="0" smtClean="0"/>
              <a:t>(Source: STATPOP)</a:t>
            </a:r>
          </a:p>
          <a:p>
            <a:pPr lvl="1"/>
            <a:r>
              <a:rPr lang="de-CH" dirty="0" smtClean="0"/>
              <a:t>A </a:t>
            </a:r>
            <a:r>
              <a:rPr lang="de-CH" dirty="0" err="1" smtClean="0"/>
              <a:t>central</a:t>
            </a:r>
            <a:r>
              <a:rPr lang="de-CH" dirty="0" smtClean="0"/>
              <a:t> </a:t>
            </a:r>
            <a:r>
              <a:rPr lang="de-CH" dirty="0" err="1" smtClean="0"/>
              <a:t>part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growth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due </a:t>
            </a:r>
            <a:r>
              <a:rPr lang="de-CH" dirty="0" err="1" smtClean="0"/>
              <a:t>to</a:t>
            </a:r>
            <a:r>
              <a:rPr lang="de-CH" dirty="0" smtClean="0"/>
              <a:t> Migration </a:t>
            </a:r>
            <a:r>
              <a:rPr lang="de-CH" sz="1200" dirty="0"/>
              <a:t>(</a:t>
            </a:r>
            <a:r>
              <a:rPr lang="de-CH" sz="1200" dirty="0" err="1" smtClean="0"/>
              <a:t>average</a:t>
            </a:r>
            <a:r>
              <a:rPr lang="de-CH" sz="1200" dirty="0" smtClean="0"/>
              <a:t> </a:t>
            </a:r>
            <a:r>
              <a:rPr lang="de-CH" sz="1200" dirty="0" err="1" smtClean="0"/>
              <a:t>anual</a:t>
            </a:r>
            <a:r>
              <a:rPr lang="de-CH" sz="1200" dirty="0" smtClean="0"/>
              <a:t> </a:t>
            </a:r>
            <a:r>
              <a:rPr lang="de-CH" sz="1200" dirty="0" err="1" smtClean="0"/>
              <a:t>net</a:t>
            </a:r>
            <a:r>
              <a:rPr lang="de-CH" sz="1200" dirty="0" smtClean="0"/>
              <a:t> </a:t>
            </a:r>
            <a:r>
              <a:rPr lang="de-CH" sz="1200" dirty="0" err="1"/>
              <a:t>migration</a:t>
            </a:r>
            <a:r>
              <a:rPr lang="de-CH" sz="1200" dirty="0"/>
              <a:t> </a:t>
            </a:r>
            <a:r>
              <a:rPr lang="de-CH" sz="1200" dirty="0" err="1"/>
              <a:t>since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1980 </a:t>
            </a:r>
            <a:r>
              <a:rPr lang="de-CH" sz="1200" dirty="0" err="1"/>
              <a:t>is</a:t>
            </a:r>
            <a:r>
              <a:rPr lang="de-CH" sz="1200" dirty="0"/>
              <a:t> +28’000 Source: PETRA/STATPOP</a:t>
            </a:r>
            <a:r>
              <a:rPr lang="de-CH" sz="1200" dirty="0" smtClean="0"/>
              <a:t>)</a:t>
            </a:r>
            <a:r>
              <a:rPr lang="de-CH" sz="1200" dirty="0"/>
              <a:t> </a:t>
            </a:r>
            <a:endParaRPr lang="de-CH" sz="1200" dirty="0" smtClean="0"/>
          </a:p>
          <a:p>
            <a:pPr lvl="1"/>
            <a:r>
              <a:rPr lang="de-CH" dirty="0" smtClean="0"/>
              <a:t>Swiss Population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ageing</a:t>
            </a:r>
            <a:r>
              <a:rPr lang="de-CH" dirty="0" smtClean="0"/>
              <a:t> </a:t>
            </a:r>
            <a:r>
              <a:rPr lang="de-CH" sz="1200" dirty="0" smtClean="0"/>
              <a:t>(Share </a:t>
            </a:r>
            <a:r>
              <a:rPr lang="de-CH" sz="1200" dirty="0" err="1" smtClean="0"/>
              <a:t>of</a:t>
            </a:r>
            <a:r>
              <a:rPr lang="de-CH" sz="1200" dirty="0" smtClean="0"/>
              <a:t> 65+: 1980: 14%, 2012: 17%, </a:t>
            </a:r>
            <a:r>
              <a:rPr lang="de-CH" sz="1200" dirty="0" err="1" smtClean="0"/>
              <a:t>estimated</a:t>
            </a:r>
            <a:r>
              <a:rPr lang="de-CH" sz="1200" dirty="0" smtClean="0"/>
              <a:t> in 2030: 24% Source: ESPOP, STATPOP, SCENARIO</a:t>
            </a:r>
            <a:r>
              <a:rPr lang="de-CH" sz="1200" dirty="0" smtClean="0"/>
              <a:t>)</a:t>
            </a:r>
          </a:p>
          <a:p>
            <a:pPr lvl="1"/>
            <a:endParaRPr lang="de-CH" sz="1200" dirty="0"/>
          </a:p>
          <a:p>
            <a:r>
              <a:rPr lang="en-US" dirty="0" smtClean="0"/>
              <a:t>Cowell (2000): “It is almost essential to attempt to ‘account for’ the level of, or trend in, inequality by components of the population.”</a:t>
            </a:r>
            <a:endParaRPr lang="de-CH" dirty="0" smtClean="0"/>
          </a:p>
          <a:p>
            <a:pPr lvl="1"/>
            <a:endParaRPr lang="de-CH" sz="1200" dirty="0"/>
          </a:p>
          <a:p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central</a:t>
            </a:r>
            <a:r>
              <a:rPr lang="de-CH" dirty="0" smtClean="0"/>
              <a:t> Research </a:t>
            </a:r>
            <a:r>
              <a:rPr lang="de-CH" dirty="0" err="1" smtClean="0"/>
              <a:t>Question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: </a:t>
            </a:r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economic</a:t>
            </a:r>
            <a:r>
              <a:rPr lang="de-CH" dirty="0" smtClean="0"/>
              <a:t> </a:t>
            </a:r>
            <a:r>
              <a:rPr lang="de-CH" dirty="0" err="1" smtClean="0"/>
              <a:t>inequality</a:t>
            </a:r>
            <a:r>
              <a:rPr lang="de-CH" dirty="0" smtClean="0"/>
              <a:t> </a:t>
            </a:r>
            <a:r>
              <a:rPr lang="de-CH" dirty="0" err="1" smtClean="0"/>
              <a:t>affected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demographic</a:t>
            </a:r>
            <a:r>
              <a:rPr lang="de-CH" dirty="0" smtClean="0"/>
              <a:t> </a:t>
            </a:r>
            <a:r>
              <a:rPr lang="de-CH" dirty="0" err="1" smtClean="0"/>
              <a:t>factors</a:t>
            </a:r>
            <a:r>
              <a:rPr lang="de-CH" dirty="0" smtClean="0"/>
              <a:t>? 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Theory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Demographic</a:t>
            </a:r>
            <a:r>
              <a:rPr lang="de-CH" dirty="0" smtClean="0"/>
              <a:t> </a:t>
            </a:r>
            <a:r>
              <a:rPr lang="de-CH" dirty="0" err="1" smtClean="0"/>
              <a:t>change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Inequality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sz="1700" dirty="0" err="1" smtClean="0"/>
              <a:t>Ageing</a:t>
            </a:r>
            <a:r>
              <a:rPr lang="de-CH" sz="1700" dirty="0" smtClean="0"/>
              <a:t> </a:t>
            </a:r>
            <a:r>
              <a:rPr lang="de-CH" sz="1700" dirty="0" err="1" smtClean="0"/>
              <a:t>of</a:t>
            </a:r>
            <a:r>
              <a:rPr lang="de-CH" sz="1700" dirty="0" smtClean="0"/>
              <a:t> </a:t>
            </a:r>
            <a:r>
              <a:rPr lang="de-CH" sz="1700" dirty="0" err="1" smtClean="0"/>
              <a:t>the</a:t>
            </a:r>
            <a:r>
              <a:rPr lang="de-CH" sz="1700" dirty="0" smtClean="0"/>
              <a:t> </a:t>
            </a:r>
            <a:r>
              <a:rPr lang="de-CH" sz="1700" dirty="0" err="1" smtClean="0"/>
              <a:t>population</a:t>
            </a:r>
            <a:r>
              <a:rPr lang="de-CH" sz="1700" dirty="0" smtClean="0"/>
              <a:t> </a:t>
            </a:r>
            <a:r>
              <a:rPr lang="de-CH" sz="1700" dirty="0" err="1" smtClean="0"/>
              <a:t>leads</a:t>
            </a:r>
            <a:r>
              <a:rPr lang="de-CH" sz="1700" dirty="0" smtClean="0"/>
              <a:t> </a:t>
            </a:r>
            <a:r>
              <a:rPr lang="de-CH" sz="1700" dirty="0" err="1" smtClean="0"/>
              <a:t>to</a:t>
            </a:r>
            <a:r>
              <a:rPr lang="de-CH" sz="1700" dirty="0" smtClean="0"/>
              <a:t> </a:t>
            </a:r>
            <a:r>
              <a:rPr lang="de-CH" sz="1700" dirty="0" smtClean="0"/>
              <a:t>a </a:t>
            </a:r>
            <a:r>
              <a:rPr lang="de-CH" sz="1700" dirty="0" err="1" smtClean="0"/>
              <a:t>conflict</a:t>
            </a:r>
            <a:r>
              <a:rPr lang="de-CH" sz="1700" dirty="0" smtClean="0"/>
              <a:t> </a:t>
            </a:r>
            <a:r>
              <a:rPr lang="de-CH" sz="1700" dirty="0" err="1" smtClean="0"/>
              <a:t>between</a:t>
            </a:r>
            <a:r>
              <a:rPr lang="de-CH" sz="1700" dirty="0" smtClean="0"/>
              <a:t> </a:t>
            </a:r>
            <a:r>
              <a:rPr lang="de-CH" sz="1700" dirty="0" err="1" smtClean="0"/>
              <a:t>generations</a:t>
            </a:r>
            <a:r>
              <a:rPr lang="de-CH" sz="1700" dirty="0" smtClean="0"/>
              <a:t> (Kaufmann 2005), </a:t>
            </a:r>
            <a:r>
              <a:rPr lang="de-CH" sz="1700" dirty="0" err="1" smtClean="0"/>
              <a:t>because</a:t>
            </a:r>
            <a:r>
              <a:rPr lang="de-CH" sz="1700" dirty="0" smtClean="0"/>
              <a:t> </a:t>
            </a:r>
            <a:r>
              <a:rPr lang="de-CH" sz="1700" dirty="0" err="1" smtClean="0"/>
              <a:t>the</a:t>
            </a:r>
            <a:r>
              <a:rPr lang="de-CH" sz="1700" dirty="0"/>
              <a:t> </a:t>
            </a:r>
            <a:r>
              <a:rPr lang="de-CH" sz="1700" dirty="0" err="1"/>
              <a:t>financial</a:t>
            </a:r>
            <a:r>
              <a:rPr lang="de-CH" sz="1700" dirty="0"/>
              <a:t> </a:t>
            </a:r>
            <a:r>
              <a:rPr lang="de-CH" sz="1700" dirty="0" err="1" smtClean="0"/>
              <a:t>feasibility</a:t>
            </a:r>
            <a:r>
              <a:rPr lang="de-CH" sz="1700" dirty="0" smtClean="0"/>
              <a:t> </a:t>
            </a:r>
            <a:r>
              <a:rPr lang="de-CH" sz="1700" dirty="0" err="1" smtClean="0"/>
              <a:t>of</a:t>
            </a:r>
            <a:r>
              <a:rPr lang="de-CH" sz="1700" dirty="0" smtClean="0"/>
              <a:t> </a:t>
            </a:r>
            <a:r>
              <a:rPr lang="de-CH" sz="1700" dirty="0" err="1" smtClean="0"/>
              <a:t>social</a:t>
            </a:r>
            <a:r>
              <a:rPr lang="de-CH" sz="1700" dirty="0" smtClean="0"/>
              <a:t> </a:t>
            </a:r>
            <a:r>
              <a:rPr lang="de-CH" sz="1700" dirty="0" err="1" smtClean="0"/>
              <a:t>security</a:t>
            </a:r>
            <a:r>
              <a:rPr lang="de-CH" sz="1700" dirty="0" smtClean="0"/>
              <a:t> </a:t>
            </a:r>
            <a:r>
              <a:rPr lang="de-CH" sz="1700" dirty="0" err="1" smtClean="0"/>
              <a:t>is</a:t>
            </a:r>
            <a:r>
              <a:rPr lang="de-CH" sz="1700" dirty="0" smtClean="0"/>
              <a:t> </a:t>
            </a:r>
            <a:r>
              <a:rPr lang="de-CH" sz="1700" dirty="0" err="1" smtClean="0"/>
              <a:t>beeing</a:t>
            </a:r>
            <a:r>
              <a:rPr lang="de-CH" sz="1700" dirty="0" smtClean="0"/>
              <a:t> </a:t>
            </a:r>
            <a:r>
              <a:rPr lang="de-CH" sz="1700" dirty="0" err="1" smtClean="0"/>
              <a:t>tested</a:t>
            </a:r>
            <a:r>
              <a:rPr lang="de-CH" sz="1700" dirty="0" smtClean="0"/>
              <a:t>.</a:t>
            </a:r>
          </a:p>
          <a:p>
            <a:r>
              <a:rPr lang="de-CH" sz="1700" dirty="0" smtClean="0"/>
              <a:t>Change in </a:t>
            </a:r>
            <a:r>
              <a:rPr lang="de-CH" sz="1700" dirty="0" err="1" smtClean="0"/>
              <a:t>the</a:t>
            </a:r>
            <a:r>
              <a:rPr lang="de-CH" sz="1700" dirty="0" smtClean="0"/>
              <a:t> «</a:t>
            </a:r>
            <a:r>
              <a:rPr lang="de-CH" sz="1700" dirty="0" err="1" smtClean="0"/>
              <a:t>way</a:t>
            </a:r>
            <a:r>
              <a:rPr lang="de-CH" sz="1700" dirty="0" smtClean="0"/>
              <a:t> </a:t>
            </a:r>
            <a:r>
              <a:rPr lang="de-CH" sz="1700" dirty="0" err="1" smtClean="0"/>
              <a:t>of</a:t>
            </a:r>
            <a:r>
              <a:rPr lang="de-CH" sz="1700" dirty="0" smtClean="0"/>
              <a:t> </a:t>
            </a:r>
            <a:r>
              <a:rPr lang="de-CH" sz="1700" dirty="0" err="1" smtClean="0"/>
              <a:t>living</a:t>
            </a:r>
            <a:r>
              <a:rPr lang="de-CH" sz="1700" dirty="0" smtClean="0"/>
              <a:t>» </a:t>
            </a:r>
            <a:r>
              <a:rPr lang="de-CH" sz="1700" dirty="0" err="1" smtClean="0"/>
              <a:t>affects</a:t>
            </a:r>
            <a:r>
              <a:rPr lang="de-CH" sz="1700" dirty="0" smtClean="0"/>
              <a:t> </a:t>
            </a:r>
            <a:r>
              <a:rPr lang="de-CH" sz="1700" dirty="0" err="1" smtClean="0"/>
              <a:t>inequality</a:t>
            </a:r>
            <a:r>
              <a:rPr lang="de-CH" sz="1700" dirty="0" smtClean="0"/>
              <a:t> </a:t>
            </a:r>
            <a:r>
              <a:rPr lang="de-CH" sz="1700" dirty="0"/>
              <a:t>(</a:t>
            </a:r>
            <a:r>
              <a:rPr lang="de-CH" sz="1700" dirty="0" err="1"/>
              <a:t>people</a:t>
            </a:r>
            <a:r>
              <a:rPr lang="de-CH" sz="1700" dirty="0"/>
              <a:t> </a:t>
            </a:r>
            <a:r>
              <a:rPr lang="de-CH" sz="1700" dirty="0" err="1"/>
              <a:t>marry</a:t>
            </a:r>
            <a:r>
              <a:rPr lang="de-CH" sz="1700" dirty="0"/>
              <a:t> </a:t>
            </a:r>
            <a:r>
              <a:rPr lang="de-CH" sz="1700" dirty="0" err="1"/>
              <a:t>later</a:t>
            </a:r>
            <a:r>
              <a:rPr lang="de-CH" sz="1700" dirty="0"/>
              <a:t>, </a:t>
            </a:r>
            <a:r>
              <a:rPr lang="de-CH" sz="1700" dirty="0" err="1"/>
              <a:t>and</a:t>
            </a:r>
            <a:r>
              <a:rPr lang="de-CH" sz="1700" dirty="0"/>
              <a:t> </a:t>
            </a:r>
            <a:r>
              <a:rPr lang="de-CH" sz="1700" dirty="0" err="1"/>
              <a:t>divorce</a:t>
            </a:r>
            <a:r>
              <a:rPr lang="de-CH" sz="1700" dirty="0"/>
              <a:t> </a:t>
            </a:r>
            <a:r>
              <a:rPr lang="de-CH" sz="1700" dirty="0" err="1"/>
              <a:t>more</a:t>
            </a:r>
            <a:r>
              <a:rPr lang="de-CH" sz="1700" dirty="0"/>
              <a:t> </a:t>
            </a:r>
            <a:r>
              <a:rPr lang="de-CH" sz="1700" dirty="0" err="1"/>
              <a:t>often</a:t>
            </a:r>
            <a:r>
              <a:rPr lang="de-CH" sz="1700" dirty="0" smtClean="0"/>
              <a:t>). Daly </a:t>
            </a:r>
            <a:r>
              <a:rPr lang="de-CH" sz="1700" dirty="0" err="1" smtClean="0"/>
              <a:t>and</a:t>
            </a:r>
            <a:r>
              <a:rPr lang="de-CH" sz="1700" dirty="0" smtClean="0"/>
              <a:t> </a:t>
            </a:r>
            <a:r>
              <a:rPr lang="de-CH" sz="1700" dirty="0" err="1" smtClean="0"/>
              <a:t>Valetta</a:t>
            </a:r>
            <a:r>
              <a:rPr lang="de-CH" sz="1700" dirty="0" smtClean="0"/>
              <a:t> (2006) </a:t>
            </a:r>
            <a:r>
              <a:rPr lang="de-CH" sz="1700" dirty="0" err="1" smtClean="0"/>
              <a:t>think</a:t>
            </a:r>
            <a:r>
              <a:rPr lang="de-CH" sz="1700" dirty="0" smtClean="0"/>
              <a:t> </a:t>
            </a:r>
            <a:r>
              <a:rPr lang="de-CH" sz="1700" dirty="0" err="1" smtClean="0"/>
              <a:t>that</a:t>
            </a:r>
            <a:r>
              <a:rPr lang="de-CH" sz="1700" dirty="0" smtClean="0"/>
              <a:t> </a:t>
            </a:r>
            <a:r>
              <a:rPr lang="de-CH" sz="1700" dirty="0" err="1" smtClean="0"/>
              <a:t>part</a:t>
            </a:r>
            <a:r>
              <a:rPr lang="de-CH" sz="1700" dirty="0" smtClean="0"/>
              <a:t> </a:t>
            </a:r>
            <a:r>
              <a:rPr lang="de-CH" sz="1700" dirty="0" err="1" smtClean="0"/>
              <a:t>of</a:t>
            </a:r>
            <a:r>
              <a:rPr lang="de-CH" sz="1700" dirty="0" smtClean="0"/>
              <a:t> </a:t>
            </a:r>
            <a:r>
              <a:rPr lang="de-CH" sz="1700" dirty="0" err="1" smtClean="0"/>
              <a:t>the</a:t>
            </a:r>
            <a:r>
              <a:rPr lang="de-CH" sz="1700" dirty="0" smtClean="0"/>
              <a:t> </a:t>
            </a:r>
            <a:r>
              <a:rPr lang="de-CH" sz="1700" dirty="0" err="1" smtClean="0"/>
              <a:t>rise</a:t>
            </a:r>
            <a:r>
              <a:rPr lang="de-CH" sz="1700" dirty="0" smtClean="0"/>
              <a:t> in </a:t>
            </a:r>
            <a:r>
              <a:rPr lang="de-CH" sz="1700" dirty="0" err="1" smtClean="0"/>
              <a:t>inequality</a:t>
            </a:r>
            <a:r>
              <a:rPr lang="de-CH" sz="1700" dirty="0" smtClean="0"/>
              <a:t> in </a:t>
            </a:r>
            <a:r>
              <a:rPr lang="de-CH" sz="1700" dirty="0" err="1" smtClean="0"/>
              <a:t>the</a:t>
            </a:r>
            <a:r>
              <a:rPr lang="de-CH" sz="1700" dirty="0" smtClean="0"/>
              <a:t> US </a:t>
            </a:r>
            <a:r>
              <a:rPr lang="de-CH" sz="1700" dirty="0" err="1" smtClean="0"/>
              <a:t>is</a:t>
            </a:r>
            <a:r>
              <a:rPr lang="de-CH" sz="1700" dirty="0" smtClean="0"/>
              <a:t> due </a:t>
            </a:r>
            <a:r>
              <a:rPr lang="de-CH" sz="1700" dirty="0" err="1" smtClean="0"/>
              <a:t>to</a:t>
            </a:r>
            <a:r>
              <a:rPr lang="de-CH" sz="1700" dirty="0" smtClean="0"/>
              <a:t> </a:t>
            </a:r>
            <a:r>
              <a:rPr lang="de-CH" sz="1700" dirty="0" err="1" smtClean="0"/>
              <a:t>the</a:t>
            </a:r>
            <a:r>
              <a:rPr lang="de-CH" sz="1700" dirty="0" smtClean="0"/>
              <a:t> </a:t>
            </a:r>
            <a:r>
              <a:rPr lang="de-CH" sz="1700" dirty="0" err="1" smtClean="0"/>
              <a:t>rise</a:t>
            </a:r>
            <a:r>
              <a:rPr lang="de-CH" sz="1700" dirty="0" smtClean="0"/>
              <a:t> </a:t>
            </a:r>
            <a:r>
              <a:rPr lang="de-CH" sz="1700" dirty="0" err="1" smtClean="0"/>
              <a:t>of</a:t>
            </a:r>
            <a:r>
              <a:rPr lang="de-CH" sz="1700" dirty="0" smtClean="0"/>
              <a:t> </a:t>
            </a:r>
            <a:r>
              <a:rPr lang="de-CH" sz="1700" dirty="0" err="1" smtClean="0"/>
              <a:t>people</a:t>
            </a:r>
            <a:r>
              <a:rPr lang="de-CH" sz="1700" dirty="0" smtClean="0"/>
              <a:t> </a:t>
            </a:r>
            <a:r>
              <a:rPr lang="de-CH" sz="1700" dirty="0" err="1" smtClean="0"/>
              <a:t>living</a:t>
            </a:r>
            <a:r>
              <a:rPr lang="de-CH" sz="1700" dirty="0" smtClean="0"/>
              <a:t> </a:t>
            </a:r>
            <a:r>
              <a:rPr lang="de-CH" sz="1700" dirty="0" err="1" smtClean="0"/>
              <a:t>alone</a:t>
            </a:r>
            <a:r>
              <a:rPr lang="de-CH" sz="1700" dirty="0"/>
              <a:t> </a:t>
            </a:r>
            <a:r>
              <a:rPr lang="de-CH" sz="1700" dirty="0" smtClean="0"/>
              <a:t>(</a:t>
            </a:r>
            <a:r>
              <a:rPr lang="de-CH" sz="1700" dirty="0" err="1" smtClean="0"/>
              <a:t>especialy</a:t>
            </a:r>
            <a:r>
              <a:rPr lang="de-CH" sz="1700" dirty="0" smtClean="0"/>
              <a:t> </a:t>
            </a:r>
            <a:r>
              <a:rPr lang="de-CH" sz="1700" dirty="0" err="1" smtClean="0"/>
              <a:t>single</a:t>
            </a:r>
            <a:r>
              <a:rPr lang="de-CH" sz="1700" dirty="0" smtClean="0"/>
              <a:t> </a:t>
            </a:r>
            <a:r>
              <a:rPr lang="de-CH" sz="1700" dirty="0" err="1" smtClean="0"/>
              <a:t>parents</a:t>
            </a:r>
            <a:r>
              <a:rPr lang="de-CH" sz="1700" dirty="0" smtClean="0"/>
              <a:t>)</a:t>
            </a:r>
          </a:p>
          <a:p>
            <a:r>
              <a:rPr lang="de-CH" sz="1700" dirty="0" smtClean="0"/>
              <a:t>Migration </a:t>
            </a:r>
            <a:r>
              <a:rPr lang="de-CH" sz="1700" dirty="0" err="1" smtClean="0"/>
              <a:t>leads</a:t>
            </a:r>
            <a:r>
              <a:rPr lang="de-CH" sz="1700" dirty="0" smtClean="0"/>
              <a:t> </a:t>
            </a:r>
            <a:r>
              <a:rPr lang="de-CH" sz="1700" dirty="0" err="1" smtClean="0"/>
              <a:t>to</a:t>
            </a:r>
            <a:r>
              <a:rPr lang="de-CH" sz="1700" dirty="0" smtClean="0"/>
              <a:t> </a:t>
            </a:r>
            <a:r>
              <a:rPr lang="de-CH" sz="1700" dirty="0" err="1" smtClean="0"/>
              <a:t>more</a:t>
            </a:r>
            <a:r>
              <a:rPr lang="de-CH" sz="1700" dirty="0" smtClean="0"/>
              <a:t> </a:t>
            </a:r>
            <a:r>
              <a:rPr lang="de-CH" sz="1700" dirty="0" err="1" smtClean="0"/>
              <a:t>inequality</a:t>
            </a:r>
            <a:r>
              <a:rPr lang="de-CH" sz="1700" dirty="0" smtClean="0"/>
              <a:t> a) </a:t>
            </a:r>
            <a:r>
              <a:rPr lang="de-CH" sz="1700" dirty="0" err="1" smtClean="0"/>
              <a:t>because</a:t>
            </a:r>
            <a:r>
              <a:rPr lang="de-CH" sz="1700" dirty="0" smtClean="0"/>
              <a:t> </a:t>
            </a:r>
            <a:r>
              <a:rPr lang="de-CH" sz="1700" dirty="0" err="1" smtClean="0"/>
              <a:t>of</a:t>
            </a:r>
            <a:r>
              <a:rPr lang="de-CH" sz="1700" dirty="0" smtClean="0"/>
              <a:t> </a:t>
            </a:r>
            <a:r>
              <a:rPr lang="de-CH" sz="1700" dirty="0" err="1" smtClean="0"/>
              <a:t>the</a:t>
            </a:r>
            <a:r>
              <a:rPr lang="de-CH" sz="1700" dirty="0" smtClean="0"/>
              <a:t> </a:t>
            </a:r>
            <a:r>
              <a:rPr lang="de-CH" sz="1700" dirty="0" err="1" smtClean="0"/>
              <a:t>rise</a:t>
            </a:r>
            <a:r>
              <a:rPr lang="de-CH" sz="1700" dirty="0"/>
              <a:t> </a:t>
            </a:r>
            <a:r>
              <a:rPr lang="de-CH" sz="1700" dirty="0" err="1" smtClean="0"/>
              <a:t>of</a:t>
            </a:r>
            <a:r>
              <a:rPr lang="de-CH" sz="1700" dirty="0" smtClean="0"/>
              <a:t> </a:t>
            </a:r>
            <a:r>
              <a:rPr lang="de-CH" sz="1700" dirty="0" err="1" smtClean="0"/>
              <a:t>unskilled</a:t>
            </a:r>
            <a:r>
              <a:rPr lang="de-CH" sz="1700" dirty="0" smtClean="0"/>
              <a:t> </a:t>
            </a:r>
            <a:r>
              <a:rPr lang="de-CH" sz="1700" dirty="0" err="1" smtClean="0"/>
              <a:t>labourforce</a:t>
            </a:r>
            <a:r>
              <a:rPr lang="de-CH" sz="1700" dirty="0" smtClean="0"/>
              <a:t>, </a:t>
            </a:r>
            <a:r>
              <a:rPr lang="de-CH" sz="1700" dirty="0" err="1" smtClean="0"/>
              <a:t>which</a:t>
            </a:r>
            <a:r>
              <a:rPr lang="de-CH" sz="1700" dirty="0" smtClean="0"/>
              <a:t> </a:t>
            </a:r>
            <a:r>
              <a:rPr lang="de-CH" sz="1700" dirty="0" err="1" smtClean="0"/>
              <a:t>leads</a:t>
            </a:r>
            <a:r>
              <a:rPr lang="de-CH" sz="1700" dirty="0" smtClean="0"/>
              <a:t> </a:t>
            </a:r>
            <a:r>
              <a:rPr lang="de-CH" sz="1700" dirty="0" err="1" smtClean="0"/>
              <a:t>to</a:t>
            </a:r>
            <a:r>
              <a:rPr lang="de-CH" sz="1700" dirty="0" smtClean="0"/>
              <a:t> </a:t>
            </a:r>
            <a:r>
              <a:rPr lang="de-CH" sz="1700" dirty="0" err="1" smtClean="0"/>
              <a:t>presure</a:t>
            </a:r>
            <a:r>
              <a:rPr lang="de-CH" sz="1700" dirty="0" smtClean="0"/>
              <a:t> on </a:t>
            </a:r>
            <a:r>
              <a:rPr lang="de-CH" sz="1700" dirty="0" err="1" smtClean="0"/>
              <a:t>low-wages</a:t>
            </a:r>
            <a:r>
              <a:rPr lang="de-CH" sz="1700" dirty="0" smtClean="0"/>
              <a:t>, b) global </a:t>
            </a:r>
            <a:r>
              <a:rPr lang="de-CH" sz="1700" dirty="0" err="1" smtClean="0"/>
              <a:t>economy</a:t>
            </a:r>
            <a:r>
              <a:rPr lang="de-CH" sz="1700" dirty="0" smtClean="0"/>
              <a:t> </a:t>
            </a:r>
            <a:r>
              <a:rPr lang="de-CH" sz="1700" dirty="0" err="1" smtClean="0"/>
              <a:t>results</a:t>
            </a:r>
            <a:r>
              <a:rPr lang="de-CH" sz="1700" dirty="0" smtClean="0"/>
              <a:t> in </a:t>
            </a:r>
            <a:r>
              <a:rPr lang="de-CH" sz="1700" dirty="0" err="1" smtClean="0"/>
              <a:t>increase</a:t>
            </a:r>
            <a:r>
              <a:rPr lang="de-CH" sz="1700" dirty="0" smtClean="0"/>
              <a:t> </a:t>
            </a:r>
            <a:r>
              <a:rPr lang="de-CH" sz="1700" dirty="0" err="1" smtClean="0"/>
              <a:t>of</a:t>
            </a:r>
            <a:r>
              <a:rPr lang="de-CH" sz="1700" dirty="0" smtClean="0"/>
              <a:t> </a:t>
            </a:r>
            <a:r>
              <a:rPr lang="de-CH" sz="1700" dirty="0" err="1" smtClean="0"/>
              <a:t>highly</a:t>
            </a:r>
            <a:r>
              <a:rPr lang="de-CH" sz="1700" dirty="0" smtClean="0"/>
              <a:t> </a:t>
            </a:r>
            <a:r>
              <a:rPr lang="de-CH" sz="1700" dirty="0" err="1" smtClean="0"/>
              <a:t>qualified</a:t>
            </a:r>
            <a:r>
              <a:rPr lang="de-CH" sz="1700" dirty="0" smtClean="0"/>
              <a:t>, high-</a:t>
            </a:r>
            <a:r>
              <a:rPr lang="de-CH" sz="1700" dirty="0" err="1" smtClean="0"/>
              <a:t>earnings</a:t>
            </a:r>
            <a:r>
              <a:rPr lang="de-CH" sz="1700" dirty="0" smtClean="0"/>
              <a:t> «</a:t>
            </a:r>
            <a:r>
              <a:rPr lang="de-CH" sz="1700" dirty="0" err="1" smtClean="0"/>
              <a:t>expads</a:t>
            </a:r>
            <a:r>
              <a:rPr lang="de-CH" sz="1700" dirty="0" smtClean="0"/>
              <a:t>».</a:t>
            </a:r>
            <a:endParaRPr lang="de-CH" dirty="0"/>
          </a:p>
          <a:p>
            <a:r>
              <a:rPr lang="de-CH" sz="1700" dirty="0" err="1"/>
              <a:t>Two</a:t>
            </a:r>
            <a:r>
              <a:rPr lang="de-CH" sz="1700" dirty="0"/>
              <a:t> </a:t>
            </a:r>
            <a:r>
              <a:rPr lang="de-CH" sz="1700" dirty="0" smtClean="0"/>
              <a:t>relevant </a:t>
            </a:r>
            <a:r>
              <a:rPr lang="de-CH" sz="1700" dirty="0" smtClean="0"/>
              <a:t>«</a:t>
            </a:r>
            <a:r>
              <a:rPr lang="de-CH" sz="1700" dirty="0" err="1" smtClean="0"/>
              <a:t>processes</a:t>
            </a:r>
            <a:r>
              <a:rPr lang="de-CH" sz="1700" dirty="0" smtClean="0"/>
              <a:t>» must </a:t>
            </a:r>
            <a:r>
              <a:rPr lang="de-CH" sz="1700" dirty="0" err="1"/>
              <a:t>be</a:t>
            </a:r>
            <a:r>
              <a:rPr lang="de-CH" sz="1700" dirty="0"/>
              <a:t> </a:t>
            </a:r>
            <a:r>
              <a:rPr lang="de-CH" sz="1700" dirty="0" err="1" smtClean="0"/>
              <a:t>separated</a:t>
            </a:r>
            <a:endParaRPr lang="de-CH" sz="1700" dirty="0"/>
          </a:p>
          <a:p>
            <a:pPr lvl="1"/>
            <a:r>
              <a:rPr lang="de-CH" sz="1600" dirty="0"/>
              <a:t>(1) </a:t>
            </a:r>
            <a:r>
              <a:rPr lang="de-CH" sz="1600" dirty="0" err="1"/>
              <a:t>Demographic</a:t>
            </a:r>
            <a:r>
              <a:rPr lang="de-CH" sz="1600" dirty="0"/>
              <a:t> </a:t>
            </a:r>
            <a:r>
              <a:rPr lang="de-CH" sz="1600" dirty="0" err="1"/>
              <a:t>changes</a:t>
            </a:r>
            <a:r>
              <a:rPr lang="de-CH" sz="1600" dirty="0"/>
              <a:t> </a:t>
            </a:r>
            <a:r>
              <a:rPr lang="de-CH" sz="1600" dirty="0" err="1"/>
              <a:t>affects</a:t>
            </a:r>
            <a:r>
              <a:rPr lang="de-CH" sz="1600" dirty="0"/>
              <a:t> </a:t>
            </a:r>
            <a:r>
              <a:rPr lang="de-CH" sz="1600" dirty="0" err="1"/>
              <a:t>overall</a:t>
            </a:r>
            <a:r>
              <a:rPr lang="de-CH" sz="1600" dirty="0"/>
              <a:t> Distribution</a:t>
            </a:r>
          </a:p>
          <a:p>
            <a:pPr lvl="1"/>
            <a:r>
              <a:rPr lang="de-CH" sz="1600" dirty="0"/>
              <a:t>(2) </a:t>
            </a:r>
            <a:r>
              <a:rPr lang="de-CH" sz="1600" dirty="0" err="1"/>
              <a:t>Demographic</a:t>
            </a:r>
            <a:r>
              <a:rPr lang="de-CH" sz="1600" dirty="0"/>
              <a:t> </a:t>
            </a:r>
            <a:r>
              <a:rPr lang="de-CH" sz="1600" dirty="0" err="1"/>
              <a:t>changes</a:t>
            </a:r>
            <a:r>
              <a:rPr lang="de-CH" sz="1600" dirty="0"/>
              <a:t> </a:t>
            </a:r>
            <a:r>
              <a:rPr lang="de-CH" sz="1600" dirty="0" err="1" smtClean="0"/>
              <a:t>lead</a:t>
            </a:r>
            <a:r>
              <a:rPr lang="de-CH" sz="1600" dirty="0" smtClean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segmentation</a:t>
            </a:r>
            <a:r>
              <a:rPr lang="de-CH" sz="1600" dirty="0"/>
              <a:t> </a:t>
            </a:r>
            <a:r>
              <a:rPr lang="de-CH" sz="1600" dirty="0" err="1"/>
              <a:t>and</a:t>
            </a:r>
            <a:r>
              <a:rPr lang="de-CH" sz="1600" dirty="0"/>
              <a:t> </a:t>
            </a:r>
            <a:r>
              <a:rPr lang="de-CH" sz="1600" dirty="0" err="1"/>
              <a:t>therefore</a:t>
            </a:r>
            <a:r>
              <a:rPr lang="de-CH" sz="1600" dirty="0"/>
              <a:t> </a:t>
            </a:r>
            <a:r>
              <a:rPr lang="de-CH" sz="1600" dirty="0" err="1"/>
              <a:t>affects</a:t>
            </a:r>
            <a:r>
              <a:rPr lang="de-CH" sz="1600" dirty="0"/>
              <a:t> </a:t>
            </a:r>
            <a:r>
              <a:rPr lang="de-CH" sz="1600" dirty="0" err="1"/>
              <a:t>between</a:t>
            </a:r>
            <a:r>
              <a:rPr lang="de-CH" sz="1600" dirty="0"/>
              <a:t> </a:t>
            </a:r>
            <a:r>
              <a:rPr lang="de-CH" sz="1600" dirty="0" err="1"/>
              <a:t>group</a:t>
            </a:r>
            <a:r>
              <a:rPr lang="de-CH" sz="1600" dirty="0"/>
              <a:t> </a:t>
            </a:r>
            <a:r>
              <a:rPr lang="de-CH" sz="1600" dirty="0" err="1" smtClean="0"/>
              <a:t>differences</a:t>
            </a:r>
            <a:r>
              <a:rPr lang="de-CH" sz="1600" dirty="0" smtClean="0"/>
              <a:t> (</a:t>
            </a:r>
            <a:r>
              <a:rPr lang="de-CH" sz="1600" dirty="0" err="1" smtClean="0"/>
              <a:t>which</a:t>
            </a:r>
            <a:r>
              <a:rPr lang="de-CH" sz="1600" dirty="0" smtClean="0"/>
              <a:t> </a:t>
            </a:r>
            <a:r>
              <a:rPr lang="de-CH" sz="1600" dirty="0" err="1" smtClean="0"/>
              <a:t>doesn’t</a:t>
            </a:r>
            <a:r>
              <a:rPr lang="de-CH" sz="1600" dirty="0" smtClean="0"/>
              <a:t> </a:t>
            </a:r>
            <a:r>
              <a:rPr lang="en-US" sz="1600" dirty="0" smtClean="0"/>
              <a:t>necessarily</a:t>
            </a:r>
            <a:r>
              <a:rPr lang="de-CH" sz="1600" dirty="0" smtClean="0"/>
              <a:t> </a:t>
            </a:r>
            <a:r>
              <a:rPr lang="de-CH" sz="1600" dirty="0" err="1" smtClean="0"/>
              <a:t>affect</a:t>
            </a:r>
            <a:r>
              <a:rPr lang="de-CH" sz="1600" dirty="0" smtClean="0"/>
              <a:t> </a:t>
            </a:r>
            <a:r>
              <a:rPr lang="de-CH" sz="1600" dirty="0" err="1" smtClean="0"/>
              <a:t>overal</a:t>
            </a:r>
            <a:r>
              <a:rPr lang="de-CH" sz="1600" dirty="0" smtClean="0"/>
              <a:t> </a:t>
            </a:r>
            <a:r>
              <a:rPr lang="de-CH" sz="1600" dirty="0" err="1" smtClean="0"/>
              <a:t>distribution</a:t>
            </a:r>
            <a:r>
              <a:rPr lang="de-CH" sz="1600" dirty="0" smtClean="0"/>
              <a:t>).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35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Data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Individual </a:t>
            </a:r>
            <a:r>
              <a:rPr lang="de-CH" dirty="0" err="1"/>
              <a:t>cantonal</a:t>
            </a:r>
            <a:r>
              <a:rPr lang="de-CH" dirty="0"/>
              <a:t> </a:t>
            </a:r>
            <a:r>
              <a:rPr lang="de-CH" dirty="0" err="1"/>
              <a:t>Tax</a:t>
            </a:r>
            <a:r>
              <a:rPr lang="de-CH" dirty="0"/>
              <a:t> Data </a:t>
            </a:r>
            <a:r>
              <a:rPr lang="de-CH" dirty="0" smtClean="0"/>
              <a:t>-&gt; SNF-Project </a:t>
            </a:r>
            <a:r>
              <a:rPr lang="de-CH" dirty="0"/>
              <a:t>(</a:t>
            </a:r>
            <a:r>
              <a:rPr lang="de-CH" dirty="0">
                <a:hlinkClick r:id="rId3"/>
              </a:rPr>
              <a:t>http://inequalities.ch/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38773"/>
            <a:ext cx="3694425" cy="3833401"/>
          </a:xfrm>
        </p:spPr>
        <p:txBody>
          <a:bodyPr/>
          <a:lstStyle/>
          <a:p>
            <a:r>
              <a:rPr lang="de-CH" i="1" dirty="0" err="1" smtClean="0"/>
              <a:t>Agegroups</a:t>
            </a:r>
            <a:r>
              <a:rPr lang="de-CH" i="1" dirty="0" smtClean="0"/>
              <a:t> </a:t>
            </a:r>
            <a:r>
              <a:rPr lang="de-CH" i="1" dirty="0" err="1" smtClean="0"/>
              <a:t>and</a:t>
            </a:r>
            <a:r>
              <a:rPr lang="de-CH" i="1" dirty="0" smtClean="0"/>
              <a:t> </a:t>
            </a:r>
            <a:r>
              <a:rPr lang="de-CH" i="1" dirty="0" err="1" smtClean="0"/>
              <a:t>Housholdstructure</a:t>
            </a:r>
            <a:r>
              <a:rPr lang="de-CH" i="1" dirty="0" smtClean="0"/>
              <a:t> </a:t>
            </a:r>
            <a:r>
              <a:rPr lang="de-CH" i="1" dirty="0" err="1" smtClean="0"/>
              <a:t>analysis</a:t>
            </a:r>
            <a:endParaRPr lang="de-CH" i="1" dirty="0" smtClean="0"/>
          </a:p>
          <a:p>
            <a:pPr lvl="1"/>
            <a:r>
              <a:rPr lang="de-CH" dirty="0" smtClean="0"/>
              <a:t>Jura </a:t>
            </a:r>
            <a:r>
              <a:rPr lang="de-CH" dirty="0" smtClean="0"/>
              <a:t>2006 – 2012 </a:t>
            </a:r>
            <a:r>
              <a:rPr lang="de-CH" dirty="0" err="1" smtClean="0"/>
              <a:t>totalincome</a:t>
            </a:r>
            <a:endParaRPr lang="de-CH" dirty="0" smtClean="0"/>
          </a:p>
          <a:p>
            <a:pPr lvl="2"/>
            <a:r>
              <a:rPr lang="de-CH" dirty="0" err="1"/>
              <a:t>c</a:t>
            </a:r>
            <a:r>
              <a:rPr lang="de-CH" dirty="0" err="1" smtClean="0"/>
              <a:t>anton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high </a:t>
            </a:r>
            <a:r>
              <a:rPr lang="de-CH" dirty="0" err="1" smtClean="0"/>
              <a:t>share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rural </a:t>
            </a:r>
            <a:r>
              <a:rPr lang="de-CH" dirty="0" err="1" smtClean="0"/>
              <a:t>population</a:t>
            </a:r>
            <a:r>
              <a:rPr lang="de-CH" dirty="0" smtClean="0"/>
              <a:t> </a:t>
            </a:r>
            <a:endParaRPr lang="de-CH" dirty="0" smtClean="0"/>
          </a:p>
          <a:p>
            <a:pPr lvl="1"/>
            <a:r>
              <a:rPr lang="de-CH" dirty="0" smtClean="0"/>
              <a:t>&gt;BS </a:t>
            </a:r>
            <a:r>
              <a:rPr lang="de-CH" dirty="0" smtClean="0"/>
              <a:t>1991 – </a:t>
            </a:r>
            <a:r>
              <a:rPr lang="de-CH" dirty="0" smtClean="0"/>
              <a:t>2011 </a:t>
            </a:r>
            <a:r>
              <a:rPr lang="de-CH" dirty="0" err="1" smtClean="0"/>
              <a:t>stbein</a:t>
            </a:r>
            <a:endParaRPr lang="de-CH" dirty="0"/>
          </a:p>
          <a:p>
            <a:pPr lvl="2"/>
            <a:r>
              <a:rPr lang="de-CH" dirty="0" smtClean="0"/>
              <a:t>Urban </a:t>
            </a:r>
            <a:r>
              <a:rPr lang="de-CH" dirty="0" err="1" smtClean="0"/>
              <a:t>canton</a:t>
            </a:r>
            <a:endParaRPr lang="de-CH" dirty="0" smtClean="0"/>
          </a:p>
          <a:p>
            <a:r>
              <a:rPr lang="de-CH" i="1" dirty="0"/>
              <a:t>Migration </a:t>
            </a:r>
            <a:r>
              <a:rPr lang="de-CH" i="1" dirty="0" err="1"/>
              <a:t>and</a:t>
            </a:r>
            <a:r>
              <a:rPr lang="de-CH" i="1" dirty="0"/>
              <a:t> </a:t>
            </a:r>
            <a:r>
              <a:rPr lang="de-CH" i="1" dirty="0" err="1"/>
              <a:t>inequality</a:t>
            </a:r>
            <a:r>
              <a:rPr lang="de-CH" i="1" dirty="0"/>
              <a:t> </a:t>
            </a:r>
          </a:p>
          <a:p>
            <a:pPr marL="700088" lvl="2" indent="-271463"/>
            <a:r>
              <a:rPr lang="de-CH" dirty="0" smtClean="0"/>
              <a:t>Obwalden </a:t>
            </a:r>
            <a:r>
              <a:rPr lang="de-CH" dirty="0"/>
              <a:t>- 2012, ZH - 2004</a:t>
            </a:r>
          </a:p>
          <a:p>
            <a:endParaRPr lang="de-CH" dirty="0" smtClean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420875" y="2138774"/>
            <a:ext cx="3694425" cy="4033425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b="1" i="1" dirty="0" smtClean="0"/>
              <a:t>Variables</a:t>
            </a:r>
          </a:p>
          <a:p>
            <a:r>
              <a:rPr lang="de-CH" i="1" dirty="0" err="1" smtClean="0"/>
              <a:t>Agegroups</a:t>
            </a:r>
            <a:r>
              <a:rPr lang="de-CH" i="1" dirty="0" smtClean="0"/>
              <a:t> </a:t>
            </a:r>
            <a:endParaRPr lang="de-CH" i="1" dirty="0"/>
          </a:p>
          <a:p>
            <a:pPr lvl="1"/>
            <a:r>
              <a:rPr lang="de-CH" dirty="0"/>
              <a:t> -25, 26-65, &gt;65</a:t>
            </a:r>
          </a:p>
          <a:p>
            <a:pPr lvl="2"/>
            <a:r>
              <a:rPr lang="de-CH" dirty="0"/>
              <a:t>&gt;Altersquotient abgebildet</a:t>
            </a:r>
          </a:p>
          <a:p>
            <a:r>
              <a:rPr lang="de-CH" i="1" dirty="0" smtClean="0"/>
              <a:t>«</a:t>
            </a:r>
            <a:r>
              <a:rPr lang="de-CH" i="1" dirty="0" err="1" smtClean="0"/>
              <a:t>Houshold»structure</a:t>
            </a:r>
            <a:r>
              <a:rPr lang="de-CH" i="1" dirty="0" smtClean="0"/>
              <a:t> </a:t>
            </a:r>
            <a:endParaRPr lang="de-CH" i="1" dirty="0"/>
          </a:p>
          <a:p>
            <a:pPr lvl="1"/>
            <a:r>
              <a:rPr lang="de-CH" dirty="0" err="1"/>
              <a:t>Married</a:t>
            </a:r>
            <a:r>
              <a:rPr lang="de-CH" dirty="0"/>
              <a:t> </a:t>
            </a:r>
            <a:r>
              <a:rPr lang="de-CH" dirty="0" err="1" smtClean="0"/>
              <a:t>withoud</a:t>
            </a:r>
            <a:r>
              <a:rPr lang="de-CH" dirty="0" smtClean="0"/>
              <a:t>/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/>
              <a:t>kids</a:t>
            </a:r>
            <a:endParaRPr lang="de-CH" dirty="0"/>
          </a:p>
          <a:p>
            <a:pPr lvl="1"/>
            <a:r>
              <a:rPr lang="de-CH" dirty="0" smtClean="0"/>
              <a:t>Single </a:t>
            </a:r>
            <a:r>
              <a:rPr lang="de-CH" dirty="0" err="1" smtClean="0"/>
              <a:t>mom</a:t>
            </a:r>
            <a:r>
              <a:rPr lang="de-CH" dirty="0" smtClean="0"/>
              <a:t>/</a:t>
            </a:r>
            <a:r>
              <a:rPr lang="de-CH" dirty="0" err="1" smtClean="0"/>
              <a:t>dad</a:t>
            </a:r>
            <a:endParaRPr lang="de-CH" dirty="0"/>
          </a:p>
          <a:p>
            <a:pPr lvl="1"/>
            <a:r>
              <a:rPr lang="de-CH" dirty="0" smtClean="0"/>
              <a:t>Single man/</a:t>
            </a:r>
            <a:r>
              <a:rPr lang="de-CH" dirty="0" err="1" smtClean="0"/>
              <a:t>woman</a:t>
            </a:r>
            <a:endParaRPr lang="de-CH" dirty="0"/>
          </a:p>
          <a:p>
            <a:r>
              <a:rPr lang="de-CH" i="1" dirty="0" err="1" smtClean="0"/>
              <a:t>Taxable</a:t>
            </a:r>
            <a:r>
              <a:rPr lang="de-CH" i="1" dirty="0" smtClean="0"/>
              <a:t> </a:t>
            </a:r>
            <a:r>
              <a:rPr lang="de-CH" i="1" dirty="0" err="1" smtClean="0"/>
              <a:t>income</a:t>
            </a:r>
            <a:r>
              <a:rPr lang="de-CH" i="1" dirty="0" smtClean="0"/>
              <a:t>/total </a:t>
            </a:r>
            <a:r>
              <a:rPr lang="de-CH" i="1" dirty="0" err="1" smtClean="0"/>
              <a:t>income</a:t>
            </a:r>
            <a:endParaRPr lang="de-CH" i="1" dirty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9534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Method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«Statistical </a:t>
            </a:r>
            <a:r>
              <a:rPr lang="de-CH" dirty="0" err="1" smtClean="0"/>
              <a:t>case</a:t>
            </a:r>
            <a:r>
              <a:rPr lang="de-CH" dirty="0" smtClean="0"/>
              <a:t> </a:t>
            </a:r>
            <a:r>
              <a:rPr lang="de-CH" dirty="0" err="1" smtClean="0"/>
              <a:t>study</a:t>
            </a:r>
            <a:r>
              <a:rPr lang="de-CH" dirty="0" smtClean="0"/>
              <a:t>»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Migration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inequality</a:t>
            </a:r>
            <a:r>
              <a:rPr lang="de-CH" dirty="0" smtClean="0"/>
              <a:t> </a:t>
            </a:r>
          </a:p>
          <a:p>
            <a:pPr lvl="1"/>
            <a:r>
              <a:rPr lang="de-CH" dirty="0" smtClean="0"/>
              <a:t>&gt; Obwalden - 2012, ZH - 2004</a:t>
            </a:r>
          </a:p>
          <a:p>
            <a:endParaRPr lang="de-CH" dirty="0" smtClean="0"/>
          </a:p>
          <a:p>
            <a:r>
              <a:rPr lang="de-CH" dirty="0" smtClean="0"/>
              <a:t>Definition </a:t>
            </a:r>
            <a:r>
              <a:rPr lang="de-CH" dirty="0" err="1" smtClean="0"/>
              <a:t>of</a:t>
            </a:r>
            <a:r>
              <a:rPr lang="de-CH" dirty="0" smtClean="0"/>
              <a:t> Zugewanderte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2128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Method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Decomposing</a:t>
            </a:r>
            <a:r>
              <a:rPr lang="de-CH" dirty="0" smtClean="0"/>
              <a:t> </a:t>
            </a:r>
            <a:r>
              <a:rPr lang="de-CH" dirty="0" err="1" smtClean="0"/>
              <a:t>within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</a:t>
            </a:r>
            <a:r>
              <a:rPr lang="de-CH" dirty="0" err="1" smtClean="0"/>
              <a:t>group</a:t>
            </a:r>
            <a:r>
              <a:rPr lang="de-CH" dirty="0" smtClean="0"/>
              <a:t> </a:t>
            </a:r>
            <a:r>
              <a:rPr lang="de-CH" dirty="0" err="1" smtClean="0"/>
              <a:t>inequality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</p:spPr>
        <p:txBody>
          <a:bodyPr lIns="0" rIns="0"/>
          <a:lstStyle/>
          <a:p>
            <a:pPr lvl="1"/>
            <a:r>
              <a:rPr lang="de-CH" dirty="0" err="1" smtClean="0"/>
              <a:t>Theil</a:t>
            </a:r>
            <a:r>
              <a:rPr lang="de-CH" dirty="0" smtClean="0"/>
              <a:t>-Index</a:t>
            </a:r>
            <a:r>
              <a:rPr lang="de-CH" dirty="0"/>
              <a:t>, a </a:t>
            </a:r>
            <a:r>
              <a:rPr lang="de-CH" dirty="0" err="1"/>
              <a:t>inequality</a:t>
            </a:r>
            <a:r>
              <a:rPr lang="de-CH" dirty="0"/>
              <a:t> </a:t>
            </a:r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developed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information</a:t>
            </a:r>
            <a:r>
              <a:rPr lang="de-CH" dirty="0"/>
              <a:t> </a:t>
            </a:r>
            <a:r>
              <a:rPr lang="de-CH" dirty="0" err="1"/>
              <a:t>theory</a:t>
            </a:r>
            <a:r>
              <a:rPr lang="de-CH" dirty="0"/>
              <a:t>,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additively</a:t>
            </a:r>
            <a:r>
              <a:rPr lang="de-CH" dirty="0"/>
              <a:t> </a:t>
            </a:r>
            <a:r>
              <a:rPr lang="de-CH" dirty="0" err="1"/>
              <a:t>decomposable</a:t>
            </a:r>
            <a:r>
              <a:rPr lang="de-CH" dirty="0"/>
              <a:t> (</a:t>
            </a:r>
            <a:r>
              <a:rPr lang="de-CH" dirty="0" err="1"/>
              <a:t>gini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not). </a:t>
            </a:r>
            <a:r>
              <a:rPr lang="de-CH" dirty="0" err="1"/>
              <a:t>Theil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expressed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-group </a:t>
            </a:r>
            <a:r>
              <a:rPr lang="de-CH" dirty="0" err="1"/>
              <a:t>inequality</a:t>
            </a:r>
            <a:r>
              <a:rPr lang="de-CH" dirty="0"/>
              <a:t> plus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weighted</a:t>
            </a:r>
            <a:r>
              <a:rPr lang="de-CH" dirty="0"/>
              <a:t> </a:t>
            </a:r>
            <a:r>
              <a:rPr lang="de-CH" dirty="0" err="1"/>
              <a:t>sum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inequality</a:t>
            </a:r>
            <a:r>
              <a:rPr lang="de-CH" dirty="0"/>
              <a:t> </a:t>
            </a:r>
            <a:r>
              <a:rPr lang="de-CH" dirty="0" err="1"/>
              <a:t>within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 </a:t>
            </a:r>
            <a:endParaRPr lang="de-CH" dirty="0" smtClean="0"/>
          </a:p>
          <a:p>
            <a:pPr lvl="1"/>
            <a:endParaRPr lang="de-CH" dirty="0" smtClean="0"/>
          </a:p>
          <a:p>
            <a:pPr lvl="2"/>
            <a:r>
              <a:rPr lang="de-CH" dirty="0" err="1" smtClean="0"/>
              <a:t>Formula</a:t>
            </a:r>
            <a:r>
              <a:rPr lang="de-CH" dirty="0" smtClean="0"/>
              <a:t>:</a:t>
            </a:r>
            <a:endParaRPr lang="de-CH" dirty="0"/>
          </a:p>
          <a:p>
            <a:pPr lvl="1"/>
            <a:endParaRPr lang="de-CH" dirty="0" smtClean="0"/>
          </a:p>
          <a:p>
            <a:pPr lvl="1"/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decomposing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Theil</a:t>
            </a:r>
            <a:r>
              <a:rPr lang="de-CH" dirty="0"/>
              <a:t>-Index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partitioned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total </a:t>
            </a:r>
            <a:r>
              <a:rPr lang="de-CH" dirty="0" err="1"/>
              <a:t>income</a:t>
            </a:r>
            <a:r>
              <a:rPr lang="de-CH" dirty="0"/>
              <a:t> </a:t>
            </a:r>
            <a:r>
              <a:rPr lang="de-CH" dirty="0" err="1"/>
              <a:t>inequality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-group </a:t>
            </a:r>
            <a:r>
              <a:rPr lang="de-CH" dirty="0" err="1"/>
              <a:t>inequality</a:t>
            </a:r>
            <a:r>
              <a:rPr lang="de-CH" dirty="0"/>
              <a:t> (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 smtClean="0"/>
              <a:t>age</a:t>
            </a:r>
            <a:r>
              <a:rPr lang="de-CH" dirty="0" smtClean="0"/>
              <a:t> </a:t>
            </a:r>
            <a:r>
              <a:rPr lang="de-CH" dirty="0" err="1" smtClean="0"/>
              <a:t>groups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household</a:t>
            </a:r>
            <a:r>
              <a:rPr lang="de-CH" dirty="0" smtClean="0"/>
              <a:t> </a:t>
            </a:r>
            <a:r>
              <a:rPr lang="de-CH" dirty="0" err="1" smtClean="0"/>
              <a:t>types</a:t>
            </a:r>
            <a:r>
              <a:rPr lang="de-CH" dirty="0" smtClean="0"/>
              <a:t>)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within</a:t>
            </a:r>
            <a:r>
              <a:rPr lang="de-CH" dirty="0"/>
              <a:t>-group </a:t>
            </a:r>
            <a:r>
              <a:rPr lang="de-CH" dirty="0" err="1" smtClean="0"/>
              <a:t>inequality</a:t>
            </a:r>
            <a:r>
              <a:rPr lang="de-CH" dirty="0" smtClean="0"/>
              <a:t>. </a:t>
            </a:r>
            <a:r>
              <a:rPr lang="de-CH" dirty="0" err="1" smtClean="0"/>
              <a:t>Hence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see</a:t>
            </a:r>
            <a:r>
              <a:rPr lang="de-CH" dirty="0" smtClean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differences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within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 </a:t>
            </a:r>
            <a:r>
              <a:rPr lang="de-CH" dirty="0" err="1"/>
              <a:t>contribute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overall</a:t>
            </a:r>
            <a:r>
              <a:rPr lang="de-CH" dirty="0"/>
              <a:t> </a:t>
            </a:r>
            <a:r>
              <a:rPr lang="de-CH" dirty="0" err="1"/>
              <a:t>inequality</a:t>
            </a:r>
            <a:endParaRPr lang="de-CH" dirty="0"/>
          </a:p>
          <a:p>
            <a:pPr lvl="1"/>
            <a:endParaRPr lang="de-CH" dirty="0"/>
          </a:p>
          <a:p>
            <a:pPr lvl="2"/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3876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Method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Plan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smtClean="0"/>
              <a:t>Analysis – so </a:t>
            </a:r>
            <a:r>
              <a:rPr lang="de-CH" dirty="0" err="1" smtClean="0"/>
              <a:t>far</a:t>
            </a:r>
            <a:r>
              <a:rPr lang="de-CH" dirty="0" smtClean="0"/>
              <a:t>…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4265925" cy="3960000"/>
          </a:xfrm>
        </p:spPr>
        <p:txBody>
          <a:bodyPr/>
          <a:lstStyle/>
          <a:p>
            <a:pPr marL="457200" lvl="1" indent="0">
              <a:buNone/>
            </a:pPr>
            <a:r>
              <a:rPr lang="de-CH" i="1" dirty="0" err="1" smtClean="0"/>
              <a:t>Steps</a:t>
            </a:r>
            <a:r>
              <a:rPr lang="de-CH" i="1" dirty="0" smtClean="0"/>
              <a:t> </a:t>
            </a:r>
            <a:r>
              <a:rPr lang="de-CH" i="1" dirty="0" err="1" smtClean="0"/>
              <a:t>of</a:t>
            </a:r>
            <a:r>
              <a:rPr lang="de-CH" i="1" dirty="0" smtClean="0"/>
              <a:t> </a:t>
            </a:r>
            <a:r>
              <a:rPr lang="de-CH" i="1" dirty="0" err="1" smtClean="0"/>
              <a:t>analysis</a:t>
            </a:r>
            <a:r>
              <a:rPr lang="de-CH" i="1" dirty="0" smtClean="0"/>
              <a:t> I</a:t>
            </a:r>
            <a:endParaRPr lang="de-CH" i="1" dirty="0"/>
          </a:p>
          <a:p>
            <a:pPr lvl="1">
              <a:buFontTx/>
              <a:buChar char="-"/>
            </a:pPr>
            <a:r>
              <a:rPr lang="de-CH" dirty="0"/>
              <a:t>(1) </a:t>
            </a:r>
            <a:r>
              <a:rPr lang="de-CH" dirty="0" err="1"/>
              <a:t>Mean</a:t>
            </a:r>
            <a:r>
              <a:rPr lang="de-CH" dirty="0"/>
              <a:t> </a:t>
            </a:r>
            <a:r>
              <a:rPr lang="de-CH" dirty="0" err="1"/>
              <a:t>income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proportion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social</a:t>
            </a:r>
            <a:r>
              <a:rPr lang="de-CH" dirty="0"/>
              <a:t> </a:t>
            </a:r>
            <a:r>
              <a:rPr lang="de-CH" dirty="0" err="1"/>
              <a:t>structure</a:t>
            </a:r>
            <a:r>
              <a:rPr lang="de-CH" dirty="0"/>
              <a:t> variables t1&amp;t2</a:t>
            </a:r>
          </a:p>
          <a:p>
            <a:pPr lvl="2">
              <a:buFontTx/>
              <a:buChar char="-"/>
            </a:pPr>
            <a:r>
              <a:rPr lang="de-CH" sz="1600" dirty="0"/>
              <a:t>See </a:t>
            </a:r>
            <a:r>
              <a:rPr lang="de-CH" sz="1600" dirty="0" err="1"/>
              <a:t>structural</a:t>
            </a:r>
            <a:r>
              <a:rPr lang="de-CH" sz="1600" dirty="0"/>
              <a:t> </a:t>
            </a:r>
            <a:r>
              <a:rPr lang="de-CH" sz="1600" dirty="0" err="1"/>
              <a:t>change</a:t>
            </a:r>
            <a:r>
              <a:rPr lang="de-CH" sz="1600" dirty="0"/>
              <a:t> </a:t>
            </a:r>
            <a:r>
              <a:rPr lang="de-CH" sz="1600" dirty="0" err="1"/>
              <a:t>and</a:t>
            </a:r>
            <a:r>
              <a:rPr lang="de-CH" sz="1600" dirty="0"/>
              <a:t> </a:t>
            </a:r>
            <a:r>
              <a:rPr lang="de-CH" sz="1600" dirty="0" err="1"/>
              <a:t>between</a:t>
            </a:r>
            <a:r>
              <a:rPr lang="de-CH" sz="1600" dirty="0"/>
              <a:t> </a:t>
            </a:r>
            <a:r>
              <a:rPr lang="de-CH" sz="1600" dirty="0" err="1"/>
              <a:t>group</a:t>
            </a:r>
            <a:r>
              <a:rPr lang="de-CH" sz="1600" dirty="0"/>
              <a:t> </a:t>
            </a:r>
            <a:r>
              <a:rPr lang="de-CH" sz="1600" dirty="0" err="1"/>
              <a:t>inequality</a:t>
            </a:r>
            <a:endParaRPr lang="de-CH" sz="1600" dirty="0"/>
          </a:p>
          <a:p>
            <a:pPr lvl="1">
              <a:buFontTx/>
              <a:buChar char="-"/>
            </a:pPr>
            <a:r>
              <a:rPr lang="de-CH" dirty="0"/>
              <a:t>(2) Change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inequality</a:t>
            </a:r>
            <a:r>
              <a:rPr lang="de-CH" dirty="0"/>
              <a:t> </a:t>
            </a:r>
            <a:r>
              <a:rPr lang="de-CH" dirty="0" err="1"/>
              <a:t>looking</a:t>
            </a:r>
            <a:r>
              <a:rPr lang="de-CH" dirty="0"/>
              <a:t> at a) p10/p50 b) p90/p50 c) Gini d) </a:t>
            </a:r>
            <a:r>
              <a:rPr lang="de-CH" dirty="0" err="1"/>
              <a:t>Theil</a:t>
            </a:r>
            <a:endParaRPr lang="de-CH" dirty="0"/>
          </a:p>
          <a:p>
            <a:pPr lvl="2">
              <a:buFontTx/>
              <a:buChar char="-"/>
            </a:pPr>
            <a:r>
              <a:rPr lang="de-CH" sz="1600" dirty="0"/>
              <a:t>See </a:t>
            </a:r>
            <a:r>
              <a:rPr lang="de-CH" sz="1600" dirty="0" err="1"/>
              <a:t>change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dirty="0" err="1"/>
              <a:t>overall</a:t>
            </a:r>
            <a:r>
              <a:rPr lang="de-CH" sz="1600" dirty="0"/>
              <a:t> </a:t>
            </a:r>
            <a:r>
              <a:rPr lang="de-CH" sz="1600" dirty="0" err="1"/>
              <a:t>inequality</a:t>
            </a:r>
            <a:endParaRPr lang="de-CH" sz="1600" dirty="0"/>
          </a:p>
          <a:p>
            <a:pPr lvl="2">
              <a:buFontTx/>
              <a:buChar char="-"/>
            </a:pPr>
            <a:endParaRPr lang="de-CH" dirty="0"/>
          </a:p>
          <a:p>
            <a:pPr lvl="2">
              <a:buFontTx/>
              <a:buChar char="-"/>
            </a:pPr>
            <a:endParaRPr lang="de-CH" sz="1600" dirty="0"/>
          </a:p>
          <a:p>
            <a:pPr lvl="2">
              <a:buFontTx/>
              <a:buChar char="-"/>
            </a:pPr>
            <a:endParaRPr lang="de-CH" sz="1600" dirty="0"/>
          </a:p>
          <a:p>
            <a:pPr lvl="1">
              <a:buFontTx/>
              <a:buChar char="-"/>
            </a:pPr>
            <a:endParaRPr lang="de-CH" dirty="0"/>
          </a:p>
          <a:p>
            <a:pPr marL="457200" lvl="1" indent="0">
              <a:buNone/>
            </a:pPr>
            <a:endParaRPr lang="de-CH" dirty="0" smtClean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de-CH" i="1" dirty="0" err="1"/>
              <a:t>Steps</a:t>
            </a:r>
            <a:r>
              <a:rPr lang="de-CH" i="1" dirty="0"/>
              <a:t> </a:t>
            </a:r>
            <a:r>
              <a:rPr lang="de-CH" i="1" dirty="0" err="1"/>
              <a:t>of</a:t>
            </a:r>
            <a:r>
              <a:rPr lang="de-CH" i="1" dirty="0"/>
              <a:t> </a:t>
            </a:r>
            <a:r>
              <a:rPr lang="de-CH" i="1" dirty="0" err="1"/>
              <a:t>analysis</a:t>
            </a:r>
            <a:r>
              <a:rPr lang="de-CH" i="1" dirty="0"/>
              <a:t> </a:t>
            </a:r>
            <a:r>
              <a:rPr lang="de-CH" i="1" dirty="0" smtClean="0"/>
              <a:t>II</a:t>
            </a:r>
            <a:endParaRPr lang="de-CH" i="1" dirty="0"/>
          </a:p>
          <a:p>
            <a:pPr lvl="1">
              <a:buFontTx/>
              <a:buChar char="-"/>
            </a:pPr>
            <a:r>
              <a:rPr lang="de-CH" dirty="0"/>
              <a:t>(3) </a:t>
            </a:r>
            <a:r>
              <a:rPr lang="de-CH" dirty="0" err="1"/>
              <a:t>Contribution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-Group Components </a:t>
            </a:r>
            <a:r>
              <a:rPr lang="de-CH" dirty="0" err="1"/>
              <a:t>to</a:t>
            </a:r>
            <a:r>
              <a:rPr lang="de-CH" dirty="0"/>
              <a:t> Income </a:t>
            </a:r>
            <a:r>
              <a:rPr lang="de-CH" dirty="0" err="1"/>
              <a:t>Inequality</a:t>
            </a:r>
            <a:endParaRPr lang="de-CH" dirty="0"/>
          </a:p>
          <a:p>
            <a:pPr lvl="2">
              <a:buFontTx/>
              <a:buChar char="-"/>
            </a:pPr>
            <a:r>
              <a:rPr lang="de-CH" sz="1600" dirty="0" err="1"/>
              <a:t>How</a:t>
            </a:r>
            <a:r>
              <a:rPr lang="de-CH" sz="1600" dirty="0"/>
              <a:t> do </a:t>
            </a:r>
            <a:r>
              <a:rPr lang="de-CH" sz="1600" dirty="0" err="1"/>
              <a:t>group</a:t>
            </a:r>
            <a:r>
              <a:rPr lang="de-CH" sz="1600" dirty="0"/>
              <a:t> </a:t>
            </a:r>
            <a:r>
              <a:rPr lang="de-CH" sz="1600" dirty="0" err="1"/>
              <a:t>mean</a:t>
            </a:r>
            <a:r>
              <a:rPr lang="de-CH" sz="1600" dirty="0"/>
              <a:t> </a:t>
            </a:r>
            <a:r>
              <a:rPr lang="de-CH" sz="1600" dirty="0" err="1"/>
              <a:t>differences</a:t>
            </a:r>
            <a:r>
              <a:rPr lang="de-CH" sz="1600" dirty="0"/>
              <a:t> </a:t>
            </a:r>
            <a:r>
              <a:rPr lang="de-CH" sz="1600" dirty="0" err="1"/>
              <a:t>contribute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total </a:t>
            </a:r>
            <a:r>
              <a:rPr lang="de-CH" sz="1600" dirty="0" err="1" smtClean="0"/>
              <a:t>inequality</a:t>
            </a:r>
            <a:r>
              <a:rPr lang="de-CH" sz="1600" dirty="0" smtClean="0"/>
              <a:t>?</a:t>
            </a:r>
          </a:p>
          <a:p>
            <a:pPr lvl="1">
              <a:buFontTx/>
              <a:buChar char="-"/>
            </a:pPr>
            <a:r>
              <a:rPr lang="de-CH" dirty="0"/>
              <a:t>(4) </a:t>
            </a:r>
            <a:r>
              <a:rPr lang="de-CH" dirty="0" err="1"/>
              <a:t>Decomposing</a:t>
            </a:r>
            <a:r>
              <a:rPr lang="de-CH" dirty="0"/>
              <a:t> Trends </a:t>
            </a:r>
            <a:r>
              <a:rPr lang="de-CH" dirty="0" err="1"/>
              <a:t>of</a:t>
            </a:r>
            <a:r>
              <a:rPr lang="de-CH" dirty="0"/>
              <a:t> Income </a:t>
            </a:r>
            <a:r>
              <a:rPr lang="de-CH" dirty="0" err="1" smtClean="0"/>
              <a:t>Inequality</a:t>
            </a:r>
            <a:endParaRPr lang="de-CH" dirty="0" smtClean="0"/>
          </a:p>
          <a:p>
            <a:pPr lvl="2">
              <a:buFontTx/>
              <a:buChar char="-"/>
            </a:pPr>
            <a:r>
              <a:rPr lang="de-CH" sz="1600" dirty="0" err="1" smtClean="0"/>
              <a:t>Counterfactual</a:t>
            </a:r>
            <a:r>
              <a:rPr lang="de-CH" sz="1600" dirty="0" smtClean="0"/>
              <a:t> </a:t>
            </a:r>
            <a:r>
              <a:rPr lang="de-CH" sz="1600" dirty="0" err="1" smtClean="0"/>
              <a:t>Decomposition</a:t>
            </a:r>
            <a:r>
              <a:rPr lang="de-CH" sz="1600" dirty="0" smtClean="0"/>
              <a:t> </a:t>
            </a:r>
            <a:r>
              <a:rPr lang="de-CH" sz="1600" dirty="0" err="1" smtClean="0"/>
              <a:t>of</a:t>
            </a:r>
            <a:r>
              <a:rPr lang="de-CH" sz="1600" dirty="0" smtClean="0"/>
              <a:t> </a:t>
            </a:r>
            <a:r>
              <a:rPr lang="de-CH" sz="1600" dirty="0" err="1" smtClean="0"/>
              <a:t>unobserved</a:t>
            </a:r>
            <a:r>
              <a:rPr lang="de-CH" sz="1600" dirty="0" smtClean="0"/>
              <a:t> </a:t>
            </a:r>
            <a:r>
              <a:rPr lang="de-CH" sz="1600" dirty="0" err="1" smtClean="0"/>
              <a:t>and</a:t>
            </a:r>
            <a:r>
              <a:rPr lang="de-CH" sz="1600" dirty="0" smtClean="0"/>
              <a:t> </a:t>
            </a:r>
            <a:r>
              <a:rPr lang="de-CH" sz="1600" dirty="0" err="1" smtClean="0"/>
              <a:t>observed</a:t>
            </a:r>
            <a:r>
              <a:rPr lang="de-CH" sz="1600" dirty="0" smtClean="0"/>
              <a:t> </a:t>
            </a:r>
            <a:r>
              <a:rPr lang="de-CH" sz="1600" dirty="0" err="1" smtClean="0"/>
              <a:t>sorting</a:t>
            </a:r>
            <a:r>
              <a:rPr lang="de-CH" sz="1600" dirty="0" smtClean="0"/>
              <a:t> </a:t>
            </a:r>
            <a:r>
              <a:rPr lang="de-CH" sz="1600" dirty="0" err="1" smtClean="0"/>
              <a:t>mechanisms</a:t>
            </a:r>
            <a:r>
              <a:rPr lang="de-CH" sz="1600" dirty="0"/>
              <a:t> </a:t>
            </a:r>
            <a:r>
              <a:rPr lang="de-CH" sz="1600" dirty="0" err="1" smtClean="0"/>
              <a:t>while</a:t>
            </a:r>
            <a:r>
              <a:rPr lang="de-CH" sz="1600" dirty="0" smtClean="0"/>
              <a:t> </a:t>
            </a:r>
            <a:r>
              <a:rPr lang="de-CH" sz="1600" dirty="0" err="1" smtClean="0"/>
              <a:t>holding</a:t>
            </a:r>
            <a:r>
              <a:rPr lang="de-CH" sz="1600" dirty="0" smtClean="0"/>
              <a:t> </a:t>
            </a:r>
            <a:r>
              <a:rPr lang="de-CH" sz="1600" dirty="0" err="1" smtClean="0"/>
              <a:t>other</a:t>
            </a:r>
            <a:r>
              <a:rPr lang="de-CH" sz="1600" dirty="0" smtClean="0"/>
              <a:t> variables </a:t>
            </a:r>
            <a:r>
              <a:rPr lang="de-CH" sz="1600" dirty="0" err="1" smtClean="0"/>
              <a:t>constant</a:t>
            </a:r>
            <a:r>
              <a:rPr lang="de-CH" sz="1600" dirty="0" smtClean="0"/>
              <a:t> &gt; Quantile Regression </a:t>
            </a:r>
            <a:r>
              <a:rPr lang="de-CH" sz="1600" dirty="0" err="1" smtClean="0"/>
              <a:t>model</a:t>
            </a:r>
            <a:r>
              <a:rPr lang="de-CH" sz="1600" dirty="0" smtClean="0"/>
              <a:t> &amp; Machado </a:t>
            </a:r>
            <a:r>
              <a:rPr lang="de-CH" sz="1600" dirty="0" err="1" smtClean="0"/>
              <a:t>and</a:t>
            </a:r>
            <a:r>
              <a:rPr lang="de-CH" sz="1600" dirty="0" smtClean="0"/>
              <a:t> Mata (2005) </a:t>
            </a:r>
            <a:r>
              <a:rPr lang="de-CH" sz="1600" dirty="0" err="1" smtClean="0"/>
              <a:t>approach</a:t>
            </a:r>
            <a:endParaRPr lang="de-CH" sz="1600" dirty="0"/>
          </a:p>
          <a:p>
            <a:pPr lvl="2">
              <a:buFontTx/>
              <a:buChar char="-"/>
            </a:pPr>
            <a:endParaRPr lang="de-CH" sz="1600" dirty="0"/>
          </a:p>
          <a:p>
            <a:pPr lvl="2">
              <a:buFontTx/>
              <a:buChar char="-"/>
            </a:pPr>
            <a:endParaRPr lang="de-CH" sz="1600" dirty="0"/>
          </a:p>
          <a:p>
            <a:pPr lvl="1">
              <a:buFontTx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707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HH / Age </a:t>
            </a:r>
            <a:r>
              <a:rPr lang="de-CH" dirty="0" err="1"/>
              <a:t>r</a:t>
            </a:r>
            <a:r>
              <a:rPr lang="de-CH" dirty="0" err="1" smtClean="0"/>
              <a:t>esults</a:t>
            </a:r>
            <a:r>
              <a:rPr lang="de-CH" dirty="0" smtClean="0"/>
              <a:t> so </a:t>
            </a:r>
            <a:r>
              <a:rPr lang="de-CH" dirty="0" err="1"/>
              <a:t>far</a:t>
            </a:r>
            <a:r>
              <a:rPr lang="de-CH" dirty="0" smtClean="0"/>
              <a:t>… 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Overall </a:t>
            </a:r>
            <a:r>
              <a:rPr lang="de-CH" dirty="0" err="1" smtClean="0"/>
              <a:t>Inequality</a:t>
            </a:r>
            <a:r>
              <a:rPr lang="de-CH" dirty="0" smtClean="0"/>
              <a:t> </a:t>
            </a:r>
            <a:r>
              <a:rPr lang="de-CH" dirty="0" err="1" smtClean="0"/>
              <a:t>over</a:t>
            </a:r>
            <a:r>
              <a:rPr lang="de-CH" dirty="0" smtClean="0"/>
              <a:t> time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141975" cy="3960000"/>
          </a:xfrm>
        </p:spPr>
        <p:txBody>
          <a:bodyPr/>
          <a:lstStyle/>
          <a:p>
            <a:pPr marL="457200" lvl="1" indent="0">
              <a:buNone/>
            </a:pPr>
            <a:r>
              <a:rPr lang="de-CH" dirty="0" smtClean="0"/>
              <a:t>BS – 1991 - 2011</a:t>
            </a:r>
            <a:endParaRPr lang="de-CH" dirty="0" smtClean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0" y="3167502"/>
            <a:ext cx="3262877" cy="244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Inhaltsplatzhalter 3"/>
          <p:cNvSpPr txBox="1">
            <a:spLocks/>
          </p:cNvSpPr>
          <p:nvPr/>
        </p:nvSpPr>
        <p:spPr>
          <a:xfrm>
            <a:off x="5163825" y="2195925"/>
            <a:ext cx="314197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r>
              <a:rPr lang="de-CH" dirty="0" smtClean="0"/>
              <a:t>Jura – 2006 - 2012</a:t>
            </a:r>
            <a:endParaRPr lang="de-CH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38" y="3028950"/>
            <a:ext cx="3854762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11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HH / Age </a:t>
            </a:r>
            <a:r>
              <a:rPr lang="de-CH" dirty="0" err="1"/>
              <a:t>r</a:t>
            </a:r>
            <a:r>
              <a:rPr lang="de-CH" dirty="0" err="1" smtClean="0"/>
              <a:t>esults</a:t>
            </a:r>
            <a:r>
              <a:rPr lang="de-CH" dirty="0" smtClean="0"/>
              <a:t> so </a:t>
            </a:r>
            <a:r>
              <a:rPr lang="de-CH" dirty="0" err="1"/>
              <a:t>far</a:t>
            </a:r>
            <a:r>
              <a:rPr lang="de-CH" dirty="0" smtClean="0"/>
              <a:t>… 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Decomposing</a:t>
            </a:r>
            <a:r>
              <a:rPr lang="de-CH" dirty="0" smtClean="0"/>
              <a:t> </a:t>
            </a:r>
            <a:r>
              <a:rPr lang="de-CH" dirty="0" err="1" smtClean="0"/>
              <a:t>inequality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agegroups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141975" cy="3960000"/>
          </a:xfrm>
        </p:spPr>
        <p:txBody>
          <a:bodyPr/>
          <a:lstStyle/>
          <a:p>
            <a:pPr marL="457200" lvl="1" indent="0">
              <a:buNone/>
            </a:pPr>
            <a:r>
              <a:rPr lang="de-CH" dirty="0" smtClean="0"/>
              <a:t>BS</a:t>
            </a:r>
          </a:p>
          <a:p>
            <a:pPr marL="457200" lvl="1" indent="0">
              <a:buNone/>
            </a:pPr>
            <a:endParaRPr lang="de-CH" dirty="0"/>
          </a:p>
          <a:p>
            <a:pPr lvl="1">
              <a:buFont typeface="Wingdings"/>
              <a:buChar char="Ø"/>
            </a:pPr>
            <a:r>
              <a:rPr lang="de-CH" dirty="0" err="1" smtClean="0"/>
              <a:t>Between</a:t>
            </a:r>
            <a:r>
              <a:rPr lang="de-CH" dirty="0" smtClean="0"/>
              <a:t> </a:t>
            </a:r>
            <a:r>
              <a:rPr lang="de-CH" dirty="0" err="1" smtClean="0"/>
              <a:t>group</a:t>
            </a:r>
            <a:r>
              <a:rPr lang="de-CH" dirty="0" smtClean="0"/>
              <a:t> </a:t>
            </a:r>
            <a:r>
              <a:rPr lang="de-CH" dirty="0" err="1" smtClean="0"/>
              <a:t>differences</a:t>
            </a:r>
            <a:r>
              <a:rPr lang="de-CH" dirty="0"/>
              <a:t> </a:t>
            </a:r>
            <a:r>
              <a:rPr lang="de-CH" dirty="0" err="1" smtClean="0"/>
              <a:t>contribute</a:t>
            </a:r>
            <a:r>
              <a:rPr lang="de-CH" dirty="0" smtClean="0"/>
              <a:t> </a:t>
            </a:r>
            <a:r>
              <a:rPr lang="de-CH" dirty="0" err="1" smtClean="0"/>
              <a:t>little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overall</a:t>
            </a:r>
            <a:r>
              <a:rPr lang="de-CH" dirty="0" smtClean="0"/>
              <a:t> </a:t>
            </a:r>
            <a:r>
              <a:rPr lang="de-CH" dirty="0" err="1" smtClean="0"/>
              <a:t>inequality</a:t>
            </a:r>
            <a:endParaRPr lang="de-CH" dirty="0" smtClean="0"/>
          </a:p>
          <a:p>
            <a:pPr lvl="1">
              <a:buFont typeface="Wingdings"/>
              <a:buChar char="Ø"/>
            </a:pPr>
            <a:r>
              <a:rPr lang="de-CH" dirty="0" smtClean="0"/>
              <a:t>Weitere zentrale Ergebnisse</a:t>
            </a:r>
            <a:endParaRPr lang="de-CH" dirty="0"/>
          </a:p>
          <a:p>
            <a:pPr marL="457200" lvl="1" indent="0">
              <a:buNone/>
            </a:pPr>
            <a:endParaRPr lang="de-CH" dirty="0" smtClean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5163825" y="2195925"/>
            <a:ext cx="314197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r>
              <a:rPr lang="de-CH" dirty="0" smtClean="0"/>
              <a:t>Jura</a:t>
            </a:r>
          </a:p>
          <a:p>
            <a:pPr marL="457200" lvl="1" indent="0">
              <a:buFont typeface="Lucida Grande"/>
              <a:buNone/>
            </a:pPr>
            <a:endParaRPr lang="de-CH" dirty="0"/>
          </a:p>
          <a:p>
            <a:pPr lvl="1">
              <a:buFont typeface="Wingdings"/>
              <a:buChar char="Ø"/>
            </a:pPr>
            <a:r>
              <a:rPr lang="de-CH" dirty="0" err="1" smtClean="0"/>
              <a:t>Between</a:t>
            </a:r>
            <a:r>
              <a:rPr lang="de-CH" dirty="0" smtClean="0"/>
              <a:t> </a:t>
            </a:r>
            <a:r>
              <a:rPr lang="de-CH" dirty="0" err="1"/>
              <a:t>group</a:t>
            </a:r>
            <a:r>
              <a:rPr lang="de-CH" dirty="0"/>
              <a:t> </a:t>
            </a:r>
            <a:r>
              <a:rPr lang="de-CH" dirty="0" err="1"/>
              <a:t>differences</a:t>
            </a:r>
            <a:r>
              <a:rPr lang="de-CH" dirty="0"/>
              <a:t> </a:t>
            </a:r>
            <a:r>
              <a:rPr lang="de-CH" dirty="0" err="1"/>
              <a:t>contribute</a:t>
            </a:r>
            <a:r>
              <a:rPr lang="de-CH" dirty="0"/>
              <a:t> </a:t>
            </a:r>
            <a:r>
              <a:rPr lang="de-CH" dirty="0" smtClean="0"/>
              <a:t>a </a:t>
            </a:r>
            <a:r>
              <a:rPr lang="de-CH" dirty="0" err="1" smtClean="0"/>
              <a:t>lot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/>
              <a:t>overall</a:t>
            </a:r>
            <a:r>
              <a:rPr lang="de-CH" dirty="0"/>
              <a:t> </a:t>
            </a:r>
            <a:r>
              <a:rPr lang="de-CH" dirty="0" err="1" smtClean="0"/>
              <a:t>inequality</a:t>
            </a:r>
            <a:endParaRPr lang="de-CH" dirty="0" smtClean="0"/>
          </a:p>
          <a:p>
            <a:pPr lvl="1">
              <a:buFont typeface="Wingdings"/>
              <a:buChar char="Ø"/>
            </a:pPr>
            <a:r>
              <a:rPr lang="de-CH" dirty="0"/>
              <a:t>Weitere zentrale Ergebnisse</a:t>
            </a:r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3896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BS_FB_de_Powerpoint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5129612D1B29A4693F2F62632063D6A" ma:contentTypeVersion="0" ma:contentTypeDescription="Ein neues Dokument erstellen." ma:contentTypeScope="" ma:versionID="fba8d20abbd965724d3439c9b92645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81BF47C-2126-4B8C-8663-51154515DD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A61B13-3BD8-4182-A6C0-87987DF79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70C3CE-871E-471D-827D-756DC4BA1786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FBS_FB_de_Powerpoint</Template>
  <TotalTime>0</TotalTime>
  <Words>894</Words>
  <Application>Microsoft Office PowerPoint</Application>
  <PresentationFormat>Bildschirmpräsentation (4:3)</PresentationFormat>
  <Paragraphs>134</Paragraphs>
  <Slides>12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FBS_FB_de_Powerpoint</vt:lpstr>
      <vt:lpstr>Inequality by Demographic Factors </vt:lpstr>
      <vt:lpstr>Introduction </vt:lpstr>
      <vt:lpstr>Theory</vt:lpstr>
      <vt:lpstr>Data</vt:lpstr>
      <vt:lpstr>Method</vt:lpstr>
      <vt:lpstr>Method</vt:lpstr>
      <vt:lpstr>Method</vt:lpstr>
      <vt:lpstr>HH / Age results so far…  </vt:lpstr>
      <vt:lpstr>HH / Age results so far…  </vt:lpstr>
      <vt:lpstr>HH / Age results so far…  </vt:lpstr>
      <vt:lpstr>HH / Age results so far…  </vt:lpstr>
      <vt:lpstr>Conclusion und outlook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Inequality by Demographic Factors</dc:title>
  <dc:creator>Hümbelin Oliver</dc:creator>
  <cp:lastModifiedBy>Hümbelin Oliver</cp:lastModifiedBy>
  <cp:revision>29</cp:revision>
  <cp:lastPrinted>2014-09-17T11:52:17Z</cp:lastPrinted>
  <dcterms:created xsi:type="dcterms:W3CDTF">2014-09-16T15:17:28Z</dcterms:created>
  <dcterms:modified xsi:type="dcterms:W3CDTF">2014-09-22T15:31:39Z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0x01010055129612D1B29A4693F2F62632063D6A</vt:lpwstr>
  </property>
</Properties>
</file>