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4" r:id="rId23"/>
    <p:sldId id="283" r:id="rId24"/>
    <p:sldId id="285" r:id="rId25"/>
    <p:sldId id="286" r:id="rId26"/>
    <p:sldId id="287" r:id="rId27"/>
    <p:sldId id="288" r:id="rId28"/>
    <p:sldId id="304" r:id="rId29"/>
    <p:sldId id="289" r:id="rId30"/>
    <p:sldId id="290" r:id="rId31"/>
    <p:sldId id="291" r:id="rId32"/>
    <p:sldId id="292" r:id="rId33"/>
    <p:sldId id="293" r:id="rId34"/>
    <p:sldId id="261" r:id="rId35"/>
    <p:sldId id="294" r:id="rId36"/>
    <p:sldId id="301" r:id="rId37"/>
    <p:sldId id="302" r:id="rId38"/>
    <p:sldId id="303" r:id="rId39"/>
    <p:sldId id="295" r:id="rId40"/>
    <p:sldId id="296" r:id="rId41"/>
    <p:sldId id="305" r:id="rId42"/>
    <p:sldId id="306" r:id="rId43"/>
    <p:sldId id="297"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298" r:id="rId59"/>
    <p:sldId id="262" r:id="rId60"/>
    <p:sldId id="321" r:id="rId61"/>
    <p:sldId id="322" r:id="rId62"/>
    <p:sldId id="325" r:id="rId63"/>
    <p:sldId id="326" r:id="rId64"/>
    <p:sldId id="323" r:id="rId65"/>
    <p:sldId id="327" r:id="rId66"/>
    <p:sldId id="329" r:id="rId67"/>
    <p:sldId id="330" r:id="rId68"/>
    <p:sldId id="334" r:id="rId69"/>
    <p:sldId id="331" r:id="rId70"/>
    <p:sldId id="328" r:id="rId71"/>
    <p:sldId id="332" r:id="rId72"/>
    <p:sldId id="333" r:id="rId73"/>
    <p:sldId id="335" r:id="rId74"/>
    <p:sldId id="336" r:id="rId75"/>
    <p:sldId id="337" r:id="rId76"/>
    <p:sldId id="338" r:id="rId77"/>
    <p:sldId id="339" r:id="rId78"/>
    <p:sldId id="340" r:id="rId79"/>
    <p:sldId id="341" r:id="rId80"/>
    <p:sldId id="342" r:id="rId81"/>
    <p:sldId id="343" r:id="rId82"/>
    <p:sldId id="344" r:id="rId83"/>
    <p:sldId id="345" r:id="rId84"/>
    <p:sldId id="263" r:id="rId85"/>
    <p:sldId id="346" r:id="rId8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4FD98DC-8198-457F-B6B5-ED9BA10915F4}">
          <p14:sldIdLst>
            <p14:sldId id="256"/>
          </p14:sldIdLst>
        </p14:section>
        <p14:section name="HTML" id="{3092760B-DEB6-476A-96B8-0229F668E652}">
          <p14:sldIdLst>
            <p14:sldId id="260"/>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4"/>
            <p14:sldId id="283"/>
            <p14:sldId id="285"/>
            <p14:sldId id="286"/>
            <p14:sldId id="287"/>
            <p14:sldId id="288"/>
            <p14:sldId id="304"/>
            <p14:sldId id="289"/>
            <p14:sldId id="290"/>
            <p14:sldId id="291"/>
            <p14:sldId id="292"/>
            <p14:sldId id="293"/>
          </p14:sldIdLst>
        </p14:section>
        <p14:section name="CSS" id="{D52E3351-5F10-4ADD-89FB-9F72B05FD072}">
          <p14:sldIdLst>
            <p14:sldId id="261"/>
            <p14:sldId id="294"/>
            <p14:sldId id="301"/>
            <p14:sldId id="302"/>
            <p14:sldId id="303"/>
            <p14:sldId id="295"/>
            <p14:sldId id="296"/>
            <p14:sldId id="305"/>
            <p14:sldId id="306"/>
            <p14:sldId id="297"/>
            <p14:sldId id="307"/>
            <p14:sldId id="308"/>
            <p14:sldId id="309"/>
            <p14:sldId id="310"/>
            <p14:sldId id="311"/>
            <p14:sldId id="312"/>
            <p14:sldId id="313"/>
            <p14:sldId id="314"/>
            <p14:sldId id="315"/>
            <p14:sldId id="316"/>
            <p14:sldId id="317"/>
            <p14:sldId id="318"/>
            <p14:sldId id="319"/>
            <p14:sldId id="320"/>
            <p14:sldId id="298"/>
          </p14:sldIdLst>
        </p14:section>
        <p14:section name="js" id="{68500607-AE22-42BC-8415-C2E94B98E621}">
          <p14:sldIdLst>
            <p14:sldId id="262"/>
            <p14:sldId id="321"/>
            <p14:sldId id="322"/>
            <p14:sldId id="325"/>
            <p14:sldId id="326"/>
            <p14:sldId id="323"/>
            <p14:sldId id="327"/>
            <p14:sldId id="329"/>
            <p14:sldId id="330"/>
            <p14:sldId id="334"/>
            <p14:sldId id="331"/>
            <p14:sldId id="328"/>
            <p14:sldId id="332"/>
            <p14:sldId id="333"/>
            <p14:sldId id="335"/>
            <p14:sldId id="336"/>
            <p14:sldId id="337"/>
            <p14:sldId id="338"/>
            <p14:sldId id="339"/>
            <p14:sldId id="340"/>
            <p14:sldId id="341"/>
            <p14:sldId id="342"/>
            <p14:sldId id="343"/>
            <p14:sldId id="344"/>
            <p14:sldId id="345"/>
          </p14:sldIdLst>
        </p14:section>
        <p14:section name="总结" id="{5DCB5C7C-E891-4E21-9B01-0549FBB21CDE}">
          <p14:sldIdLst>
            <p14:sldId id="263"/>
            <p14:sldId id="34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84" autoAdjust="0"/>
    <p:restoredTop sz="94660"/>
  </p:normalViewPr>
  <p:slideViewPr>
    <p:cSldViewPr snapToGrid="0">
      <p:cViewPr varScale="1">
        <p:scale>
          <a:sx n="104" d="100"/>
          <a:sy n="104" d="100"/>
        </p:scale>
        <p:origin x="12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BA4D853-9A27-4DA0-8BEE-3574F611D7ED}" type="datetimeFigureOut">
              <a:rPr lang="zh-CN" altLang="en-US" smtClean="0"/>
              <a:t>2018/6/6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4B34E3-9DDA-4961-8526-DC685D75F63A}" type="slidenum">
              <a:rPr lang="zh-CN" altLang="en-US" smtClean="0"/>
              <a:t>‹#›</a:t>
            </a:fld>
            <a:endParaRPr lang="zh-CN" altLang="en-US"/>
          </a:p>
        </p:txBody>
      </p:sp>
    </p:spTree>
    <p:extLst>
      <p:ext uri="{BB962C8B-B14F-4D97-AF65-F5344CB8AC3E}">
        <p14:creationId xmlns:p14="http://schemas.microsoft.com/office/powerpoint/2010/main" val="1397011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BA4D853-9A27-4DA0-8BEE-3574F611D7ED}" type="datetimeFigureOut">
              <a:rPr lang="zh-CN" altLang="en-US" smtClean="0"/>
              <a:t>2018/6/6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4B34E3-9DDA-4961-8526-DC685D75F63A}" type="slidenum">
              <a:rPr lang="zh-CN" altLang="en-US" smtClean="0"/>
              <a:t>‹#›</a:t>
            </a:fld>
            <a:endParaRPr lang="zh-CN" altLang="en-US"/>
          </a:p>
        </p:txBody>
      </p:sp>
    </p:spTree>
    <p:extLst>
      <p:ext uri="{BB962C8B-B14F-4D97-AF65-F5344CB8AC3E}">
        <p14:creationId xmlns:p14="http://schemas.microsoft.com/office/powerpoint/2010/main" val="340577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BA4D853-9A27-4DA0-8BEE-3574F611D7ED}" type="datetimeFigureOut">
              <a:rPr lang="zh-CN" altLang="en-US" smtClean="0"/>
              <a:t>2018/6/6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4B34E3-9DDA-4961-8526-DC685D75F63A}" type="slidenum">
              <a:rPr lang="zh-CN" altLang="en-US" smtClean="0"/>
              <a:t>‹#›</a:t>
            </a:fld>
            <a:endParaRPr lang="zh-CN" altLang="en-US"/>
          </a:p>
        </p:txBody>
      </p:sp>
    </p:spTree>
    <p:extLst>
      <p:ext uri="{BB962C8B-B14F-4D97-AF65-F5344CB8AC3E}">
        <p14:creationId xmlns:p14="http://schemas.microsoft.com/office/powerpoint/2010/main" val="110329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BA4D853-9A27-4DA0-8BEE-3574F611D7ED}" type="datetimeFigureOut">
              <a:rPr lang="zh-CN" altLang="en-US" smtClean="0"/>
              <a:t>2018/6/6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4B34E3-9DDA-4961-8526-DC685D75F63A}" type="slidenum">
              <a:rPr lang="zh-CN" altLang="en-US" smtClean="0"/>
              <a:t>‹#›</a:t>
            </a:fld>
            <a:endParaRPr lang="zh-CN" altLang="en-US"/>
          </a:p>
        </p:txBody>
      </p:sp>
    </p:spTree>
    <p:extLst>
      <p:ext uri="{BB962C8B-B14F-4D97-AF65-F5344CB8AC3E}">
        <p14:creationId xmlns:p14="http://schemas.microsoft.com/office/powerpoint/2010/main" val="4217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BA4D853-9A27-4DA0-8BEE-3574F611D7ED}" type="datetimeFigureOut">
              <a:rPr lang="zh-CN" altLang="en-US" smtClean="0"/>
              <a:t>2018/6/6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4B34E3-9DDA-4961-8526-DC685D75F63A}" type="slidenum">
              <a:rPr lang="zh-CN" altLang="en-US" smtClean="0"/>
              <a:t>‹#›</a:t>
            </a:fld>
            <a:endParaRPr lang="zh-CN" altLang="en-US"/>
          </a:p>
        </p:txBody>
      </p:sp>
    </p:spTree>
    <p:extLst>
      <p:ext uri="{BB962C8B-B14F-4D97-AF65-F5344CB8AC3E}">
        <p14:creationId xmlns:p14="http://schemas.microsoft.com/office/powerpoint/2010/main" val="988979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BA4D853-9A27-4DA0-8BEE-3574F611D7ED}" type="datetimeFigureOut">
              <a:rPr lang="zh-CN" altLang="en-US" smtClean="0"/>
              <a:t>2018/6/6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4B34E3-9DDA-4961-8526-DC685D75F63A}" type="slidenum">
              <a:rPr lang="zh-CN" altLang="en-US" smtClean="0"/>
              <a:t>‹#›</a:t>
            </a:fld>
            <a:endParaRPr lang="zh-CN" altLang="en-US"/>
          </a:p>
        </p:txBody>
      </p:sp>
    </p:spTree>
    <p:extLst>
      <p:ext uri="{BB962C8B-B14F-4D97-AF65-F5344CB8AC3E}">
        <p14:creationId xmlns:p14="http://schemas.microsoft.com/office/powerpoint/2010/main" val="122918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BA4D853-9A27-4DA0-8BEE-3574F611D7ED}" type="datetimeFigureOut">
              <a:rPr lang="zh-CN" altLang="en-US" smtClean="0"/>
              <a:t>2018/6/6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B4B34E3-9DDA-4961-8526-DC685D75F63A}" type="slidenum">
              <a:rPr lang="zh-CN" altLang="en-US" smtClean="0"/>
              <a:t>‹#›</a:t>
            </a:fld>
            <a:endParaRPr lang="zh-CN" altLang="en-US"/>
          </a:p>
        </p:txBody>
      </p:sp>
    </p:spTree>
    <p:extLst>
      <p:ext uri="{BB962C8B-B14F-4D97-AF65-F5344CB8AC3E}">
        <p14:creationId xmlns:p14="http://schemas.microsoft.com/office/powerpoint/2010/main" val="2743989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BA4D853-9A27-4DA0-8BEE-3574F611D7ED}" type="datetimeFigureOut">
              <a:rPr lang="zh-CN" altLang="en-US" smtClean="0"/>
              <a:t>2018/6/6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B4B34E3-9DDA-4961-8526-DC685D75F63A}" type="slidenum">
              <a:rPr lang="zh-CN" altLang="en-US" smtClean="0"/>
              <a:t>‹#›</a:t>
            </a:fld>
            <a:endParaRPr lang="zh-CN" altLang="en-US"/>
          </a:p>
        </p:txBody>
      </p:sp>
    </p:spTree>
    <p:extLst>
      <p:ext uri="{BB962C8B-B14F-4D97-AF65-F5344CB8AC3E}">
        <p14:creationId xmlns:p14="http://schemas.microsoft.com/office/powerpoint/2010/main" val="72381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4D853-9A27-4DA0-8BEE-3574F611D7ED}" type="datetimeFigureOut">
              <a:rPr lang="zh-CN" altLang="en-US" smtClean="0"/>
              <a:t>2018/6/6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B4B34E3-9DDA-4961-8526-DC685D75F63A}" type="slidenum">
              <a:rPr lang="zh-CN" altLang="en-US" smtClean="0"/>
              <a:t>‹#›</a:t>
            </a:fld>
            <a:endParaRPr lang="zh-CN" altLang="en-US"/>
          </a:p>
        </p:txBody>
      </p:sp>
    </p:spTree>
    <p:extLst>
      <p:ext uri="{BB962C8B-B14F-4D97-AF65-F5344CB8AC3E}">
        <p14:creationId xmlns:p14="http://schemas.microsoft.com/office/powerpoint/2010/main" val="335609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BA4D853-9A27-4DA0-8BEE-3574F611D7ED}" type="datetimeFigureOut">
              <a:rPr lang="zh-CN" altLang="en-US" smtClean="0"/>
              <a:t>2018/6/6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4B34E3-9DDA-4961-8526-DC685D75F63A}" type="slidenum">
              <a:rPr lang="zh-CN" altLang="en-US" smtClean="0"/>
              <a:t>‹#›</a:t>
            </a:fld>
            <a:endParaRPr lang="zh-CN" altLang="en-US"/>
          </a:p>
        </p:txBody>
      </p:sp>
    </p:spTree>
    <p:extLst>
      <p:ext uri="{BB962C8B-B14F-4D97-AF65-F5344CB8AC3E}">
        <p14:creationId xmlns:p14="http://schemas.microsoft.com/office/powerpoint/2010/main" val="105615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BA4D853-9A27-4DA0-8BEE-3574F611D7ED}" type="datetimeFigureOut">
              <a:rPr lang="zh-CN" altLang="en-US" smtClean="0"/>
              <a:t>2018/6/6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4B34E3-9DDA-4961-8526-DC685D75F63A}" type="slidenum">
              <a:rPr lang="zh-CN" altLang="en-US" smtClean="0"/>
              <a:t>‹#›</a:t>
            </a:fld>
            <a:endParaRPr lang="zh-CN" altLang="en-US"/>
          </a:p>
        </p:txBody>
      </p:sp>
    </p:spTree>
    <p:extLst>
      <p:ext uri="{BB962C8B-B14F-4D97-AF65-F5344CB8AC3E}">
        <p14:creationId xmlns:p14="http://schemas.microsoft.com/office/powerpoint/2010/main" val="320399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A4D853-9A27-4DA0-8BEE-3574F611D7ED}" type="datetimeFigureOut">
              <a:rPr lang="zh-CN" altLang="en-US" smtClean="0"/>
              <a:t>2018/6/6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B34E3-9DDA-4961-8526-DC685D75F63A}" type="slidenum">
              <a:rPr lang="zh-CN" altLang="en-US" smtClean="0"/>
              <a:t>‹#›</a:t>
            </a:fld>
            <a:endParaRPr lang="zh-CN" altLang="en-US"/>
          </a:p>
        </p:txBody>
      </p:sp>
    </p:spTree>
    <p:extLst>
      <p:ext uri="{BB962C8B-B14F-4D97-AF65-F5344CB8AC3E}">
        <p14:creationId xmlns:p14="http://schemas.microsoft.com/office/powerpoint/2010/main" val="32593529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slide" Target="slide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s://www.w3cschool.cn/htmltags/tag-sup.html" TargetMode="External"/><Relationship Id="rId3" Type="http://schemas.openxmlformats.org/officeDocument/2006/relationships/hyperlink" Target="https://www.w3cschool.cn/htmltags/tag-em.html" TargetMode="External"/><Relationship Id="rId7" Type="http://schemas.openxmlformats.org/officeDocument/2006/relationships/hyperlink" Target="https://www.w3cschool.cn/htmltags/tag-sub.html" TargetMode="External"/><Relationship Id="rId2" Type="http://schemas.openxmlformats.org/officeDocument/2006/relationships/hyperlink" Target="https://www.w3cschool.cn/htmltags/tag-b.html" TargetMode="External"/><Relationship Id="rId1" Type="http://schemas.openxmlformats.org/officeDocument/2006/relationships/slideLayout" Target="../slideLayouts/slideLayout7.xml"/><Relationship Id="rId6" Type="http://schemas.openxmlformats.org/officeDocument/2006/relationships/hyperlink" Target="https://www.w3cschool.cn/htmltags/tag-strong.html" TargetMode="External"/><Relationship Id="rId5" Type="http://schemas.openxmlformats.org/officeDocument/2006/relationships/hyperlink" Target="https://www.w3cschool.cn/htmltags/tag-small.html" TargetMode="External"/><Relationship Id="rId10" Type="http://schemas.openxmlformats.org/officeDocument/2006/relationships/hyperlink" Target="https://www.w3cschool.cn/htmltags/tag-del.html" TargetMode="External"/><Relationship Id="rId4" Type="http://schemas.openxmlformats.org/officeDocument/2006/relationships/hyperlink" Target="https://www.w3cschool.cn/htmltags/tag-i.html" TargetMode="External"/><Relationship Id="rId9" Type="http://schemas.openxmlformats.org/officeDocument/2006/relationships/hyperlink" Target="https://www.w3cschool.cn/htmltags/tag-ins.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www.w3school.com.cn/cssref/pr_outline-color.asp" TargetMode="External"/><Relationship Id="rId2" Type="http://schemas.openxmlformats.org/officeDocument/2006/relationships/hyperlink" Target="http://www.w3school.com.cn/cssref/pr_outline.asp" TargetMode="External"/><Relationship Id="rId1" Type="http://schemas.openxmlformats.org/officeDocument/2006/relationships/slideLayout" Target="../slideLayouts/slideLayout7.xml"/><Relationship Id="rId5" Type="http://schemas.openxmlformats.org/officeDocument/2006/relationships/hyperlink" Target="http://www.w3school.com.cn/cssref/pr_outline-width.asp" TargetMode="External"/><Relationship Id="rId4" Type="http://schemas.openxmlformats.org/officeDocument/2006/relationships/hyperlink" Target="http://www.w3school.com.cn/cssref/pr_outline-style.asp"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www.w3cschool.cn/htmltags/tag-style.html" TargetMode="External"/><Relationship Id="rId3" Type="http://schemas.openxmlformats.org/officeDocument/2006/relationships/hyperlink" Target="https://www.w3cschool.cn/htmltags/tag-title.html" TargetMode="External"/><Relationship Id="rId7" Type="http://schemas.openxmlformats.org/officeDocument/2006/relationships/hyperlink" Target="https://www.w3cschool.cn/htmltags/tag-script.html" TargetMode="External"/><Relationship Id="rId2" Type="http://schemas.openxmlformats.org/officeDocument/2006/relationships/hyperlink" Target="https://www.w3cschool.cn/htmltags/tag-head.html" TargetMode="External"/><Relationship Id="rId1" Type="http://schemas.openxmlformats.org/officeDocument/2006/relationships/slideLayout" Target="../slideLayouts/slideLayout7.xml"/><Relationship Id="rId6" Type="http://schemas.openxmlformats.org/officeDocument/2006/relationships/hyperlink" Target="https://www.w3cschool.cn/htmltags/tag-meta.html" TargetMode="External"/><Relationship Id="rId5" Type="http://schemas.openxmlformats.org/officeDocument/2006/relationships/hyperlink" Target="https://www.w3cschool.cn/htmltags/tag-link.html" TargetMode="External"/><Relationship Id="rId4" Type="http://schemas.openxmlformats.org/officeDocument/2006/relationships/hyperlink" Target="https://www.w3cschool.cn/htmltags/tag-base.html"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矩形 2"/>
          <p:cNvSpPr/>
          <p:nvPr/>
        </p:nvSpPr>
        <p:spPr>
          <a:xfrm>
            <a:off x="9392152" y="5119315"/>
            <a:ext cx="1204176" cy="584775"/>
          </a:xfrm>
          <a:prstGeom prst="rect">
            <a:avLst/>
          </a:prstGeom>
        </p:spPr>
        <p:txBody>
          <a:bodyPr wrap="none">
            <a:spAutoFit/>
          </a:bodyPr>
          <a:lstStyle/>
          <a:p>
            <a:r>
              <a:rPr lang="zh-CN" altLang="en-US" sz="3200" dirty="0" smtClean="0">
                <a:solidFill>
                  <a:schemeClr val="accent4">
                    <a:lumMod val="40000"/>
                    <a:lumOff val="60000"/>
                  </a:schemeClr>
                </a:solidFill>
                <a:latin typeface="华文新魏" panose="02010800040101010101" pitchFamily="2" charset="-122"/>
                <a:ea typeface="华文新魏" panose="02010800040101010101" pitchFamily="2" charset="-122"/>
              </a:rPr>
              <a:t>孙  晖</a:t>
            </a:r>
            <a:endParaRPr lang="zh-CN" altLang="en-US" sz="3200" dirty="0">
              <a:solidFill>
                <a:schemeClr val="accent4">
                  <a:lumMod val="40000"/>
                  <a:lumOff val="60000"/>
                </a:schemeClr>
              </a:solidFill>
              <a:latin typeface="华文新魏" panose="02010800040101010101" pitchFamily="2" charset="-122"/>
              <a:ea typeface="华文新魏" panose="02010800040101010101" pitchFamily="2" charset="-122"/>
            </a:endParaRPr>
          </a:p>
        </p:txBody>
      </p:sp>
      <p:sp>
        <p:nvSpPr>
          <p:cNvPr id="4" name="矩形 3">
            <a:hlinkClick r:id="rId2" action="ppaction://hlinksldjump"/>
          </p:cNvPr>
          <p:cNvSpPr/>
          <p:nvPr/>
        </p:nvSpPr>
        <p:spPr>
          <a:xfrm>
            <a:off x="2027820" y="886691"/>
            <a:ext cx="2425664" cy="1107996"/>
          </a:xfrm>
          <a:prstGeom prst="rect">
            <a:avLst/>
          </a:prstGeom>
        </p:spPr>
        <p:txBody>
          <a:bodyPr wrap="none">
            <a:spAutoFit/>
          </a:bodyPr>
          <a:lstStyle/>
          <a:p>
            <a:r>
              <a:rPr lang="en-US" altLang="zh-CN" sz="6600" dirty="0">
                <a:solidFill>
                  <a:schemeClr val="bg1"/>
                </a:solidFill>
                <a:latin typeface="华文行楷" panose="02010800040101010101" pitchFamily="2" charset="-122"/>
                <a:ea typeface="华文行楷" panose="02010800040101010101" pitchFamily="2" charset="-122"/>
              </a:rPr>
              <a:t>HTML</a:t>
            </a:r>
            <a:endParaRPr lang="zh-CN" altLang="en-US" sz="6600" dirty="0">
              <a:latin typeface="华文行楷" panose="02010800040101010101" pitchFamily="2" charset="-122"/>
              <a:ea typeface="华文行楷" panose="02010800040101010101" pitchFamily="2" charset="-122"/>
            </a:endParaRPr>
          </a:p>
        </p:txBody>
      </p:sp>
      <p:sp>
        <p:nvSpPr>
          <p:cNvPr id="5" name="矩形 4">
            <a:hlinkClick r:id="rId3" action="ppaction://hlinksldjump"/>
          </p:cNvPr>
          <p:cNvSpPr/>
          <p:nvPr/>
        </p:nvSpPr>
        <p:spPr>
          <a:xfrm>
            <a:off x="5259380" y="1994687"/>
            <a:ext cx="1789272" cy="1107996"/>
          </a:xfrm>
          <a:prstGeom prst="rect">
            <a:avLst/>
          </a:prstGeom>
        </p:spPr>
        <p:txBody>
          <a:bodyPr wrap="none">
            <a:spAutoFit/>
          </a:bodyPr>
          <a:lstStyle/>
          <a:p>
            <a:r>
              <a:rPr lang="en-US" altLang="zh-CN" sz="6600" dirty="0">
                <a:solidFill>
                  <a:schemeClr val="bg1"/>
                </a:solidFill>
                <a:latin typeface="华文行楷" panose="02010800040101010101" pitchFamily="2" charset="-122"/>
                <a:ea typeface="华文行楷" panose="02010800040101010101" pitchFamily="2" charset="-122"/>
              </a:rPr>
              <a:t>CSS</a:t>
            </a:r>
            <a:endParaRPr lang="zh-CN" altLang="en-US" sz="6600" dirty="0">
              <a:latin typeface="华文行楷" panose="02010800040101010101" pitchFamily="2" charset="-122"/>
              <a:ea typeface="华文行楷" panose="02010800040101010101" pitchFamily="2" charset="-122"/>
            </a:endParaRPr>
          </a:p>
        </p:txBody>
      </p:sp>
      <p:sp>
        <p:nvSpPr>
          <p:cNvPr id="6" name="矩形 5">
            <a:hlinkClick r:id="rId4" action="ppaction://hlinksldjump"/>
          </p:cNvPr>
          <p:cNvSpPr/>
          <p:nvPr/>
        </p:nvSpPr>
        <p:spPr>
          <a:xfrm>
            <a:off x="7354732" y="3102683"/>
            <a:ext cx="3251211" cy="1107996"/>
          </a:xfrm>
          <a:prstGeom prst="rect">
            <a:avLst/>
          </a:prstGeom>
        </p:spPr>
        <p:txBody>
          <a:bodyPr wrap="none">
            <a:spAutoFit/>
          </a:bodyPr>
          <a:lstStyle/>
          <a:p>
            <a:r>
              <a:rPr lang="en-US" altLang="zh-CN" sz="6600" dirty="0">
                <a:solidFill>
                  <a:schemeClr val="bg1"/>
                </a:solidFill>
                <a:latin typeface="华文行楷" panose="02010800040101010101" pitchFamily="2" charset="-122"/>
                <a:ea typeface="华文行楷" panose="02010800040101010101" pitchFamily="2" charset="-122"/>
              </a:rPr>
              <a:t>JavaScript</a:t>
            </a:r>
            <a:endParaRPr lang="zh-CN" altLang="en-US" sz="66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5639283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6912470"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仿宋" panose="02010600040101010101" pitchFamily="2" charset="-122"/>
                <a:ea typeface="华文仿宋" panose="02010600040101010101" pitchFamily="2" charset="-122"/>
              </a:rPr>
              <a:t>&lt;title&gt;</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2500086"/>
            <a:ext cx="10390158" cy="2123658"/>
          </a:xfrm>
          <a:prstGeom prst="rect">
            <a:avLst/>
          </a:prstGeom>
          <a:noFill/>
        </p:spPr>
        <p:txBody>
          <a:bodyPr wrap="square" rtlCol="0">
            <a:spAutoFit/>
          </a:bodyPr>
          <a:lstStyle/>
          <a:p>
            <a:r>
              <a:rPr lang="zh-CN" altLang="en-US" sz="6600" dirty="0" smtClean="0">
                <a:solidFill>
                  <a:schemeClr val="bg1">
                    <a:lumMod val="95000"/>
                  </a:schemeClr>
                </a:solidFill>
                <a:latin typeface="华文新魏" panose="02010800040101010101" pitchFamily="2" charset="-122"/>
                <a:ea typeface="华文新魏" panose="02010800040101010101" pitchFamily="2" charset="-122"/>
              </a:rPr>
              <a:t>        用来定义该界面在浏览器上显示出来的名字。</a:t>
            </a:r>
            <a:endParaRPr lang="zh-CN" altLang="en-US" sz="6600" dirty="0">
              <a:solidFill>
                <a:schemeClr val="bg1">
                  <a:lumMod val="95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154811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7133684"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仿宋" panose="02010600040101010101" pitchFamily="2" charset="-122"/>
                <a:ea typeface="华文仿宋" panose="02010600040101010101" pitchFamily="2" charset="-122"/>
              </a:rPr>
              <a:t>&lt;style&gt;</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2500086"/>
            <a:ext cx="10390158" cy="2123658"/>
          </a:xfrm>
          <a:prstGeom prst="rect">
            <a:avLst/>
          </a:prstGeom>
          <a:noFill/>
        </p:spPr>
        <p:txBody>
          <a:bodyPr wrap="square" rtlCol="0">
            <a:spAutoFit/>
          </a:bodyPr>
          <a:lstStyle/>
          <a:p>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        用来定义</a:t>
            </a:r>
            <a:r>
              <a:rPr lang="en-US" altLang="zh-CN" sz="6600" dirty="0" smtClean="0">
                <a:solidFill>
                  <a:prstClr val="white">
                    <a:lumMod val="95000"/>
                  </a:prstClr>
                </a:solidFill>
                <a:latin typeface="华文新魏" panose="02010800040101010101" pitchFamily="2" charset="-122"/>
                <a:ea typeface="华文新魏" panose="02010800040101010101" pitchFamily="2" charset="-122"/>
              </a:rPr>
              <a:t>html</a:t>
            </a:r>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的样式，后面详细讲解。</a:t>
            </a:r>
            <a:endParaRPr lang="zh-CN" altLang="en-US" sz="66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589544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6912470"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仿宋" panose="02010600040101010101" pitchFamily="2" charset="-122"/>
                <a:ea typeface="华文仿宋" panose="02010600040101010101" pitchFamily="2" charset="-122"/>
              </a:rPr>
              <a:t>&lt;link&gt;</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277842" y="2500086"/>
            <a:ext cx="10390158" cy="1107996"/>
          </a:xfrm>
          <a:prstGeom prst="rect">
            <a:avLst/>
          </a:prstGeom>
          <a:noFill/>
        </p:spPr>
        <p:txBody>
          <a:bodyPr wrap="square" rtlCol="0">
            <a:spAutoFit/>
          </a:bodyPr>
          <a:lstStyle/>
          <a:p>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        用于与外部资源的连接。</a:t>
            </a:r>
            <a:endParaRPr lang="zh-CN" altLang="en-US" sz="66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235424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7273145"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仿宋" panose="02010600040101010101" pitchFamily="2" charset="-122"/>
                <a:ea typeface="华文仿宋" panose="02010600040101010101" pitchFamily="2" charset="-122"/>
              </a:rPr>
              <a:t>&lt;meta&gt;</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2500086"/>
            <a:ext cx="10390158" cy="3139321"/>
          </a:xfrm>
          <a:prstGeom prst="rect">
            <a:avLst/>
          </a:prstGeom>
          <a:noFill/>
        </p:spPr>
        <p:txBody>
          <a:bodyPr wrap="square" rtlCol="0">
            <a:spAutoFit/>
          </a:bodyPr>
          <a:lstStyle/>
          <a:p>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        描述了一些基本的元数据，不会显示在页面上，但是会被解析。</a:t>
            </a:r>
            <a:endParaRPr lang="zh-CN" altLang="en-US" sz="6600" dirty="0">
              <a:solidFill>
                <a:prstClr val="white">
                  <a:lumMod val="95000"/>
                </a:prstClr>
              </a:solidFill>
              <a:latin typeface="华文新魏" panose="02010800040101010101" pitchFamily="2" charset="-122"/>
              <a:ea typeface="华文新魏" panose="02010800040101010101" pitchFamily="2" charset="-122"/>
            </a:endParaRPr>
          </a:p>
        </p:txBody>
      </p:sp>
      <p:pic>
        <p:nvPicPr>
          <p:cNvPr id="4" name="图片 3"/>
          <p:cNvPicPr>
            <a:picLocks noChangeAspect="1"/>
          </p:cNvPicPr>
          <p:nvPr/>
        </p:nvPicPr>
        <p:blipFill>
          <a:blip r:embed="rId2"/>
          <a:stretch>
            <a:fillRect/>
          </a:stretch>
        </p:blipFill>
        <p:spPr>
          <a:xfrm>
            <a:off x="1147035" y="1682075"/>
            <a:ext cx="9921771" cy="4250638"/>
          </a:xfrm>
          <a:prstGeom prst="rect">
            <a:avLst/>
          </a:prstGeom>
        </p:spPr>
      </p:pic>
      <p:pic>
        <p:nvPicPr>
          <p:cNvPr id="5" name="图片 4"/>
          <p:cNvPicPr>
            <a:picLocks noChangeAspect="1"/>
          </p:cNvPicPr>
          <p:nvPr/>
        </p:nvPicPr>
        <p:blipFill>
          <a:blip r:embed="rId3"/>
          <a:stretch>
            <a:fillRect/>
          </a:stretch>
        </p:blipFill>
        <p:spPr>
          <a:xfrm>
            <a:off x="7920098" y="5504142"/>
            <a:ext cx="2333333" cy="428571"/>
          </a:xfrm>
          <a:prstGeom prst="rect">
            <a:avLst/>
          </a:prstGeom>
        </p:spPr>
      </p:pic>
    </p:spTree>
    <p:extLst>
      <p:ext uri="{BB962C8B-B14F-4D97-AF65-F5344CB8AC3E}">
        <p14:creationId xmlns:p14="http://schemas.microsoft.com/office/powerpoint/2010/main" val="381195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7494359"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仿宋" panose="02010600040101010101" pitchFamily="2" charset="-122"/>
                <a:ea typeface="华文仿宋" panose="02010600040101010101" pitchFamily="2" charset="-122"/>
              </a:rPr>
              <a:t>&lt;script&gt;</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2500086"/>
            <a:ext cx="10390158" cy="2123658"/>
          </a:xfrm>
          <a:prstGeom prst="rect">
            <a:avLst/>
          </a:prstGeom>
          <a:noFill/>
        </p:spPr>
        <p:txBody>
          <a:bodyPr wrap="square" rtlCol="0">
            <a:spAutoFit/>
          </a:bodyPr>
          <a:lstStyle/>
          <a:p>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        用来与</a:t>
            </a:r>
            <a:r>
              <a:rPr lang="en-US" altLang="zh-CN" sz="6600" dirty="0" err="1" smtClean="0">
                <a:solidFill>
                  <a:prstClr val="white">
                    <a:lumMod val="95000"/>
                  </a:prstClr>
                </a:solidFill>
                <a:latin typeface="华文新魏" panose="02010800040101010101" pitchFamily="2" charset="-122"/>
                <a:ea typeface="华文新魏" panose="02010800040101010101" pitchFamily="2" charset="-122"/>
              </a:rPr>
              <a:t>javascript</a:t>
            </a:r>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链接，后面详细讲。</a:t>
            </a:r>
            <a:endParaRPr lang="zh-CN" altLang="en-US" sz="66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59531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6021200"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仿宋" panose="02010600040101010101" pitchFamily="2" charset="-122"/>
                <a:ea typeface="华文仿宋" panose="02010600040101010101" pitchFamily="2" charset="-122"/>
              </a:rPr>
              <a:t>&lt;a&gt;</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3044372"/>
            <a:ext cx="10390158" cy="523220"/>
          </a:xfrm>
          <a:prstGeom prst="rect">
            <a:avLst/>
          </a:prstGeom>
          <a:noFill/>
        </p:spPr>
        <p:txBody>
          <a:bodyPr wrap="square" rtlCol="0">
            <a:spAutoFit/>
          </a:bodyPr>
          <a:lstStyle/>
          <a:p>
            <a:r>
              <a:rPr lang="pt-BR" altLang="zh-CN" sz="2800" dirty="0">
                <a:solidFill>
                  <a:prstClr val="white">
                    <a:lumMod val="95000"/>
                  </a:prstClr>
                </a:solidFill>
                <a:latin typeface="华文新魏" panose="02010800040101010101" pitchFamily="2" charset="-122"/>
                <a:ea typeface="华文新魏" panose="02010800040101010101" pitchFamily="2" charset="-122"/>
              </a:rPr>
              <a:t>&lt;a href="http://www.xidian.edu.cn"&gt;</a:t>
            </a:r>
            <a:r>
              <a:rPr lang="zh-CN" altLang="pt-BR" sz="2800" dirty="0">
                <a:solidFill>
                  <a:prstClr val="white">
                    <a:lumMod val="95000"/>
                  </a:prstClr>
                </a:solidFill>
                <a:latin typeface="华文新魏" panose="02010800040101010101" pitchFamily="2" charset="-122"/>
                <a:ea typeface="华文新魏" panose="02010800040101010101" pitchFamily="2" charset="-122"/>
              </a:rPr>
              <a:t>链接到西电界面</a:t>
            </a:r>
            <a:r>
              <a:rPr lang="pt-BR" altLang="zh-CN" sz="2800" dirty="0">
                <a:solidFill>
                  <a:prstClr val="white">
                    <a:lumMod val="95000"/>
                  </a:prstClr>
                </a:solidFill>
                <a:latin typeface="华文新魏" panose="02010800040101010101" pitchFamily="2" charset="-122"/>
                <a:ea typeface="华文新魏" panose="02010800040101010101" pitchFamily="2" charset="-122"/>
              </a:rPr>
              <a:t>&lt;/a</a:t>
            </a:r>
            <a:r>
              <a:rPr lang="pt-BR" altLang="zh-CN" sz="2800" dirty="0" smtClean="0">
                <a:solidFill>
                  <a:prstClr val="white">
                    <a:lumMod val="95000"/>
                  </a:prstClr>
                </a:solidFill>
                <a:latin typeface="华文新魏" panose="02010800040101010101" pitchFamily="2" charset="-122"/>
                <a:ea typeface="华文新魏" panose="02010800040101010101" pitchFamily="2" charset="-122"/>
              </a:rPr>
              <a:t>&gt;</a:t>
            </a:r>
            <a:endParaRPr lang="zh-CN" altLang="en-US" sz="2800" dirty="0">
              <a:solidFill>
                <a:prstClr val="white">
                  <a:lumMod val="95000"/>
                </a:prstClr>
              </a:solidFill>
              <a:latin typeface="华文新魏" panose="02010800040101010101" pitchFamily="2" charset="-122"/>
              <a:ea typeface="华文新魏" panose="02010800040101010101" pitchFamily="2" charset="-122"/>
            </a:endParaRPr>
          </a:p>
        </p:txBody>
      </p:sp>
      <p:pic>
        <p:nvPicPr>
          <p:cNvPr id="4" name="图片 3"/>
          <p:cNvPicPr>
            <a:picLocks noChangeAspect="1"/>
          </p:cNvPicPr>
          <p:nvPr/>
        </p:nvPicPr>
        <p:blipFill>
          <a:blip r:embed="rId2"/>
          <a:stretch>
            <a:fillRect/>
          </a:stretch>
        </p:blipFill>
        <p:spPr>
          <a:xfrm>
            <a:off x="912842" y="2465877"/>
            <a:ext cx="10772321" cy="2203429"/>
          </a:xfrm>
          <a:prstGeom prst="rect">
            <a:avLst/>
          </a:prstGeom>
        </p:spPr>
      </p:pic>
    </p:spTree>
    <p:extLst>
      <p:ext uri="{BB962C8B-B14F-4D97-AF65-F5344CB8AC3E}">
        <p14:creationId xmlns:p14="http://schemas.microsoft.com/office/powerpoint/2010/main" val="73350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6391493"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仿宋" panose="02010600040101010101" pitchFamily="2" charset="-122"/>
                <a:ea typeface="华文仿宋" panose="02010600040101010101" pitchFamily="2" charset="-122"/>
              </a:rPr>
              <a:t>&lt;</a:t>
            </a:r>
            <a:r>
              <a:rPr lang="en-US" altLang="zh-CN" sz="6600" dirty="0" err="1" smtClean="0">
                <a:solidFill>
                  <a:prstClr val="white"/>
                </a:solidFill>
                <a:latin typeface="华文仿宋" panose="02010600040101010101" pitchFamily="2" charset="-122"/>
                <a:ea typeface="华文仿宋" panose="02010600040101010101" pitchFamily="2" charset="-122"/>
              </a:rPr>
              <a:t>br</a:t>
            </a:r>
            <a:r>
              <a:rPr lang="en-US" altLang="zh-CN" sz="6600" dirty="0" smtClean="0">
                <a:solidFill>
                  <a:prstClr val="white"/>
                </a:solidFill>
                <a:latin typeface="华文仿宋" panose="02010600040101010101" pitchFamily="2" charset="-122"/>
                <a:ea typeface="华文仿宋" panose="02010600040101010101" pitchFamily="2" charset="-122"/>
              </a:rPr>
              <a:t>&gt;</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2500086"/>
            <a:ext cx="10390158" cy="2123658"/>
          </a:xfrm>
          <a:prstGeom prst="rect">
            <a:avLst/>
          </a:prstGeom>
          <a:noFill/>
        </p:spPr>
        <p:txBody>
          <a:bodyPr wrap="square" rtlCol="0">
            <a:spAutoFit/>
          </a:bodyPr>
          <a:lstStyle/>
          <a:p>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        换行符，可以在见面中重新开始一行。</a:t>
            </a:r>
            <a:endParaRPr lang="zh-CN" altLang="en-US" sz="66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416007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6391493"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仿宋" panose="02010600040101010101" pitchFamily="2" charset="-122"/>
                <a:ea typeface="华文仿宋" panose="02010600040101010101" pitchFamily="2" charset="-122"/>
              </a:rPr>
              <a:t>&lt;</a:t>
            </a:r>
            <a:r>
              <a:rPr lang="en-US" altLang="zh-CN" sz="6600" dirty="0" err="1" smtClean="0">
                <a:solidFill>
                  <a:prstClr val="white"/>
                </a:solidFill>
                <a:latin typeface="华文仿宋" panose="02010600040101010101" pitchFamily="2" charset="-122"/>
                <a:ea typeface="华文仿宋" panose="02010600040101010101" pitchFamily="2" charset="-122"/>
              </a:rPr>
              <a:t>hr</a:t>
            </a:r>
            <a:r>
              <a:rPr lang="en-US" altLang="zh-CN" sz="6600" dirty="0" smtClean="0">
                <a:solidFill>
                  <a:prstClr val="white"/>
                </a:solidFill>
                <a:latin typeface="华文仿宋" panose="02010600040101010101" pitchFamily="2" charset="-122"/>
                <a:ea typeface="华文仿宋" panose="02010600040101010101" pitchFamily="2" charset="-122"/>
              </a:rPr>
              <a:t>&gt;</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2500086"/>
            <a:ext cx="10390158" cy="1107996"/>
          </a:xfrm>
          <a:prstGeom prst="rect">
            <a:avLst/>
          </a:prstGeom>
          <a:noFill/>
        </p:spPr>
        <p:txBody>
          <a:bodyPr wrap="square" rtlCol="0">
            <a:spAutoFit/>
          </a:bodyPr>
          <a:lstStyle/>
          <a:p>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        用来产生一条水平线。</a:t>
            </a:r>
            <a:endParaRPr lang="zh-CN" altLang="en-US" sz="66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73912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8366393"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行楷" panose="02010800040101010101" pitchFamily="2" charset="-122"/>
                <a:ea typeface="华文行楷" panose="02010800040101010101" pitchFamily="2" charset="-122"/>
              </a:rPr>
              <a:t>-</a:t>
            </a:r>
            <a:r>
              <a:rPr lang="zh-CN" altLang="en-US" sz="6600" dirty="0" smtClean="0">
                <a:solidFill>
                  <a:prstClr val="white"/>
                </a:solidFill>
                <a:latin typeface="华文仿宋" panose="02010600040101010101" pitchFamily="2" charset="-122"/>
                <a:ea typeface="华文仿宋" panose="02010600040101010101" pitchFamily="2" charset="-122"/>
              </a:rPr>
              <a:t>文本格式</a:t>
            </a:r>
            <a:endParaRPr lang="zh-CN" altLang="en-US" sz="6600" dirty="0">
              <a:solidFill>
                <a:prstClr val="black"/>
              </a:solidFill>
              <a:latin typeface="华文仿宋" panose="02010600040101010101" pitchFamily="2" charset="-122"/>
              <a:ea typeface="华文仿宋" panose="0201060004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4224915790"/>
              </p:ext>
            </p:extLst>
          </p:nvPr>
        </p:nvGraphicFramePr>
        <p:xfrm>
          <a:off x="838200" y="1375214"/>
          <a:ext cx="10515600" cy="5482790"/>
        </p:xfrm>
        <a:graphic>
          <a:graphicData uri="http://schemas.openxmlformats.org/drawingml/2006/table">
            <a:tbl>
              <a:tblPr firstRow="1" firstCol="1" bandRow="1">
                <a:tableStyleId>{5C22544A-7EE6-4342-B048-85BDC9FD1C3A}</a:tableStyleId>
              </a:tblPr>
              <a:tblGrid>
                <a:gridCol w="5257800"/>
                <a:gridCol w="5257800"/>
              </a:tblGrid>
              <a:tr h="548279">
                <a:tc>
                  <a:txBody>
                    <a:bodyPr/>
                    <a:lstStyle/>
                    <a:p>
                      <a:pPr algn="ctr">
                        <a:spcAft>
                          <a:spcPts val="0"/>
                        </a:spcAft>
                      </a:pPr>
                      <a:r>
                        <a:rPr lang="zh-CN" sz="3200" kern="100">
                          <a:effectLst/>
                        </a:rPr>
                        <a:t>标签</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157" marR="9157" marT="9157" marB="9157" anchor="ctr"/>
                </a:tc>
                <a:tc>
                  <a:txBody>
                    <a:bodyPr/>
                    <a:lstStyle/>
                    <a:p>
                      <a:pPr algn="ctr">
                        <a:spcAft>
                          <a:spcPts val="0"/>
                        </a:spcAft>
                      </a:pPr>
                      <a:r>
                        <a:rPr lang="zh-CN" sz="3200" kern="100">
                          <a:effectLst/>
                        </a:rPr>
                        <a:t>描述</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157" marR="9157" marT="9157" marB="9157" anchor="ctr"/>
                </a:tc>
              </a:tr>
              <a:tr h="548279">
                <a:tc>
                  <a:txBody>
                    <a:bodyPr/>
                    <a:lstStyle/>
                    <a:p>
                      <a:pPr algn="ctr">
                        <a:spcAft>
                          <a:spcPts val="0"/>
                        </a:spcAft>
                      </a:pPr>
                      <a:r>
                        <a:rPr lang="en-US" sz="3200" u="sng" kern="100">
                          <a:effectLst/>
                          <a:hlinkClick r:id="rId2"/>
                        </a:rPr>
                        <a:t>&lt;b&gt;</a:t>
                      </a:r>
                      <a:r>
                        <a:rPr lang="en-US" sz="32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157" marR="9157" marT="9157" marB="9157" anchor="ctr"/>
                </a:tc>
                <a:tc>
                  <a:txBody>
                    <a:bodyPr/>
                    <a:lstStyle/>
                    <a:p>
                      <a:pPr algn="ctr">
                        <a:spcAft>
                          <a:spcPts val="0"/>
                        </a:spcAft>
                      </a:pPr>
                      <a:r>
                        <a:rPr lang="zh-CN" sz="3200" kern="100">
                          <a:effectLst/>
                        </a:rPr>
                        <a:t>定义粗体文本</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157" marR="9157" marT="9157" marB="9157" anchor="ctr"/>
                </a:tc>
              </a:tr>
              <a:tr h="548279">
                <a:tc>
                  <a:txBody>
                    <a:bodyPr/>
                    <a:lstStyle/>
                    <a:p>
                      <a:pPr algn="ctr">
                        <a:spcAft>
                          <a:spcPts val="0"/>
                        </a:spcAft>
                      </a:pPr>
                      <a:r>
                        <a:rPr lang="en-US" sz="3200" u="sng" kern="100">
                          <a:effectLst/>
                          <a:hlinkClick r:id="rId3"/>
                        </a:rPr>
                        <a:t>&lt;em&gt;</a:t>
                      </a:r>
                      <a:r>
                        <a:rPr lang="en-US" sz="32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157" marR="9157" marT="9157" marB="9157" anchor="ctr"/>
                </a:tc>
                <a:tc>
                  <a:txBody>
                    <a:bodyPr/>
                    <a:lstStyle/>
                    <a:p>
                      <a:pPr algn="ctr">
                        <a:spcAft>
                          <a:spcPts val="0"/>
                        </a:spcAft>
                      </a:pPr>
                      <a:r>
                        <a:rPr lang="zh-CN" sz="3200" kern="100">
                          <a:effectLst/>
                        </a:rPr>
                        <a:t>定义着重文字</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157" marR="9157" marT="9157" marB="9157" anchor="ctr"/>
                </a:tc>
              </a:tr>
              <a:tr h="548279">
                <a:tc>
                  <a:txBody>
                    <a:bodyPr/>
                    <a:lstStyle/>
                    <a:p>
                      <a:pPr algn="ctr">
                        <a:spcAft>
                          <a:spcPts val="0"/>
                        </a:spcAft>
                      </a:pPr>
                      <a:r>
                        <a:rPr lang="en-US" sz="3200" u="sng" kern="100">
                          <a:effectLst/>
                          <a:hlinkClick r:id="rId4"/>
                        </a:rPr>
                        <a:t>&lt;i&gt;</a:t>
                      </a:r>
                      <a:r>
                        <a:rPr lang="en-US" sz="32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157" marR="9157" marT="9157" marB="9157" anchor="ctr"/>
                </a:tc>
                <a:tc>
                  <a:txBody>
                    <a:bodyPr/>
                    <a:lstStyle/>
                    <a:p>
                      <a:pPr algn="ctr">
                        <a:spcAft>
                          <a:spcPts val="0"/>
                        </a:spcAft>
                      </a:pPr>
                      <a:r>
                        <a:rPr lang="zh-CN" sz="3200" kern="100">
                          <a:effectLst/>
                        </a:rPr>
                        <a:t>定义斜体字</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157" marR="9157" marT="9157" marB="9157" anchor="ctr"/>
                </a:tc>
              </a:tr>
              <a:tr h="548279">
                <a:tc>
                  <a:txBody>
                    <a:bodyPr/>
                    <a:lstStyle/>
                    <a:p>
                      <a:pPr algn="ctr">
                        <a:spcAft>
                          <a:spcPts val="0"/>
                        </a:spcAft>
                      </a:pPr>
                      <a:r>
                        <a:rPr lang="en-US" sz="3200" u="sng" kern="100">
                          <a:effectLst/>
                          <a:hlinkClick r:id="rId5"/>
                        </a:rPr>
                        <a:t>&lt;small&gt;</a:t>
                      </a:r>
                      <a:r>
                        <a:rPr lang="en-US" sz="32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157" marR="9157" marT="9157" marB="9157" anchor="ctr"/>
                </a:tc>
                <a:tc>
                  <a:txBody>
                    <a:bodyPr/>
                    <a:lstStyle/>
                    <a:p>
                      <a:pPr algn="ctr">
                        <a:spcAft>
                          <a:spcPts val="0"/>
                        </a:spcAft>
                      </a:pPr>
                      <a:r>
                        <a:rPr lang="zh-CN" sz="3200" kern="100">
                          <a:effectLst/>
                        </a:rPr>
                        <a:t>定义小号字</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157" marR="9157" marT="9157" marB="9157" anchor="ctr"/>
                </a:tc>
              </a:tr>
              <a:tr h="548279">
                <a:tc>
                  <a:txBody>
                    <a:bodyPr/>
                    <a:lstStyle/>
                    <a:p>
                      <a:pPr algn="ctr">
                        <a:spcAft>
                          <a:spcPts val="0"/>
                        </a:spcAft>
                      </a:pPr>
                      <a:r>
                        <a:rPr lang="en-US" sz="3200" u="sng" kern="100">
                          <a:effectLst/>
                          <a:hlinkClick r:id="rId6"/>
                        </a:rPr>
                        <a:t>&lt;strong&gt;</a:t>
                      </a:r>
                      <a:r>
                        <a:rPr lang="en-US" sz="32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157" marR="9157" marT="9157" marB="9157" anchor="ctr"/>
                </a:tc>
                <a:tc>
                  <a:txBody>
                    <a:bodyPr/>
                    <a:lstStyle/>
                    <a:p>
                      <a:pPr algn="ctr">
                        <a:spcAft>
                          <a:spcPts val="0"/>
                        </a:spcAft>
                      </a:pPr>
                      <a:r>
                        <a:rPr lang="zh-CN" sz="3200" kern="100">
                          <a:effectLst/>
                        </a:rPr>
                        <a:t>定义加重语气</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157" marR="9157" marT="9157" marB="9157" anchor="ctr"/>
                </a:tc>
              </a:tr>
              <a:tr h="548279">
                <a:tc>
                  <a:txBody>
                    <a:bodyPr/>
                    <a:lstStyle/>
                    <a:p>
                      <a:pPr algn="ctr">
                        <a:spcAft>
                          <a:spcPts val="0"/>
                        </a:spcAft>
                      </a:pPr>
                      <a:r>
                        <a:rPr lang="en-US" sz="3200" u="sng" kern="100">
                          <a:effectLst/>
                          <a:hlinkClick r:id="rId7"/>
                        </a:rPr>
                        <a:t>&lt;sub&gt;</a:t>
                      </a:r>
                      <a:r>
                        <a:rPr lang="en-US" sz="32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157" marR="9157" marT="9157" marB="9157" anchor="ctr"/>
                </a:tc>
                <a:tc>
                  <a:txBody>
                    <a:bodyPr/>
                    <a:lstStyle/>
                    <a:p>
                      <a:pPr algn="ctr">
                        <a:spcAft>
                          <a:spcPts val="0"/>
                        </a:spcAft>
                      </a:pPr>
                      <a:r>
                        <a:rPr lang="zh-CN" sz="3200" kern="100">
                          <a:effectLst/>
                        </a:rPr>
                        <a:t>定义下标字</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157" marR="9157" marT="9157" marB="9157" anchor="ctr"/>
                </a:tc>
              </a:tr>
              <a:tr h="548279">
                <a:tc>
                  <a:txBody>
                    <a:bodyPr/>
                    <a:lstStyle/>
                    <a:p>
                      <a:pPr algn="ctr">
                        <a:spcAft>
                          <a:spcPts val="0"/>
                        </a:spcAft>
                      </a:pPr>
                      <a:r>
                        <a:rPr lang="en-US" sz="3200" u="sng" kern="100">
                          <a:effectLst/>
                          <a:hlinkClick r:id="rId8"/>
                        </a:rPr>
                        <a:t>&lt;sup&gt;</a:t>
                      </a:r>
                      <a:r>
                        <a:rPr lang="en-US" sz="32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157" marR="9157" marT="9157" marB="9157" anchor="ctr"/>
                </a:tc>
                <a:tc>
                  <a:txBody>
                    <a:bodyPr/>
                    <a:lstStyle/>
                    <a:p>
                      <a:pPr algn="ctr">
                        <a:spcAft>
                          <a:spcPts val="0"/>
                        </a:spcAft>
                      </a:pPr>
                      <a:r>
                        <a:rPr lang="zh-CN" sz="3200" kern="100">
                          <a:effectLst/>
                        </a:rPr>
                        <a:t>定义上标字</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157" marR="9157" marT="9157" marB="9157" anchor="ctr"/>
                </a:tc>
              </a:tr>
              <a:tr h="548279">
                <a:tc>
                  <a:txBody>
                    <a:bodyPr/>
                    <a:lstStyle/>
                    <a:p>
                      <a:pPr algn="ctr">
                        <a:spcAft>
                          <a:spcPts val="0"/>
                        </a:spcAft>
                      </a:pPr>
                      <a:r>
                        <a:rPr lang="en-US" sz="3200" u="sng" kern="100">
                          <a:effectLst/>
                          <a:hlinkClick r:id="rId9"/>
                        </a:rPr>
                        <a:t>&lt;ins&gt;</a:t>
                      </a:r>
                      <a:r>
                        <a:rPr lang="en-US" sz="32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157" marR="9157" marT="9157" marB="9157" anchor="ctr"/>
                </a:tc>
                <a:tc>
                  <a:txBody>
                    <a:bodyPr/>
                    <a:lstStyle/>
                    <a:p>
                      <a:pPr algn="ctr">
                        <a:spcAft>
                          <a:spcPts val="0"/>
                        </a:spcAft>
                      </a:pPr>
                      <a:r>
                        <a:rPr lang="zh-CN" sz="3200" kern="100">
                          <a:effectLst/>
                        </a:rPr>
                        <a:t>定义插入字</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157" marR="9157" marT="9157" marB="9157" anchor="ctr"/>
                </a:tc>
              </a:tr>
              <a:tr h="548279">
                <a:tc>
                  <a:txBody>
                    <a:bodyPr/>
                    <a:lstStyle/>
                    <a:p>
                      <a:pPr algn="ctr">
                        <a:spcAft>
                          <a:spcPts val="0"/>
                        </a:spcAft>
                      </a:pPr>
                      <a:r>
                        <a:rPr lang="en-US" sz="3200" u="sng" kern="100">
                          <a:effectLst/>
                          <a:hlinkClick r:id="rId10"/>
                        </a:rPr>
                        <a:t>&lt;del&gt;</a:t>
                      </a:r>
                      <a:r>
                        <a:rPr lang="en-US" sz="32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157" marR="9157" marT="9157" marB="9157" anchor="ctr"/>
                </a:tc>
                <a:tc>
                  <a:txBody>
                    <a:bodyPr/>
                    <a:lstStyle/>
                    <a:p>
                      <a:pPr algn="ctr">
                        <a:spcAft>
                          <a:spcPts val="0"/>
                        </a:spcAft>
                      </a:pPr>
                      <a:r>
                        <a:rPr lang="zh-CN" sz="3200" kern="100" dirty="0">
                          <a:effectLst/>
                        </a:rPr>
                        <a:t>定义删除字</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157" marR="9157" marT="9157" marB="9157" anchor="ctr"/>
                </a:tc>
              </a:tr>
            </a:tbl>
          </a:graphicData>
        </a:graphic>
      </p:graphicFrame>
    </p:spTree>
    <p:extLst>
      <p:ext uri="{BB962C8B-B14F-4D97-AF65-F5344CB8AC3E}">
        <p14:creationId xmlns:p14="http://schemas.microsoft.com/office/powerpoint/2010/main" val="1569408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6904454"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仿宋" panose="02010600040101010101" pitchFamily="2" charset="-122"/>
                <a:ea typeface="华文仿宋" panose="02010600040101010101" pitchFamily="2" charset="-122"/>
              </a:rPr>
              <a:t>&lt;</a:t>
            </a:r>
            <a:r>
              <a:rPr lang="en-US" altLang="zh-CN" sz="6600" dirty="0" err="1" smtClean="0">
                <a:solidFill>
                  <a:prstClr val="white"/>
                </a:solidFill>
                <a:latin typeface="华文仿宋" panose="02010600040101010101" pitchFamily="2" charset="-122"/>
                <a:ea typeface="华文仿宋" panose="02010600040101010101" pitchFamily="2" charset="-122"/>
              </a:rPr>
              <a:t>img</a:t>
            </a:r>
            <a:r>
              <a:rPr lang="en-US" altLang="zh-CN" sz="6600" dirty="0" smtClean="0">
                <a:solidFill>
                  <a:prstClr val="white"/>
                </a:solidFill>
                <a:latin typeface="华文仿宋" panose="02010600040101010101" pitchFamily="2" charset="-122"/>
                <a:ea typeface="华文仿宋" panose="02010600040101010101" pitchFamily="2" charset="-122"/>
              </a:rPr>
              <a:t>&gt;</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2881086"/>
            <a:ext cx="10390158" cy="584775"/>
          </a:xfrm>
          <a:prstGeom prst="rect">
            <a:avLst/>
          </a:prstGeom>
          <a:noFill/>
        </p:spPr>
        <p:txBody>
          <a:bodyPr wrap="square" rtlCol="0">
            <a:spAutoFit/>
          </a:bodyPr>
          <a:lstStyle/>
          <a:p>
            <a:r>
              <a:rPr lang="en-US" altLang="zh-CN" sz="3200" dirty="0" smtClean="0">
                <a:solidFill>
                  <a:prstClr val="white">
                    <a:lumMod val="95000"/>
                  </a:prstClr>
                </a:solidFill>
                <a:latin typeface="华文新魏" panose="02010800040101010101" pitchFamily="2" charset="-122"/>
                <a:ea typeface="华文新魏" panose="02010800040101010101" pitchFamily="2" charset="-122"/>
              </a:rPr>
              <a:t>&lt;</a:t>
            </a:r>
            <a:r>
              <a:rPr lang="en-US" altLang="zh-CN" sz="3200" dirty="0" err="1" smtClean="0">
                <a:solidFill>
                  <a:prstClr val="white">
                    <a:lumMod val="95000"/>
                  </a:prstClr>
                </a:solidFill>
                <a:latin typeface="华文新魏" panose="02010800040101010101" pitchFamily="2" charset="-122"/>
                <a:ea typeface="华文新魏" panose="02010800040101010101" pitchFamily="2" charset="-122"/>
              </a:rPr>
              <a:t>img</a:t>
            </a:r>
            <a:r>
              <a:rPr lang="en-US" altLang="zh-CN" sz="3200" dirty="0" smtClean="0">
                <a:solidFill>
                  <a:prstClr val="white">
                    <a:lumMod val="95000"/>
                  </a:prstClr>
                </a:solidFill>
                <a:latin typeface="华文新魏" panose="02010800040101010101" pitchFamily="2" charset="-122"/>
                <a:ea typeface="华文新魏" panose="02010800040101010101" pitchFamily="2" charset="-122"/>
              </a:rPr>
              <a:t> </a:t>
            </a:r>
            <a:r>
              <a:rPr lang="en-US" altLang="zh-CN" sz="3200" dirty="0" err="1">
                <a:solidFill>
                  <a:prstClr val="white">
                    <a:lumMod val="95000"/>
                  </a:prstClr>
                </a:solidFill>
                <a:latin typeface="华文新魏" panose="02010800040101010101" pitchFamily="2" charset="-122"/>
                <a:ea typeface="华文新魏" panose="02010800040101010101" pitchFamily="2" charset="-122"/>
              </a:rPr>
              <a:t>src</a:t>
            </a:r>
            <a:r>
              <a:rPr lang="en-US" altLang="zh-CN" sz="3200" dirty="0">
                <a:solidFill>
                  <a:prstClr val="white">
                    <a:lumMod val="95000"/>
                  </a:prstClr>
                </a:solidFill>
                <a:latin typeface="华文新魏" panose="02010800040101010101" pitchFamily="2" charset="-122"/>
                <a:ea typeface="华文新魏" panose="02010800040101010101" pitchFamily="2" charset="-122"/>
              </a:rPr>
              <a:t>="xidian.jpg" width="1000" height="622"&gt; </a:t>
            </a:r>
            <a:r>
              <a:rPr lang="zh-CN" altLang="en-US" sz="3200" dirty="0" smtClean="0">
                <a:solidFill>
                  <a:prstClr val="white">
                    <a:lumMod val="95000"/>
                  </a:prstClr>
                </a:solidFill>
                <a:latin typeface="华文新魏" panose="02010800040101010101" pitchFamily="2" charset="-122"/>
                <a:ea typeface="华文新魏" panose="02010800040101010101" pitchFamily="2" charset="-122"/>
              </a:rPr>
              <a:t>。</a:t>
            </a:r>
            <a:endParaRPr lang="zh-CN" altLang="en-US" sz="3200" dirty="0">
              <a:solidFill>
                <a:prstClr val="white">
                  <a:lumMod val="95000"/>
                </a:prstClr>
              </a:solidFill>
              <a:latin typeface="华文新魏" panose="02010800040101010101" pitchFamily="2" charset="-122"/>
              <a:ea typeface="华文新魏" panose="02010800040101010101" pitchFamily="2" charset="-122"/>
            </a:endParaRPr>
          </a:p>
        </p:txBody>
      </p:sp>
      <p:pic>
        <p:nvPicPr>
          <p:cNvPr id="4" name="图片 3"/>
          <p:cNvPicPr>
            <a:picLocks noChangeAspect="1"/>
          </p:cNvPicPr>
          <p:nvPr/>
        </p:nvPicPr>
        <p:blipFill>
          <a:blip r:embed="rId2"/>
          <a:stretch>
            <a:fillRect/>
          </a:stretch>
        </p:blipFill>
        <p:spPr>
          <a:xfrm>
            <a:off x="1654582" y="1242784"/>
            <a:ext cx="8752162" cy="5615216"/>
          </a:xfrm>
          <a:prstGeom prst="rect">
            <a:avLst/>
          </a:prstGeom>
          <a:effectLst>
            <a:softEdge rad="25400"/>
          </a:effectLst>
        </p:spPr>
      </p:pic>
    </p:spTree>
    <p:extLst>
      <p:ext uri="{BB962C8B-B14F-4D97-AF65-F5344CB8AC3E}">
        <p14:creationId xmlns:p14="http://schemas.microsoft.com/office/powerpoint/2010/main" val="416193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2425664" cy="1107996"/>
          </a:xfrm>
          <a:prstGeom prst="rect">
            <a:avLst/>
          </a:prstGeom>
        </p:spPr>
        <p:txBody>
          <a:bodyPr wrap="none">
            <a:spAutoFit/>
          </a:bodyPr>
          <a:lstStyle/>
          <a:p>
            <a:r>
              <a:rPr lang="en-US" altLang="zh-CN" sz="6600" dirty="0">
                <a:solidFill>
                  <a:schemeClr val="bg1"/>
                </a:solidFill>
                <a:latin typeface="华文行楷" panose="02010800040101010101" pitchFamily="2" charset="-122"/>
                <a:ea typeface="华文行楷" panose="02010800040101010101" pitchFamily="2" charset="-122"/>
              </a:rPr>
              <a:t>HTML</a:t>
            </a:r>
            <a:endParaRPr lang="zh-CN" altLang="en-US" sz="6600" dirty="0">
              <a:latin typeface="华文行楷" panose="02010800040101010101" pitchFamily="2" charset="-122"/>
              <a:ea typeface="华文行楷" panose="02010800040101010101" pitchFamily="2" charset="-122"/>
            </a:endParaRPr>
          </a:p>
        </p:txBody>
      </p:sp>
      <p:sp>
        <p:nvSpPr>
          <p:cNvPr id="3" name="矩形 2">
            <a:hlinkClick r:id="rId2" action="ppaction://hlinksldjump"/>
          </p:cNvPr>
          <p:cNvSpPr/>
          <p:nvPr/>
        </p:nvSpPr>
        <p:spPr>
          <a:xfrm>
            <a:off x="1490544" y="2086414"/>
            <a:ext cx="4416594" cy="1107996"/>
          </a:xfrm>
          <a:prstGeom prst="rect">
            <a:avLst/>
          </a:prstGeom>
        </p:spPr>
        <p:txBody>
          <a:bodyPr wrap="none">
            <a:spAutoFit/>
          </a:bodyPr>
          <a:lstStyle/>
          <a:p>
            <a:r>
              <a:rPr lang="zh-CN" altLang="en-US" sz="6600" dirty="0" smtClean="0">
                <a:solidFill>
                  <a:schemeClr val="bg1"/>
                </a:solidFill>
                <a:latin typeface="华文新魏" panose="02010800040101010101" pitchFamily="2" charset="-122"/>
                <a:ea typeface="华文新魏" panose="02010800040101010101" pitchFamily="2" charset="-122"/>
              </a:rPr>
              <a:t>第一个界面</a:t>
            </a:r>
            <a:endParaRPr lang="zh-CN" altLang="en-US" sz="6600" dirty="0">
              <a:latin typeface="华文新魏" panose="02010800040101010101" pitchFamily="2" charset="-122"/>
              <a:ea typeface="华文新魏" panose="02010800040101010101" pitchFamily="2" charset="-122"/>
            </a:endParaRPr>
          </a:p>
        </p:txBody>
      </p:sp>
      <p:sp>
        <p:nvSpPr>
          <p:cNvPr id="4" name="矩形 3"/>
          <p:cNvSpPr/>
          <p:nvPr/>
        </p:nvSpPr>
        <p:spPr>
          <a:xfrm>
            <a:off x="6712808" y="3788416"/>
            <a:ext cx="3563796" cy="1107996"/>
          </a:xfrm>
          <a:prstGeom prst="rect">
            <a:avLst/>
          </a:prstGeom>
        </p:spPr>
        <p:txBody>
          <a:bodyPr wrap="none">
            <a:spAutoFit/>
          </a:bodyPr>
          <a:lstStyle/>
          <a:p>
            <a:r>
              <a:rPr lang="en-US" altLang="zh-CN" sz="6600" dirty="0">
                <a:solidFill>
                  <a:schemeClr val="bg1"/>
                </a:solidFill>
                <a:latin typeface="华文新魏" panose="02010800040101010101" pitchFamily="2" charset="-122"/>
                <a:ea typeface="华文新魏" panose="02010800040101010101" pitchFamily="2" charset="-122"/>
              </a:rPr>
              <a:t>h</a:t>
            </a:r>
            <a:r>
              <a:rPr lang="en-US" altLang="zh-CN" sz="6600" dirty="0" smtClean="0">
                <a:solidFill>
                  <a:schemeClr val="bg1"/>
                </a:solidFill>
                <a:latin typeface="华文新魏" panose="02010800040101010101" pitchFamily="2" charset="-122"/>
                <a:ea typeface="华文新魏" panose="02010800040101010101" pitchFamily="2" charset="-122"/>
              </a:rPr>
              <a:t>tml</a:t>
            </a:r>
            <a:r>
              <a:rPr lang="zh-CN" altLang="en-US" sz="6600" dirty="0" smtClean="0">
                <a:solidFill>
                  <a:schemeClr val="bg1"/>
                </a:solidFill>
                <a:latin typeface="华文新魏" panose="02010800040101010101" pitchFamily="2" charset="-122"/>
                <a:ea typeface="华文新魏" panose="02010800040101010101" pitchFamily="2" charset="-122"/>
              </a:rPr>
              <a:t>标签</a:t>
            </a:r>
            <a:endParaRPr lang="zh-CN" altLang="en-US" sz="6600" dirty="0">
              <a:latin typeface="华文新魏" panose="02010800040101010101" pitchFamily="2" charset="-122"/>
              <a:ea typeface="华文新魏" panose="02010800040101010101" pitchFamily="2" charset="-122"/>
            </a:endParaRPr>
          </a:p>
        </p:txBody>
      </p:sp>
      <p:sp>
        <p:nvSpPr>
          <p:cNvPr id="6" name="上弧形箭头 5"/>
          <p:cNvSpPr/>
          <p:nvPr/>
        </p:nvSpPr>
        <p:spPr>
          <a:xfrm rot="2249588">
            <a:off x="5907138" y="2387600"/>
            <a:ext cx="2043062" cy="990600"/>
          </a:xfrm>
          <a:prstGeom prst="curvedDownArrow">
            <a:avLst/>
          </a:prstGeom>
          <a:solidFill>
            <a:schemeClr val="tx2">
              <a:lumMod val="20000"/>
              <a:lumOff val="8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69333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7494359"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仿宋" panose="02010600040101010101" pitchFamily="2" charset="-122"/>
                <a:ea typeface="华文仿宋" panose="02010600040101010101" pitchFamily="2" charset="-122"/>
              </a:rPr>
              <a:t>&lt;table&gt;</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1966686"/>
            <a:ext cx="10390158" cy="4401205"/>
          </a:xfrm>
          <a:prstGeom prst="rect">
            <a:avLst/>
          </a:prstGeom>
          <a:noFill/>
        </p:spPr>
        <p:txBody>
          <a:bodyPr wrap="square" rtlCol="0">
            <a:spAutoFit/>
          </a:bodyPr>
          <a:lstStyle/>
          <a:p>
            <a:r>
              <a:rPr lang="en-US" altLang="zh-CN" sz="2800" dirty="0">
                <a:solidFill>
                  <a:prstClr val="white">
                    <a:lumMod val="95000"/>
                  </a:prstClr>
                </a:solidFill>
                <a:latin typeface="华文新魏" panose="02010800040101010101" pitchFamily="2" charset="-122"/>
                <a:ea typeface="华文新魏" panose="02010800040101010101" pitchFamily="2" charset="-122"/>
              </a:rPr>
              <a:t>&lt;table border="2"&gt;</a:t>
            </a:r>
          </a:p>
          <a:p>
            <a:r>
              <a:rPr lang="en-US" altLang="zh-CN" sz="2800" dirty="0">
                <a:solidFill>
                  <a:prstClr val="white">
                    <a:lumMod val="95000"/>
                  </a:prstClr>
                </a:solidFill>
                <a:latin typeface="华文新魏" panose="02010800040101010101" pitchFamily="2" charset="-122"/>
                <a:ea typeface="华文新魏" panose="02010800040101010101" pitchFamily="2" charset="-122"/>
              </a:rPr>
              <a:t>&lt;</a:t>
            </a:r>
            <a:r>
              <a:rPr lang="en-US" altLang="zh-CN" sz="2800" dirty="0" err="1">
                <a:solidFill>
                  <a:prstClr val="white">
                    <a:lumMod val="95000"/>
                  </a:prstClr>
                </a:solidFill>
                <a:latin typeface="华文新魏" panose="02010800040101010101" pitchFamily="2" charset="-122"/>
                <a:ea typeface="华文新魏" panose="02010800040101010101" pitchFamily="2" charset="-122"/>
              </a:rPr>
              <a:t>tr</a:t>
            </a:r>
            <a:r>
              <a:rPr lang="en-US" altLang="zh-CN" sz="2800" dirty="0">
                <a:solidFill>
                  <a:prstClr val="white">
                    <a:lumMod val="95000"/>
                  </a:prstClr>
                </a:solidFill>
                <a:latin typeface="华文新魏" panose="02010800040101010101" pitchFamily="2" charset="-122"/>
                <a:ea typeface="华文新魏" panose="02010800040101010101" pitchFamily="2" charset="-122"/>
              </a:rPr>
              <a:t>&gt;</a:t>
            </a:r>
          </a:p>
          <a:p>
            <a:r>
              <a:rPr lang="en-US" altLang="zh-CN" sz="2800" dirty="0">
                <a:solidFill>
                  <a:prstClr val="white">
                    <a:lumMod val="95000"/>
                  </a:prstClr>
                </a:solidFill>
                <a:latin typeface="华文新魏" panose="02010800040101010101" pitchFamily="2" charset="-122"/>
                <a:ea typeface="华文新魏" panose="02010800040101010101" pitchFamily="2" charset="-122"/>
              </a:rPr>
              <a:t>&lt;td&gt;</a:t>
            </a:r>
            <a:r>
              <a:rPr lang="zh-CN" altLang="en-US" sz="2800" dirty="0">
                <a:solidFill>
                  <a:prstClr val="white">
                    <a:lumMod val="95000"/>
                  </a:prstClr>
                </a:solidFill>
                <a:latin typeface="华文新魏" panose="02010800040101010101" pitchFamily="2" charset="-122"/>
                <a:ea typeface="华文新魏" panose="02010800040101010101" pitchFamily="2" charset="-122"/>
              </a:rPr>
              <a:t>计算机学院</a:t>
            </a:r>
            <a:r>
              <a:rPr lang="en-US" altLang="zh-CN" sz="2800" dirty="0">
                <a:solidFill>
                  <a:prstClr val="white">
                    <a:lumMod val="95000"/>
                  </a:prstClr>
                </a:solidFill>
                <a:latin typeface="华文新魏" panose="02010800040101010101" pitchFamily="2" charset="-122"/>
                <a:ea typeface="华文新魏" panose="02010800040101010101" pitchFamily="2" charset="-122"/>
              </a:rPr>
              <a:t>&lt;/td&gt;</a:t>
            </a:r>
          </a:p>
          <a:p>
            <a:r>
              <a:rPr lang="en-US" altLang="zh-CN" sz="2800" dirty="0">
                <a:solidFill>
                  <a:prstClr val="white">
                    <a:lumMod val="95000"/>
                  </a:prstClr>
                </a:solidFill>
                <a:latin typeface="华文新魏" panose="02010800040101010101" pitchFamily="2" charset="-122"/>
                <a:ea typeface="华文新魏" panose="02010800040101010101" pitchFamily="2" charset="-122"/>
              </a:rPr>
              <a:t>&lt;td&gt;900</a:t>
            </a:r>
            <a:r>
              <a:rPr lang="zh-CN" altLang="en-US" sz="2800" dirty="0">
                <a:solidFill>
                  <a:prstClr val="white">
                    <a:lumMod val="95000"/>
                  </a:prstClr>
                </a:solidFill>
                <a:latin typeface="华文新魏" panose="02010800040101010101" pitchFamily="2" charset="-122"/>
                <a:ea typeface="华文新魏" panose="02010800040101010101" pitchFamily="2" charset="-122"/>
              </a:rPr>
              <a:t>人</a:t>
            </a:r>
            <a:r>
              <a:rPr lang="en-US" altLang="zh-CN" sz="2800" dirty="0">
                <a:solidFill>
                  <a:prstClr val="white">
                    <a:lumMod val="95000"/>
                  </a:prstClr>
                </a:solidFill>
                <a:latin typeface="华文新魏" panose="02010800040101010101" pitchFamily="2" charset="-122"/>
                <a:ea typeface="华文新魏" panose="02010800040101010101" pitchFamily="2" charset="-122"/>
              </a:rPr>
              <a:t>&lt;/td&gt;</a:t>
            </a:r>
          </a:p>
          <a:p>
            <a:r>
              <a:rPr lang="en-US" altLang="zh-CN" sz="2800" dirty="0">
                <a:solidFill>
                  <a:prstClr val="white">
                    <a:lumMod val="95000"/>
                  </a:prstClr>
                </a:solidFill>
                <a:latin typeface="华文新魏" panose="02010800040101010101" pitchFamily="2" charset="-122"/>
                <a:ea typeface="华文新魏" panose="02010800040101010101" pitchFamily="2" charset="-122"/>
              </a:rPr>
              <a:t>&lt;/</a:t>
            </a:r>
            <a:r>
              <a:rPr lang="en-US" altLang="zh-CN" sz="2800" dirty="0" err="1">
                <a:solidFill>
                  <a:prstClr val="white">
                    <a:lumMod val="95000"/>
                  </a:prstClr>
                </a:solidFill>
                <a:latin typeface="华文新魏" panose="02010800040101010101" pitchFamily="2" charset="-122"/>
                <a:ea typeface="华文新魏" panose="02010800040101010101" pitchFamily="2" charset="-122"/>
              </a:rPr>
              <a:t>tr</a:t>
            </a:r>
            <a:r>
              <a:rPr lang="en-US" altLang="zh-CN" sz="2800" dirty="0">
                <a:solidFill>
                  <a:prstClr val="white">
                    <a:lumMod val="95000"/>
                  </a:prstClr>
                </a:solidFill>
                <a:latin typeface="华文新魏" panose="02010800040101010101" pitchFamily="2" charset="-122"/>
                <a:ea typeface="华文新魏" panose="02010800040101010101" pitchFamily="2" charset="-122"/>
              </a:rPr>
              <a:t>&gt;</a:t>
            </a:r>
          </a:p>
          <a:p>
            <a:r>
              <a:rPr lang="en-US" altLang="zh-CN" sz="2800" dirty="0">
                <a:solidFill>
                  <a:prstClr val="white">
                    <a:lumMod val="95000"/>
                  </a:prstClr>
                </a:solidFill>
                <a:latin typeface="华文新魏" panose="02010800040101010101" pitchFamily="2" charset="-122"/>
                <a:ea typeface="华文新魏" panose="02010800040101010101" pitchFamily="2" charset="-122"/>
              </a:rPr>
              <a:t>&lt;</a:t>
            </a:r>
            <a:r>
              <a:rPr lang="en-US" altLang="zh-CN" sz="2800" dirty="0" err="1">
                <a:solidFill>
                  <a:prstClr val="white">
                    <a:lumMod val="95000"/>
                  </a:prstClr>
                </a:solidFill>
                <a:latin typeface="华文新魏" panose="02010800040101010101" pitchFamily="2" charset="-122"/>
                <a:ea typeface="华文新魏" panose="02010800040101010101" pitchFamily="2" charset="-122"/>
              </a:rPr>
              <a:t>tr</a:t>
            </a:r>
            <a:r>
              <a:rPr lang="en-US" altLang="zh-CN" sz="2800" dirty="0">
                <a:solidFill>
                  <a:prstClr val="white">
                    <a:lumMod val="95000"/>
                  </a:prstClr>
                </a:solidFill>
                <a:latin typeface="华文新魏" panose="02010800040101010101" pitchFamily="2" charset="-122"/>
                <a:ea typeface="华文新魏" panose="02010800040101010101" pitchFamily="2" charset="-122"/>
              </a:rPr>
              <a:t>&gt;</a:t>
            </a:r>
          </a:p>
          <a:p>
            <a:r>
              <a:rPr lang="en-US" altLang="zh-CN" sz="2800" dirty="0">
                <a:solidFill>
                  <a:prstClr val="white">
                    <a:lumMod val="95000"/>
                  </a:prstClr>
                </a:solidFill>
                <a:latin typeface="华文新魏" panose="02010800040101010101" pitchFamily="2" charset="-122"/>
                <a:ea typeface="华文新魏" panose="02010800040101010101" pitchFamily="2" charset="-122"/>
              </a:rPr>
              <a:t>&lt;td&gt;</a:t>
            </a:r>
            <a:r>
              <a:rPr lang="zh-CN" altLang="en-US" sz="2800" dirty="0">
                <a:solidFill>
                  <a:prstClr val="white">
                    <a:lumMod val="95000"/>
                  </a:prstClr>
                </a:solidFill>
                <a:latin typeface="华文新魏" panose="02010800040101010101" pitchFamily="2" charset="-122"/>
                <a:ea typeface="华文新魏" panose="02010800040101010101" pitchFamily="2" charset="-122"/>
              </a:rPr>
              <a:t>软件学院</a:t>
            </a:r>
            <a:r>
              <a:rPr lang="en-US" altLang="zh-CN" sz="2800" dirty="0">
                <a:solidFill>
                  <a:prstClr val="white">
                    <a:lumMod val="95000"/>
                  </a:prstClr>
                </a:solidFill>
                <a:latin typeface="华文新魏" panose="02010800040101010101" pitchFamily="2" charset="-122"/>
                <a:ea typeface="华文新魏" panose="02010800040101010101" pitchFamily="2" charset="-122"/>
              </a:rPr>
              <a:t>&lt;/td&gt;</a:t>
            </a:r>
          </a:p>
          <a:p>
            <a:r>
              <a:rPr lang="en-US" altLang="zh-CN" sz="2800" dirty="0">
                <a:solidFill>
                  <a:prstClr val="white">
                    <a:lumMod val="95000"/>
                  </a:prstClr>
                </a:solidFill>
                <a:latin typeface="华文新魏" panose="02010800040101010101" pitchFamily="2" charset="-122"/>
                <a:ea typeface="华文新魏" panose="02010800040101010101" pitchFamily="2" charset="-122"/>
              </a:rPr>
              <a:t>&lt;td&gt;440</a:t>
            </a:r>
            <a:r>
              <a:rPr lang="zh-CN" altLang="en-US" sz="2800" dirty="0">
                <a:solidFill>
                  <a:prstClr val="white">
                    <a:lumMod val="95000"/>
                  </a:prstClr>
                </a:solidFill>
                <a:latin typeface="华文新魏" panose="02010800040101010101" pitchFamily="2" charset="-122"/>
                <a:ea typeface="华文新魏" panose="02010800040101010101" pitchFamily="2" charset="-122"/>
              </a:rPr>
              <a:t>人</a:t>
            </a:r>
            <a:r>
              <a:rPr lang="en-US" altLang="zh-CN" sz="2800" dirty="0">
                <a:solidFill>
                  <a:prstClr val="white">
                    <a:lumMod val="95000"/>
                  </a:prstClr>
                </a:solidFill>
                <a:latin typeface="华文新魏" panose="02010800040101010101" pitchFamily="2" charset="-122"/>
                <a:ea typeface="华文新魏" panose="02010800040101010101" pitchFamily="2" charset="-122"/>
              </a:rPr>
              <a:t>&lt;/td&gt;</a:t>
            </a:r>
          </a:p>
          <a:p>
            <a:r>
              <a:rPr lang="en-US" altLang="zh-CN" sz="2800" dirty="0">
                <a:solidFill>
                  <a:prstClr val="white">
                    <a:lumMod val="95000"/>
                  </a:prstClr>
                </a:solidFill>
                <a:latin typeface="华文新魏" panose="02010800040101010101" pitchFamily="2" charset="-122"/>
                <a:ea typeface="华文新魏" panose="02010800040101010101" pitchFamily="2" charset="-122"/>
              </a:rPr>
              <a:t>&lt;/</a:t>
            </a:r>
            <a:r>
              <a:rPr lang="en-US" altLang="zh-CN" sz="2800" dirty="0" err="1">
                <a:solidFill>
                  <a:prstClr val="white">
                    <a:lumMod val="95000"/>
                  </a:prstClr>
                </a:solidFill>
                <a:latin typeface="华文新魏" panose="02010800040101010101" pitchFamily="2" charset="-122"/>
                <a:ea typeface="华文新魏" panose="02010800040101010101" pitchFamily="2" charset="-122"/>
              </a:rPr>
              <a:t>tr</a:t>
            </a:r>
            <a:r>
              <a:rPr lang="en-US" altLang="zh-CN" sz="2800" dirty="0">
                <a:solidFill>
                  <a:prstClr val="white">
                    <a:lumMod val="95000"/>
                  </a:prstClr>
                </a:solidFill>
                <a:latin typeface="华文新魏" panose="02010800040101010101" pitchFamily="2" charset="-122"/>
                <a:ea typeface="华文新魏" panose="02010800040101010101" pitchFamily="2" charset="-122"/>
              </a:rPr>
              <a:t>&gt;</a:t>
            </a:r>
          </a:p>
          <a:p>
            <a:r>
              <a:rPr lang="en-US" altLang="zh-CN" sz="2800" dirty="0">
                <a:solidFill>
                  <a:prstClr val="white">
                    <a:lumMod val="95000"/>
                  </a:prstClr>
                </a:solidFill>
                <a:latin typeface="华文新魏" panose="02010800040101010101" pitchFamily="2" charset="-122"/>
                <a:ea typeface="华文新魏" panose="02010800040101010101" pitchFamily="2" charset="-122"/>
              </a:rPr>
              <a:t>&lt;/table&gt;</a:t>
            </a:r>
            <a:r>
              <a:rPr lang="zh-CN" altLang="en-US" sz="2800" dirty="0" smtClean="0">
                <a:solidFill>
                  <a:prstClr val="white">
                    <a:lumMod val="95000"/>
                  </a:prstClr>
                </a:solidFill>
                <a:latin typeface="华文新魏" panose="02010800040101010101" pitchFamily="2" charset="-122"/>
                <a:ea typeface="华文新魏" panose="02010800040101010101" pitchFamily="2" charset="-122"/>
              </a:rPr>
              <a:t>。</a:t>
            </a:r>
            <a:endParaRPr lang="zh-CN" altLang="en-US" sz="2800" dirty="0">
              <a:solidFill>
                <a:prstClr val="white">
                  <a:lumMod val="95000"/>
                </a:prstClr>
              </a:solidFill>
              <a:latin typeface="华文新魏" panose="02010800040101010101" pitchFamily="2" charset="-122"/>
              <a:ea typeface="华文新魏" panose="02010800040101010101" pitchFamily="2" charset="-122"/>
            </a:endParaRPr>
          </a:p>
        </p:txBody>
      </p:sp>
      <p:pic>
        <p:nvPicPr>
          <p:cNvPr id="4" name="图片 3"/>
          <p:cNvPicPr>
            <a:picLocks noChangeAspect="1"/>
          </p:cNvPicPr>
          <p:nvPr/>
        </p:nvPicPr>
        <p:blipFill>
          <a:blip r:embed="rId2"/>
          <a:stretch>
            <a:fillRect/>
          </a:stretch>
        </p:blipFill>
        <p:spPr>
          <a:xfrm>
            <a:off x="5607067" y="2680647"/>
            <a:ext cx="4977277" cy="2076410"/>
          </a:xfrm>
          <a:prstGeom prst="rect">
            <a:avLst/>
          </a:prstGeom>
          <a:effectLst>
            <a:softEdge rad="101600"/>
          </a:effectLst>
        </p:spPr>
      </p:pic>
    </p:spTree>
    <p:extLst>
      <p:ext uri="{BB962C8B-B14F-4D97-AF65-F5344CB8AC3E}">
        <p14:creationId xmlns:p14="http://schemas.microsoft.com/office/powerpoint/2010/main" val="237399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6506909"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仿宋" panose="02010600040101010101" pitchFamily="2" charset="-122"/>
                <a:ea typeface="华文仿宋" panose="02010600040101010101" pitchFamily="2" charset="-122"/>
              </a:rPr>
              <a:t>-</a:t>
            </a:r>
            <a:r>
              <a:rPr lang="zh-CN" altLang="en-US" sz="6600" dirty="0" smtClean="0">
                <a:solidFill>
                  <a:prstClr val="white"/>
                </a:solidFill>
                <a:latin typeface="华文仿宋" panose="02010600040101010101" pitchFamily="2" charset="-122"/>
                <a:ea typeface="华文仿宋" panose="02010600040101010101" pitchFamily="2" charset="-122"/>
              </a:rPr>
              <a:t>列表</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2500086"/>
            <a:ext cx="10390158" cy="3416320"/>
          </a:xfrm>
          <a:prstGeom prst="rect">
            <a:avLst/>
          </a:prstGeom>
          <a:noFill/>
        </p:spPr>
        <p:txBody>
          <a:bodyPr wrap="square" rtlCol="0">
            <a:spAutoFit/>
          </a:bodyPr>
          <a:lstStyle/>
          <a:p>
            <a:r>
              <a:rPr lang="en-US" altLang="zh-CN" sz="3600" dirty="0">
                <a:solidFill>
                  <a:schemeClr val="bg1"/>
                </a:solidFill>
              </a:rPr>
              <a:t>&lt;</a:t>
            </a:r>
            <a:r>
              <a:rPr lang="en-US" altLang="zh-CN" sz="3600" dirty="0" err="1">
                <a:solidFill>
                  <a:schemeClr val="bg1"/>
                </a:solidFill>
              </a:rPr>
              <a:t>ul</a:t>
            </a:r>
            <a:r>
              <a:rPr lang="en-US" altLang="zh-CN" sz="3600" dirty="0">
                <a:solidFill>
                  <a:schemeClr val="bg1"/>
                </a:solidFill>
              </a:rPr>
              <a:t>&gt; //&lt;</a:t>
            </a:r>
            <a:r>
              <a:rPr lang="en-US" altLang="zh-CN" sz="3600" dirty="0" err="1">
                <a:solidFill>
                  <a:schemeClr val="bg1"/>
                </a:solidFill>
              </a:rPr>
              <a:t>ul</a:t>
            </a:r>
            <a:r>
              <a:rPr lang="en-US" altLang="zh-CN" sz="3600" dirty="0">
                <a:solidFill>
                  <a:schemeClr val="bg1"/>
                </a:solidFill>
              </a:rPr>
              <a:t> type</a:t>
            </a:r>
            <a:r>
              <a:rPr lang="en-US" altLang="zh-CN" sz="3600" dirty="0" smtClean="0">
                <a:solidFill>
                  <a:schemeClr val="bg1"/>
                </a:solidFill>
              </a:rPr>
              <a:t>=“disc/circle/square”&gt;  //</a:t>
            </a:r>
            <a:r>
              <a:rPr lang="zh-CN" altLang="en-US" sz="3600" dirty="0" smtClean="0">
                <a:solidFill>
                  <a:schemeClr val="bg1"/>
                </a:solidFill>
              </a:rPr>
              <a:t>无序列表</a:t>
            </a:r>
            <a:endParaRPr lang="zh-CN" altLang="zh-CN" sz="3600" dirty="0">
              <a:solidFill>
                <a:schemeClr val="bg1"/>
              </a:solidFill>
            </a:endParaRPr>
          </a:p>
          <a:p>
            <a:r>
              <a:rPr lang="en-US" altLang="zh-CN" sz="3600" dirty="0">
                <a:solidFill>
                  <a:schemeClr val="bg1"/>
                </a:solidFill>
              </a:rPr>
              <a:t>  &lt;li&gt;</a:t>
            </a:r>
            <a:r>
              <a:rPr lang="zh-CN" altLang="zh-CN" sz="3600" dirty="0">
                <a:solidFill>
                  <a:schemeClr val="bg1"/>
                </a:solidFill>
              </a:rPr>
              <a:t>咖啡</a:t>
            </a:r>
            <a:r>
              <a:rPr lang="en-US" altLang="zh-CN" sz="3600" dirty="0">
                <a:solidFill>
                  <a:schemeClr val="bg1"/>
                </a:solidFill>
              </a:rPr>
              <a:t>&lt;/li&gt;</a:t>
            </a:r>
            <a:endParaRPr lang="zh-CN" altLang="zh-CN" sz="3600" dirty="0">
              <a:solidFill>
                <a:schemeClr val="bg1"/>
              </a:solidFill>
            </a:endParaRPr>
          </a:p>
          <a:p>
            <a:r>
              <a:rPr lang="en-US" altLang="zh-CN" sz="3600" dirty="0">
                <a:solidFill>
                  <a:schemeClr val="bg1"/>
                </a:solidFill>
              </a:rPr>
              <a:t>  &lt;li&gt;</a:t>
            </a:r>
            <a:r>
              <a:rPr lang="zh-CN" altLang="zh-CN" sz="3600" dirty="0">
                <a:solidFill>
                  <a:schemeClr val="bg1"/>
                </a:solidFill>
              </a:rPr>
              <a:t>茶</a:t>
            </a:r>
            <a:r>
              <a:rPr lang="en-US" altLang="zh-CN" sz="3600" dirty="0">
                <a:solidFill>
                  <a:schemeClr val="bg1"/>
                </a:solidFill>
              </a:rPr>
              <a:t>&lt;/li&gt;</a:t>
            </a:r>
            <a:endParaRPr lang="zh-CN" altLang="zh-CN" sz="3600" dirty="0">
              <a:solidFill>
                <a:schemeClr val="bg1"/>
              </a:solidFill>
            </a:endParaRPr>
          </a:p>
          <a:p>
            <a:r>
              <a:rPr lang="en-US" altLang="zh-CN" sz="3600" dirty="0">
                <a:solidFill>
                  <a:schemeClr val="bg1"/>
                </a:solidFill>
              </a:rPr>
              <a:t>  &lt;li&gt;</a:t>
            </a:r>
            <a:r>
              <a:rPr lang="zh-CN" altLang="zh-CN" sz="3600" dirty="0">
                <a:solidFill>
                  <a:schemeClr val="bg1"/>
                </a:solidFill>
              </a:rPr>
              <a:t>牛奶</a:t>
            </a:r>
            <a:r>
              <a:rPr lang="en-US" altLang="zh-CN" sz="3600" dirty="0">
                <a:solidFill>
                  <a:schemeClr val="bg1"/>
                </a:solidFill>
              </a:rPr>
              <a:t>&lt;/li&gt;</a:t>
            </a:r>
            <a:endParaRPr lang="zh-CN" altLang="zh-CN" sz="3600" dirty="0">
              <a:solidFill>
                <a:schemeClr val="bg1"/>
              </a:solidFill>
            </a:endParaRPr>
          </a:p>
          <a:p>
            <a:r>
              <a:rPr lang="en-US" altLang="zh-CN" sz="3600" dirty="0">
                <a:solidFill>
                  <a:schemeClr val="bg1"/>
                </a:solidFill>
              </a:rPr>
              <a:t>&lt;/</a:t>
            </a:r>
            <a:r>
              <a:rPr lang="en-US" altLang="zh-CN" sz="3600" dirty="0" err="1">
                <a:solidFill>
                  <a:schemeClr val="bg1"/>
                </a:solidFill>
              </a:rPr>
              <a:t>ul</a:t>
            </a:r>
            <a:r>
              <a:rPr lang="en-US" altLang="zh-CN" sz="3600" dirty="0">
                <a:solidFill>
                  <a:schemeClr val="bg1"/>
                </a:solidFill>
              </a:rPr>
              <a:t>&gt;</a:t>
            </a:r>
            <a:endParaRPr lang="zh-CN" altLang="zh-CN" sz="3600" dirty="0">
              <a:solidFill>
                <a:schemeClr val="bg1"/>
              </a:solidFill>
            </a:endParaRPr>
          </a:p>
          <a:p>
            <a:r>
              <a:rPr lang="zh-CN" altLang="en-US" sz="3600" dirty="0" smtClean="0">
                <a:solidFill>
                  <a:schemeClr val="bg1"/>
                </a:solidFill>
                <a:latin typeface="华文新魏" panose="02010800040101010101" pitchFamily="2" charset="-122"/>
                <a:ea typeface="华文新魏" panose="02010800040101010101" pitchFamily="2" charset="-122"/>
              </a:rPr>
              <a:t>。</a:t>
            </a:r>
            <a:endParaRPr lang="zh-CN" altLang="en-US" sz="3600"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5248504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6506909"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仿宋" panose="02010600040101010101" pitchFamily="2" charset="-122"/>
                <a:ea typeface="华文仿宋" panose="02010600040101010101" pitchFamily="2" charset="-122"/>
              </a:rPr>
              <a:t>-</a:t>
            </a:r>
            <a:r>
              <a:rPr lang="zh-CN" altLang="en-US" sz="6600" dirty="0" smtClean="0">
                <a:solidFill>
                  <a:prstClr val="white"/>
                </a:solidFill>
                <a:latin typeface="华文仿宋" panose="02010600040101010101" pitchFamily="2" charset="-122"/>
                <a:ea typeface="华文仿宋" panose="02010600040101010101" pitchFamily="2" charset="-122"/>
              </a:rPr>
              <a:t>列表</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2500086"/>
            <a:ext cx="10390158" cy="2862322"/>
          </a:xfrm>
          <a:prstGeom prst="rect">
            <a:avLst/>
          </a:prstGeom>
          <a:noFill/>
        </p:spPr>
        <p:txBody>
          <a:bodyPr wrap="square" rtlCol="0">
            <a:spAutoFit/>
          </a:bodyPr>
          <a:lstStyle/>
          <a:p>
            <a:r>
              <a:rPr lang="en-US" altLang="zh-CN" sz="3600" dirty="0">
                <a:solidFill>
                  <a:schemeClr val="bg1"/>
                </a:solidFill>
              </a:rPr>
              <a:t>&lt;</a:t>
            </a:r>
            <a:r>
              <a:rPr lang="en-US" altLang="zh-CN" sz="3600" dirty="0" err="1" smtClean="0">
                <a:solidFill>
                  <a:schemeClr val="bg1"/>
                </a:solidFill>
              </a:rPr>
              <a:t>ol</a:t>
            </a:r>
            <a:r>
              <a:rPr lang="en-US" altLang="zh-CN" sz="3600" dirty="0" smtClean="0">
                <a:solidFill>
                  <a:schemeClr val="bg1"/>
                </a:solidFill>
              </a:rPr>
              <a:t> start=“50”&gt;//</a:t>
            </a:r>
            <a:r>
              <a:rPr lang="zh-CN" altLang="en-US" sz="3600" dirty="0" smtClean="0">
                <a:solidFill>
                  <a:schemeClr val="bg1"/>
                </a:solidFill>
              </a:rPr>
              <a:t>有序列表，默认从</a:t>
            </a:r>
            <a:r>
              <a:rPr lang="en-US" altLang="zh-CN" sz="3600" dirty="0" smtClean="0">
                <a:solidFill>
                  <a:schemeClr val="bg1"/>
                </a:solidFill>
              </a:rPr>
              <a:t>0</a:t>
            </a:r>
            <a:r>
              <a:rPr lang="zh-CN" altLang="en-US" sz="3600" dirty="0" smtClean="0">
                <a:solidFill>
                  <a:schemeClr val="bg1"/>
                </a:solidFill>
              </a:rPr>
              <a:t>开始</a:t>
            </a:r>
            <a:endParaRPr lang="zh-CN" altLang="zh-CN" sz="3600" dirty="0">
              <a:solidFill>
                <a:schemeClr val="bg1"/>
              </a:solidFill>
            </a:endParaRPr>
          </a:p>
          <a:p>
            <a:r>
              <a:rPr lang="en-US" altLang="zh-CN" sz="3600" dirty="0">
                <a:solidFill>
                  <a:schemeClr val="bg1"/>
                </a:solidFill>
              </a:rPr>
              <a:t>  &lt;li&gt;</a:t>
            </a:r>
            <a:r>
              <a:rPr lang="zh-CN" altLang="zh-CN" sz="3600" dirty="0">
                <a:solidFill>
                  <a:schemeClr val="bg1"/>
                </a:solidFill>
              </a:rPr>
              <a:t>咖啡</a:t>
            </a:r>
            <a:r>
              <a:rPr lang="en-US" altLang="zh-CN" sz="3600" dirty="0">
                <a:solidFill>
                  <a:schemeClr val="bg1"/>
                </a:solidFill>
              </a:rPr>
              <a:t>&lt;/li&gt;//</a:t>
            </a:r>
            <a:r>
              <a:rPr lang="zh-CN" altLang="zh-CN" sz="3600" dirty="0">
                <a:solidFill>
                  <a:schemeClr val="bg1"/>
                </a:solidFill>
              </a:rPr>
              <a:t>默认从</a:t>
            </a:r>
            <a:r>
              <a:rPr lang="en-US" altLang="zh-CN" sz="3600" dirty="0">
                <a:solidFill>
                  <a:schemeClr val="bg1"/>
                </a:solidFill>
              </a:rPr>
              <a:t>0</a:t>
            </a:r>
            <a:r>
              <a:rPr lang="zh-CN" altLang="zh-CN" sz="3600" dirty="0">
                <a:solidFill>
                  <a:schemeClr val="bg1"/>
                </a:solidFill>
              </a:rPr>
              <a:t>开始编号</a:t>
            </a:r>
          </a:p>
          <a:p>
            <a:r>
              <a:rPr lang="en-US" altLang="zh-CN" sz="3600" dirty="0">
                <a:solidFill>
                  <a:schemeClr val="bg1"/>
                </a:solidFill>
              </a:rPr>
              <a:t>  &lt;li&gt;</a:t>
            </a:r>
            <a:r>
              <a:rPr lang="zh-CN" altLang="zh-CN" sz="3600" dirty="0">
                <a:solidFill>
                  <a:schemeClr val="bg1"/>
                </a:solidFill>
              </a:rPr>
              <a:t>牛奶</a:t>
            </a:r>
            <a:r>
              <a:rPr lang="en-US" altLang="zh-CN" sz="3600" dirty="0">
                <a:solidFill>
                  <a:schemeClr val="bg1"/>
                </a:solidFill>
              </a:rPr>
              <a:t>&lt;/li&gt;</a:t>
            </a:r>
            <a:endParaRPr lang="zh-CN" altLang="zh-CN" sz="3600" dirty="0">
              <a:solidFill>
                <a:schemeClr val="bg1"/>
              </a:solidFill>
            </a:endParaRPr>
          </a:p>
          <a:p>
            <a:r>
              <a:rPr lang="en-US" altLang="zh-CN" sz="3600" dirty="0">
                <a:solidFill>
                  <a:schemeClr val="bg1"/>
                </a:solidFill>
              </a:rPr>
              <a:t>  &lt;li&gt;</a:t>
            </a:r>
            <a:r>
              <a:rPr lang="zh-CN" altLang="zh-CN" sz="3600" dirty="0">
                <a:solidFill>
                  <a:schemeClr val="bg1"/>
                </a:solidFill>
              </a:rPr>
              <a:t>茶</a:t>
            </a:r>
            <a:r>
              <a:rPr lang="en-US" altLang="zh-CN" sz="3600" dirty="0">
                <a:solidFill>
                  <a:schemeClr val="bg1"/>
                </a:solidFill>
              </a:rPr>
              <a:t>&lt;/li&gt;</a:t>
            </a:r>
            <a:endParaRPr lang="zh-CN" altLang="zh-CN" sz="3600" dirty="0">
              <a:solidFill>
                <a:schemeClr val="bg1"/>
              </a:solidFill>
            </a:endParaRPr>
          </a:p>
          <a:p>
            <a:r>
              <a:rPr lang="en-US" altLang="zh-CN" sz="3600" dirty="0">
                <a:solidFill>
                  <a:schemeClr val="bg1"/>
                </a:solidFill>
              </a:rPr>
              <a:t>&lt;/</a:t>
            </a:r>
            <a:r>
              <a:rPr lang="en-US" altLang="zh-CN" sz="3600" dirty="0" err="1">
                <a:solidFill>
                  <a:schemeClr val="bg1"/>
                </a:solidFill>
              </a:rPr>
              <a:t>ol</a:t>
            </a:r>
            <a:r>
              <a:rPr lang="en-US" altLang="zh-CN" sz="3600" dirty="0">
                <a:solidFill>
                  <a:schemeClr val="bg1"/>
                </a:solidFill>
              </a:rPr>
              <a:t>&gt;</a:t>
            </a:r>
            <a:endParaRPr lang="zh-CN" altLang="zh-CN" sz="3600" dirty="0">
              <a:solidFill>
                <a:schemeClr val="bg1"/>
              </a:solidFill>
            </a:endParaRPr>
          </a:p>
        </p:txBody>
      </p:sp>
    </p:spTree>
    <p:extLst>
      <p:ext uri="{BB962C8B-B14F-4D97-AF65-F5344CB8AC3E}">
        <p14:creationId xmlns:p14="http://schemas.microsoft.com/office/powerpoint/2010/main" val="28995158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6692858"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仿宋" panose="02010600040101010101" pitchFamily="2" charset="-122"/>
                <a:ea typeface="华文仿宋" panose="02010600040101010101" pitchFamily="2" charset="-122"/>
              </a:rPr>
              <a:t>&lt;div&gt;</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2500086"/>
            <a:ext cx="10390158" cy="2123658"/>
          </a:xfrm>
          <a:prstGeom prst="rect">
            <a:avLst/>
          </a:prstGeom>
          <a:noFill/>
        </p:spPr>
        <p:txBody>
          <a:bodyPr wrap="square" rtlCol="0">
            <a:spAutoFit/>
          </a:bodyPr>
          <a:lstStyle/>
          <a:p>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        用来构成文档布局最重要的一个标签。</a:t>
            </a:r>
            <a:endParaRPr lang="zh-CN" altLang="en-US" sz="66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1024381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8491427"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仿宋" panose="02010600040101010101" pitchFamily="2" charset="-122"/>
                <a:ea typeface="华文仿宋" panose="02010600040101010101" pitchFamily="2" charset="-122"/>
              </a:rPr>
              <a:t>&lt;frameset&gt;</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1595021"/>
            <a:ext cx="10390158" cy="4832092"/>
          </a:xfrm>
          <a:prstGeom prst="rect">
            <a:avLst/>
          </a:prstGeom>
          <a:noFill/>
        </p:spPr>
        <p:txBody>
          <a:bodyPr wrap="square" rtlCol="0">
            <a:spAutoFit/>
          </a:bodyPr>
          <a:lstStyle/>
          <a:p>
            <a:r>
              <a:rPr lang="en-US" altLang="zh-CN" sz="2800" dirty="0">
                <a:solidFill>
                  <a:schemeClr val="bg1"/>
                </a:solidFill>
              </a:rPr>
              <a:t>&lt;!DOCTYPE html&gt;</a:t>
            </a:r>
            <a:endParaRPr lang="zh-CN" altLang="zh-CN" sz="2800" dirty="0">
              <a:solidFill>
                <a:schemeClr val="bg1"/>
              </a:solidFill>
            </a:endParaRPr>
          </a:p>
          <a:p>
            <a:r>
              <a:rPr lang="en-US" altLang="zh-CN" sz="2800" dirty="0">
                <a:solidFill>
                  <a:schemeClr val="bg1"/>
                </a:solidFill>
              </a:rPr>
              <a:t>&lt;html&gt;</a:t>
            </a:r>
            <a:endParaRPr lang="zh-CN" altLang="zh-CN" sz="2800" dirty="0">
              <a:solidFill>
                <a:schemeClr val="bg1"/>
              </a:solidFill>
            </a:endParaRPr>
          </a:p>
          <a:p>
            <a:r>
              <a:rPr lang="en-US" altLang="zh-CN" sz="2800" dirty="0">
                <a:solidFill>
                  <a:schemeClr val="bg1"/>
                </a:solidFill>
              </a:rPr>
              <a:t>&lt;head&gt;</a:t>
            </a:r>
            <a:endParaRPr lang="zh-CN" altLang="zh-CN" sz="2800" dirty="0">
              <a:solidFill>
                <a:schemeClr val="bg1"/>
              </a:solidFill>
            </a:endParaRPr>
          </a:p>
          <a:p>
            <a:r>
              <a:rPr lang="en-US" altLang="zh-CN" sz="2800" dirty="0">
                <a:solidFill>
                  <a:schemeClr val="bg1"/>
                </a:solidFill>
              </a:rPr>
              <a:t>&lt;style&gt;</a:t>
            </a:r>
            <a:endParaRPr lang="zh-CN" altLang="zh-CN" sz="2800" dirty="0">
              <a:solidFill>
                <a:schemeClr val="bg1"/>
              </a:solidFill>
            </a:endParaRPr>
          </a:p>
          <a:p>
            <a:r>
              <a:rPr lang="en-US" altLang="zh-CN" sz="2800" dirty="0">
                <a:solidFill>
                  <a:schemeClr val="bg1"/>
                </a:solidFill>
              </a:rPr>
              <a:t>  </a:t>
            </a:r>
            <a:r>
              <a:rPr lang="en-US" altLang="zh-CN" sz="2800" dirty="0" err="1">
                <a:solidFill>
                  <a:schemeClr val="bg1"/>
                </a:solidFill>
              </a:rPr>
              <a:t>span.red</a:t>
            </a:r>
            <a:r>
              <a:rPr lang="en-US" altLang="zh-CN" sz="2800" dirty="0">
                <a:solidFill>
                  <a:schemeClr val="bg1"/>
                </a:solidFill>
              </a:rPr>
              <a:t> {</a:t>
            </a:r>
            <a:r>
              <a:rPr lang="en-US" altLang="zh-CN" sz="2800" dirty="0" err="1">
                <a:solidFill>
                  <a:schemeClr val="bg1"/>
                </a:solidFill>
              </a:rPr>
              <a:t>color:red</a:t>
            </a:r>
            <a:r>
              <a:rPr lang="en-US" altLang="zh-CN" sz="2800" dirty="0" smtClean="0">
                <a:solidFill>
                  <a:schemeClr val="bg1"/>
                </a:solidFill>
              </a:rPr>
              <a:t>;}//.</a:t>
            </a:r>
            <a:r>
              <a:rPr lang="en-US" altLang="zh-CN" sz="2800" dirty="0" err="1" smtClean="0">
                <a:solidFill>
                  <a:schemeClr val="bg1"/>
                </a:solidFill>
              </a:rPr>
              <a:t>sth</a:t>
            </a:r>
            <a:r>
              <a:rPr lang="en-US" altLang="zh-CN" sz="2800" dirty="0" smtClean="0">
                <a:solidFill>
                  <a:schemeClr val="bg1"/>
                </a:solidFill>
              </a:rPr>
              <a:t>{}</a:t>
            </a:r>
            <a:r>
              <a:rPr lang="zh-CN" altLang="en-US" sz="2800" dirty="0" smtClean="0">
                <a:solidFill>
                  <a:schemeClr val="bg1"/>
                </a:solidFill>
              </a:rPr>
              <a:t>囊括起来的是一个类</a:t>
            </a:r>
            <a:endParaRPr lang="zh-CN" altLang="zh-CN" sz="2800" dirty="0">
              <a:solidFill>
                <a:schemeClr val="bg1"/>
              </a:solidFill>
            </a:endParaRPr>
          </a:p>
          <a:p>
            <a:r>
              <a:rPr lang="en-US" altLang="zh-CN" sz="2800" dirty="0">
                <a:solidFill>
                  <a:schemeClr val="bg1"/>
                </a:solidFill>
              </a:rPr>
              <a:t>&lt;/style&gt;</a:t>
            </a:r>
            <a:endParaRPr lang="zh-CN" altLang="zh-CN" sz="2800" dirty="0">
              <a:solidFill>
                <a:schemeClr val="bg1"/>
              </a:solidFill>
            </a:endParaRPr>
          </a:p>
          <a:p>
            <a:r>
              <a:rPr lang="en-US" altLang="zh-CN" sz="2800" dirty="0">
                <a:solidFill>
                  <a:schemeClr val="bg1"/>
                </a:solidFill>
              </a:rPr>
              <a:t>&lt;/head&gt;</a:t>
            </a:r>
            <a:endParaRPr lang="zh-CN" altLang="zh-CN" sz="2800" dirty="0">
              <a:solidFill>
                <a:schemeClr val="bg1"/>
              </a:solidFill>
            </a:endParaRPr>
          </a:p>
          <a:p>
            <a:r>
              <a:rPr lang="en-US" altLang="zh-CN" sz="2800" dirty="0">
                <a:solidFill>
                  <a:schemeClr val="bg1"/>
                </a:solidFill>
              </a:rPr>
              <a:t>&lt;body&gt;</a:t>
            </a:r>
            <a:endParaRPr lang="zh-CN" altLang="zh-CN" sz="2800" dirty="0">
              <a:solidFill>
                <a:schemeClr val="bg1"/>
              </a:solidFill>
            </a:endParaRPr>
          </a:p>
          <a:p>
            <a:r>
              <a:rPr lang="en-US" altLang="zh-CN" sz="2800" dirty="0">
                <a:solidFill>
                  <a:schemeClr val="bg1"/>
                </a:solidFill>
              </a:rPr>
              <a:t>&lt;h1&gt;My &lt;span class="red"&gt;Important&lt;/span&gt; Heading&lt;/h1&gt;</a:t>
            </a:r>
            <a:endParaRPr lang="zh-CN" altLang="zh-CN" sz="2800" dirty="0">
              <a:solidFill>
                <a:schemeClr val="bg1"/>
              </a:solidFill>
            </a:endParaRPr>
          </a:p>
          <a:p>
            <a:r>
              <a:rPr lang="en-US" altLang="zh-CN" sz="2800" dirty="0">
                <a:solidFill>
                  <a:schemeClr val="bg1"/>
                </a:solidFill>
              </a:rPr>
              <a:t>&lt;/body&gt;</a:t>
            </a:r>
            <a:endParaRPr lang="zh-CN" altLang="zh-CN" sz="2800" dirty="0">
              <a:solidFill>
                <a:schemeClr val="bg1"/>
              </a:solidFill>
            </a:endParaRPr>
          </a:p>
          <a:p>
            <a:r>
              <a:rPr lang="en-US" altLang="zh-CN" sz="2800" dirty="0">
                <a:solidFill>
                  <a:schemeClr val="bg1"/>
                </a:solidFill>
              </a:rPr>
              <a:t>&lt;/html</a:t>
            </a:r>
            <a:r>
              <a:rPr lang="en-US" altLang="zh-CN" sz="2800" dirty="0" smtClean="0">
                <a:solidFill>
                  <a:schemeClr val="bg1"/>
                </a:solidFill>
              </a:rPr>
              <a:t>&gt;</a:t>
            </a:r>
            <a:endParaRPr lang="zh-CN" altLang="zh-CN" sz="2800" dirty="0">
              <a:solidFill>
                <a:schemeClr val="bg1"/>
              </a:solidFill>
            </a:endParaRPr>
          </a:p>
        </p:txBody>
      </p:sp>
      <p:sp>
        <p:nvSpPr>
          <p:cNvPr id="5" name="圆角矩形标注 4"/>
          <p:cNvSpPr/>
          <p:nvPr/>
        </p:nvSpPr>
        <p:spPr>
          <a:xfrm>
            <a:off x="8523515" y="3207331"/>
            <a:ext cx="2558143" cy="1607472"/>
          </a:xfrm>
          <a:prstGeom prst="wedgeRoundRect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FF0000"/>
                </a:solidFill>
              </a:rPr>
              <a:t>在这里引用这个类后就使得这个模块快来的样式满足之前定义的样子。</a:t>
            </a:r>
            <a:endParaRPr lang="zh-CN" altLang="en-US" sz="2000" dirty="0">
              <a:solidFill>
                <a:srgbClr val="FF0000"/>
              </a:solidFill>
            </a:endParaRPr>
          </a:p>
        </p:txBody>
      </p:sp>
    </p:spTree>
    <p:extLst>
      <p:ext uri="{BB962C8B-B14F-4D97-AF65-F5344CB8AC3E}">
        <p14:creationId xmlns:p14="http://schemas.microsoft.com/office/powerpoint/2010/main" val="266305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6506909"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仿宋" panose="02010600040101010101" pitchFamily="2" charset="-122"/>
                <a:ea typeface="华文仿宋" panose="02010600040101010101" pitchFamily="2" charset="-122"/>
              </a:rPr>
              <a:t>-</a:t>
            </a:r>
            <a:r>
              <a:rPr lang="zh-CN" altLang="en-US" sz="6600" dirty="0" smtClean="0">
                <a:solidFill>
                  <a:prstClr val="white"/>
                </a:solidFill>
                <a:latin typeface="华文仿宋" panose="02010600040101010101" pitchFamily="2" charset="-122"/>
                <a:ea typeface="华文仿宋" panose="02010600040101010101" pitchFamily="2" charset="-122"/>
              </a:rPr>
              <a:t>框架</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1687354"/>
            <a:ext cx="10390158" cy="4154984"/>
          </a:xfrm>
          <a:prstGeom prst="rect">
            <a:avLst/>
          </a:prstGeom>
          <a:noFill/>
        </p:spPr>
        <p:txBody>
          <a:bodyPr wrap="square" rtlCol="0">
            <a:spAutoFit/>
          </a:bodyPr>
          <a:lstStyle/>
          <a:p>
            <a:r>
              <a:rPr lang="en-US" altLang="zh-CN" sz="6600" dirty="0">
                <a:solidFill>
                  <a:schemeClr val="bg1">
                    <a:lumMod val="95000"/>
                  </a:schemeClr>
                </a:solidFill>
              </a:rPr>
              <a:t>&lt;frameset cols="25%,75%"&gt;</a:t>
            </a:r>
            <a:endParaRPr lang="zh-CN" altLang="zh-CN" sz="6600" dirty="0">
              <a:solidFill>
                <a:schemeClr val="bg1">
                  <a:lumMod val="95000"/>
                </a:schemeClr>
              </a:solidFill>
            </a:endParaRPr>
          </a:p>
          <a:p>
            <a:r>
              <a:rPr lang="en-US" altLang="zh-CN" sz="6600" dirty="0">
                <a:solidFill>
                  <a:schemeClr val="bg1">
                    <a:lumMod val="95000"/>
                  </a:schemeClr>
                </a:solidFill>
              </a:rPr>
              <a:t>   &lt;frame </a:t>
            </a:r>
            <a:r>
              <a:rPr lang="en-US" altLang="zh-CN" sz="6600" dirty="0" err="1">
                <a:solidFill>
                  <a:schemeClr val="bg1">
                    <a:lumMod val="95000"/>
                  </a:schemeClr>
                </a:solidFill>
              </a:rPr>
              <a:t>src</a:t>
            </a:r>
            <a:r>
              <a:rPr lang="en-US" altLang="zh-CN" sz="6600" dirty="0">
                <a:solidFill>
                  <a:schemeClr val="bg1">
                    <a:lumMod val="95000"/>
                  </a:schemeClr>
                </a:solidFill>
              </a:rPr>
              <a:t>="frame_a.htm"&gt;</a:t>
            </a:r>
            <a:endParaRPr lang="zh-CN" altLang="zh-CN" sz="6600" dirty="0">
              <a:solidFill>
                <a:schemeClr val="bg1">
                  <a:lumMod val="95000"/>
                </a:schemeClr>
              </a:solidFill>
            </a:endParaRPr>
          </a:p>
          <a:p>
            <a:r>
              <a:rPr lang="en-US" altLang="zh-CN" sz="6600" dirty="0">
                <a:solidFill>
                  <a:schemeClr val="bg1">
                    <a:lumMod val="95000"/>
                  </a:schemeClr>
                </a:solidFill>
              </a:rPr>
              <a:t>   &lt;frame </a:t>
            </a:r>
            <a:r>
              <a:rPr lang="en-US" altLang="zh-CN" sz="6600" dirty="0" err="1">
                <a:solidFill>
                  <a:schemeClr val="bg1">
                    <a:lumMod val="95000"/>
                  </a:schemeClr>
                </a:solidFill>
              </a:rPr>
              <a:t>src</a:t>
            </a:r>
            <a:r>
              <a:rPr lang="en-US" altLang="zh-CN" sz="6600" dirty="0">
                <a:solidFill>
                  <a:schemeClr val="bg1">
                    <a:lumMod val="95000"/>
                  </a:schemeClr>
                </a:solidFill>
              </a:rPr>
              <a:t>="frame_b.htm"&gt;</a:t>
            </a:r>
            <a:endParaRPr lang="zh-CN" altLang="zh-CN" sz="6600" dirty="0">
              <a:solidFill>
                <a:schemeClr val="bg1">
                  <a:lumMod val="95000"/>
                </a:schemeClr>
              </a:solidFill>
            </a:endParaRPr>
          </a:p>
          <a:p>
            <a:r>
              <a:rPr lang="en-US" altLang="zh-CN" sz="6600" dirty="0">
                <a:solidFill>
                  <a:schemeClr val="bg1">
                    <a:lumMod val="95000"/>
                  </a:schemeClr>
                </a:solidFill>
              </a:rPr>
              <a:t>&lt;/frameset</a:t>
            </a:r>
            <a:r>
              <a:rPr lang="en-US" altLang="zh-CN" sz="6600" dirty="0" smtClean="0">
                <a:solidFill>
                  <a:schemeClr val="bg1">
                    <a:lumMod val="95000"/>
                  </a:schemeClr>
                </a:solidFill>
              </a:rPr>
              <a:t>&gt;</a:t>
            </a:r>
            <a:endParaRPr lang="zh-CN" altLang="zh-CN" sz="6600" dirty="0">
              <a:solidFill>
                <a:schemeClr val="bg1">
                  <a:lumMod val="95000"/>
                </a:schemeClr>
              </a:solidFill>
            </a:endParaRPr>
          </a:p>
        </p:txBody>
      </p:sp>
      <p:sp>
        <p:nvSpPr>
          <p:cNvPr id="4" name="圆角矩形标注 3"/>
          <p:cNvSpPr/>
          <p:nvPr/>
        </p:nvSpPr>
        <p:spPr>
          <a:xfrm>
            <a:off x="7419751" y="1687354"/>
            <a:ext cx="4467449" cy="3494246"/>
          </a:xfrm>
          <a:prstGeom prst="wedgeRoundRect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dirty="0">
                <a:solidFill>
                  <a:srgbClr val="FF0000"/>
                </a:solidFill>
              </a:rPr>
              <a:t>//</a:t>
            </a:r>
            <a:r>
              <a:rPr lang="zh-CN" altLang="en-US" sz="4000" dirty="0">
                <a:solidFill>
                  <a:srgbClr val="FF0000"/>
                </a:solidFill>
              </a:rPr>
              <a:t>把一个界面分成多个界面。</a:t>
            </a:r>
            <a:endParaRPr lang="zh-CN" altLang="zh-CN" sz="4000" dirty="0">
              <a:solidFill>
                <a:srgbClr val="FF0000"/>
              </a:solidFill>
            </a:endParaRPr>
          </a:p>
        </p:txBody>
      </p:sp>
    </p:spTree>
    <p:extLst>
      <p:ext uri="{BB962C8B-B14F-4D97-AF65-F5344CB8AC3E}">
        <p14:creationId xmlns:p14="http://schemas.microsoft.com/office/powerpoint/2010/main" val="402465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7776488"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仿宋" panose="02010600040101010101" pitchFamily="2" charset="-122"/>
                <a:ea typeface="华文仿宋" panose="02010600040101010101" pitchFamily="2" charset="-122"/>
              </a:rPr>
              <a:t>&lt;iframe&gt;</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2830286"/>
            <a:ext cx="10390158" cy="2123658"/>
          </a:xfrm>
          <a:prstGeom prst="rect">
            <a:avLst/>
          </a:prstGeom>
          <a:noFill/>
        </p:spPr>
        <p:txBody>
          <a:bodyPr wrap="square" rtlCol="0">
            <a:spAutoFit/>
          </a:bodyPr>
          <a:lstStyle/>
          <a:p>
            <a:r>
              <a:rPr lang="en-US" altLang="zh-CN" sz="6600" dirty="0">
                <a:solidFill>
                  <a:schemeClr val="bg1">
                    <a:lumMod val="95000"/>
                  </a:schemeClr>
                </a:solidFill>
              </a:rPr>
              <a:t>&lt;iframe </a:t>
            </a:r>
            <a:r>
              <a:rPr lang="en-US" altLang="zh-CN" sz="6600" dirty="0" err="1">
                <a:solidFill>
                  <a:schemeClr val="bg1">
                    <a:lumMod val="95000"/>
                  </a:schemeClr>
                </a:solidFill>
              </a:rPr>
              <a:t>src</a:t>
            </a:r>
            <a:r>
              <a:rPr lang="en-US" altLang="zh-CN" sz="6600" dirty="0">
                <a:solidFill>
                  <a:schemeClr val="bg1">
                    <a:lumMod val="95000"/>
                  </a:schemeClr>
                </a:solidFill>
              </a:rPr>
              <a:t>="URL"&gt;&lt;/iframe&gt;</a:t>
            </a:r>
            <a:endParaRPr lang="zh-CN" altLang="zh-CN" sz="6600" dirty="0">
              <a:solidFill>
                <a:schemeClr val="bg1">
                  <a:lumMod val="95000"/>
                </a:schemeClr>
              </a:solidFill>
            </a:endParaRPr>
          </a:p>
          <a:p>
            <a:endParaRPr lang="zh-CN" altLang="en-US" sz="66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5806108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8180445"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仿宋" panose="02010600040101010101" pitchFamily="2" charset="-122"/>
                <a:ea typeface="华文仿宋" panose="02010600040101010101" pitchFamily="2" charset="-122"/>
              </a:rPr>
              <a:t>&lt;</a:t>
            </a:r>
            <a:r>
              <a:rPr lang="en-US" altLang="zh-CN" sz="6600" dirty="0" err="1" smtClean="0">
                <a:solidFill>
                  <a:prstClr val="white"/>
                </a:solidFill>
                <a:latin typeface="华文仿宋" panose="02010600040101010101" pitchFamily="2" charset="-122"/>
                <a:ea typeface="华文仿宋" panose="02010600040101010101" pitchFamily="2" charset="-122"/>
              </a:rPr>
              <a:t>bgcolor</a:t>
            </a:r>
            <a:r>
              <a:rPr lang="en-US" altLang="zh-CN" sz="6600" dirty="0" smtClean="0">
                <a:solidFill>
                  <a:prstClr val="white"/>
                </a:solidFill>
                <a:latin typeface="华文仿宋" panose="02010600040101010101" pitchFamily="2" charset="-122"/>
                <a:ea typeface="华文仿宋" panose="02010600040101010101" pitchFamily="2" charset="-122"/>
              </a:rPr>
              <a:t>&gt;</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2500086"/>
            <a:ext cx="10390158" cy="3139321"/>
          </a:xfrm>
          <a:prstGeom prst="rect">
            <a:avLst/>
          </a:prstGeom>
          <a:noFill/>
        </p:spPr>
        <p:txBody>
          <a:bodyPr wrap="square" rtlCol="0">
            <a:spAutoFit/>
          </a:bodyPr>
          <a:lstStyle/>
          <a:p>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        用来定义背景颜色，可以选择</a:t>
            </a:r>
            <a:r>
              <a:rPr lang="en-US" altLang="zh-CN" sz="6600" dirty="0" smtClean="0">
                <a:solidFill>
                  <a:prstClr val="white">
                    <a:lumMod val="95000"/>
                  </a:prstClr>
                </a:solidFill>
                <a:latin typeface="华文新魏" panose="02010800040101010101" pitchFamily="2" charset="-122"/>
                <a:ea typeface="华文新魏" panose="02010800040101010101" pitchFamily="2" charset="-122"/>
              </a:rPr>
              <a:t>16</a:t>
            </a:r>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进制数、</a:t>
            </a:r>
            <a:r>
              <a:rPr lang="en-US" altLang="zh-CN" sz="6600" dirty="0" smtClean="0">
                <a:solidFill>
                  <a:prstClr val="white">
                    <a:lumMod val="95000"/>
                  </a:prstClr>
                </a:solidFill>
                <a:latin typeface="华文新魏" panose="02010800040101010101" pitchFamily="2" charset="-122"/>
                <a:ea typeface="华文新魏" panose="02010800040101010101" pitchFamily="2" charset="-122"/>
              </a:rPr>
              <a:t>RGB</a:t>
            </a:r>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、颜色名三种方式。</a:t>
            </a:r>
            <a:endParaRPr lang="zh-CN" altLang="en-US" sz="66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274083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7521611"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仿宋" panose="02010600040101010101" pitchFamily="2" charset="-122"/>
                <a:ea typeface="华文仿宋" panose="02010600040101010101" pitchFamily="2" charset="-122"/>
              </a:rPr>
              <a:t>class</a:t>
            </a:r>
            <a:r>
              <a:rPr lang="zh-CN" altLang="en-US" sz="6600" dirty="0" smtClean="0">
                <a:solidFill>
                  <a:prstClr val="white"/>
                </a:solidFill>
                <a:latin typeface="华文仿宋" panose="02010600040101010101" pitchFamily="2" charset="-122"/>
                <a:ea typeface="华文仿宋" panose="02010600040101010101" pitchFamily="2" charset="-122"/>
              </a:rPr>
              <a:t>和</a:t>
            </a:r>
            <a:r>
              <a:rPr lang="en-US" altLang="zh-CN" sz="6600" dirty="0" smtClean="0">
                <a:solidFill>
                  <a:prstClr val="white"/>
                </a:solidFill>
                <a:latin typeface="华文仿宋" panose="02010600040101010101" pitchFamily="2" charset="-122"/>
                <a:ea typeface="华文仿宋" panose="02010600040101010101" pitchFamily="2" charset="-122"/>
              </a:rPr>
              <a:t>id</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4" name="文本框 3"/>
          <p:cNvSpPr txBox="1"/>
          <p:nvPr/>
        </p:nvSpPr>
        <p:spPr>
          <a:xfrm>
            <a:off x="912842" y="1687354"/>
            <a:ext cx="10390158" cy="5170646"/>
          </a:xfrm>
          <a:prstGeom prst="rect">
            <a:avLst/>
          </a:prstGeom>
          <a:noFill/>
        </p:spPr>
        <p:txBody>
          <a:bodyPr wrap="square" rtlCol="0">
            <a:spAutoFit/>
          </a:bodyPr>
          <a:lstStyle/>
          <a:p>
            <a:r>
              <a:rPr lang="en-US" altLang="zh-CN" sz="6600" dirty="0" smtClean="0">
                <a:solidFill>
                  <a:prstClr val="white">
                    <a:lumMod val="95000"/>
                  </a:prstClr>
                </a:solidFill>
                <a:latin typeface="华文新魏" panose="02010800040101010101" pitchFamily="2" charset="-122"/>
                <a:ea typeface="华文新魏" panose="02010800040101010101" pitchFamily="2" charset="-122"/>
              </a:rPr>
              <a:t>class</a:t>
            </a:r>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是上面讲到的类，用</a:t>
            </a:r>
            <a:r>
              <a:rPr lang="en-US" altLang="zh-CN" sz="6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6600" dirty="0" err="1" smtClean="0">
                <a:solidFill>
                  <a:prstClr val="white">
                    <a:lumMod val="95000"/>
                  </a:prstClr>
                </a:solidFill>
                <a:latin typeface="华文新魏" panose="02010800040101010101" pitchFamily="2" charset="-122"/>
                <a:ea typeface="华文新魏" panose="02010800040101010101" pitchFamily="2" charset="-122"/>
              </a:rPr>
              <a:t>sth</a:t>
            </a:r>
            <a:r>
              <a:rPr lang="en-US" altLang="zh-CN" sz="6600" dirty="0" err="1">
                <a:solidFill>
                  <a:prstClr val="white">
                    <a:lumMod val="95000"/>
                  </a:prstClr>
                </a:solidFill>
                <a:latin typeface="华文新魏" panose="02010800040101010101" pitchFamily="2" charset="-122"/>
                <a:ea typeface="华文新魏" panose="02010800040101010101" pitchFamily="2" charset="-122"/>
              </a:rPr>
              <a:t>,</a:t>
            </a:r>
            <a:r>
              <a:rPr lang="en-US" altLang="zh-CN" sz="6600" dirty="0" err="1" smtClean="0">
                <a:solidFill>
                  <a:prstClr val="white">
                    <a:lumMod val="95000"/>
                  </a:prstClr>
                </a:solidFill>
                <a:latin typeface="华文新魏" panose="02010800040101010101" pitchFamily="2" charset="-122"/>
                <a:ea typeface="华文新魏" panose="02010800040101010101" pitchFamily="2" charset="-122"/>
              </a:rPr>
              <a:t>class</a:t>
            </a:r>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一个界面可以用多次；</a:t>
            </a:r>
            <a:endParaRPr lang="en-US" altLang="zh-CN" sz="66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6600" dirty="0">
                <a:solidFill>
                  <a:prstClr val="white">
                    <a:lumMod val="95000"/>
                  </a:prstClr>
                </a:solidFill>
                <a:latin typeface="华文新魏" panose="02010800040101010101" pitchFamily="2" charset="-122"/>
                <a:ea typeface="华文新魏" panose="02010800040101010101" pitchFamily="2" charset="-122"/>
              </a:rPr>
              <a:t>i</a:t>
            </a:r>
            <a:r>
              <a:rPr lang="en-US" altLang="zh-CN" sz="6600" dirty="0" smtClean="0">
                <a:solidFill>
                  <a:prstClr val="white">
                    <a:lumMod val="95000"/>
                  </a:prstClr>
                </a:solidFill>
                <a:latin typeface="华文新魏" panose="02010800040101010101" pitchFamily="2" charset="-122"/>
                <a:ea typeface="华文新魏" panose="02010800040101010101" pitchFamily="2" charset="-122"/>
              </a:rPr>
              <a:t>d</a:t>
            </a:r>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用</a:t>
            </a:r>
            <a:r>
              <a:rPr lang="en-US" altLang="zh-CN" sz="6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6600" dirty="0" err="1" smtClean="0">
                <a:solidFill>
                  <a:prstClr val="white">
                    <a:lumMod val="95000"/>
                  </a:prstClr>
                </a:solidFill>
                <a:latin typeface="华文新魏" panose="02010800040101010101" pitchFamily="2" charset="-122"/>
                <a:ea typeface="华文新魏" panose="02010800040101010101" pitchFamily="2" charset="-122"/>
              </a:rPr>
              <a:t>sth</a:t>
            </a:r>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，一个页面只能用一次。</a:t>
            </a:r>
            <a:endParaRPr lang="zh-CN" altLang="en-US" sz="66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047006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9720931"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导入</a:t>
            </a:r>
            <a:r>
              <a:rPr lang="en-US" altLang="zh-CN" sz="6600" dirty="0" err="1">
                <a:solidFill>
                  <a:prstClr val="white">
                    <a:lumMod val="95000"/>
                  </a:prstClr>
                </a:solidFill>
                <a:latin typeface="华文新魏" panose="02010800040101010101" pitchFamily="2" charset="-122"/>
                <a:ea typeface="华文新魏" panose="02010800040101010101" pitchFamily="2" charset="-122"/>
              </a:rPr>
              <a:t>css</a:t>
            </a:r>
            <a:r>
              <a:rPr lang="zh-CN" altLang="en-US" sz="6600" dirty="0" smtClean="0">
                <a:solidFill>
                  <a:prstClr val="white"/>
                </a:solidFill>
                <a:latin typeface="华文行楷" panose="02010800040101010101" pitchFamily="2" charset="-122"/>
                <a:ea typeface="华文行楷" panose="02010800040101010101" pitchFamily="2" charset="-122"/>
              </a:rPr>
              <a:t>的三种方式</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2220686"/>
            <a:ext cx="10390158" cy="3139321"/>
          </a:xfrm>
          <a:prstGeom prst="rect">
            <a:avLst/>
          </a:prstGeom>
          <a:noFill/>
        </p:spPr>
        <p:txBody>
          <a:bodyPr wrap="square" rtlCol="0">
            <a:spAutoFit/>
          </a:bodyPr>
          <a:lstStyle/>
          <a:p>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行内样式；</a:t>
            </a:r>
            <a:endParaRPr lang="en-US" altLang="zh-CN" sz="6600" dirty="0" smtClean="0">
              <a:solidFill>
                <a:prstClr val="white">
                  <a:lumMod val="95000"/>
                </a:prstClr>
              </a:solidFill>
              <a:latin typeface="华文新魏" panose="02010800040101010101" pitchFamily="2" charset="-122"/>
              <a:ea typeface="华文新魏" panose="02010800040101010101" pitchFamily="2" charset="-122"/>
            </a:endParaRPr>
          </a:p>
          <a:p>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嵌入式样式表；</a:t>
            </a:r>
            <a:endParaRPr lang="en-US" altLang="zh-CN" sz="6600" dirty="0" smtClean="0">
              <a:solidFill>
                <a:prstClr val="white">
                  <a:lumMod val="95000"/>
                </a:prstClr>
              </a:solidFill>
              <a:latin typeface="华文新魏" panose="02010800040101010101" pitchFamily="2" charset="-122"/>
              <a:ea typeface="华文新魏" panose="02010800040101010101" pitchFamily="2" charset="-122"/>
            </a:endParaRPr>
          </a:p>
          <a:p>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外部样式表。</a:t>
            </a:r>
            <a:endParaRPr lang="zh-CN" altLang="en-US" sz="66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694306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6657592"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第一个界面</a:t>
            </a:r>
            <a:endParaRPr lang="zh-CN" altLang="en-US" sz="6600" dirty="0">
              <a:solidFill>
                <a:prstClr val="black"/>
              </a:solidFill>
              <a:latin typeface="华文行楷" panose="02010800040101010101" pitchFamily="2" charset="-122"/>
              <a:ea typeface="华文行楷" panose="02010800040101010101" pitchFamily="2"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5115" y="1375214"/>
            <a:ext cx="7748587" cy="536143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465012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6242415"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行内样式</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2677886"/>
            <a:ext cx="10390158" cy="1261884"/>
          </a:xfrm>
          <a:prstGeom prst="rect">
            <a:avLst/>
          </a:prstGeom>
          <a:noFill/>
        </p:spPr>
        <p:txBody>
          <a:bodyPr wrap="square" rtlCol="0">
            <a:spAutoFit/>
          </a:bodyPr>
          <a:lstStyle/>
          <a:p>
            <a:r>
              <a:rPr lang="en-US" altLang="zh-CN" sz="3600" dirty="0">
                <a:solidFill>
                  <a:schemeClr val="bg1">
                    <a:lumMod val="95000"/>
                  </a:schemeClr>
                </a:solidFill>
              </a:rPr>
              <a:t>&lt;p style="</a:t>
            </a:r>
            <a:r>
              <a:rPr lang="en-US" altLang="zh-CN" sz="4000" dirty="0" err="1">
                <a:solidFill>
                  <a:schemeClr val="bg1">
                    <a:lumMod val="95000"/>
                  </a:schemeClr>
                </a:solidFill>
              </a:rPr>
              <a:t>color:red;background:yellow</a:t>
            </a:r>
            <a:r>
              <a:rPr lang="en-US" altLang="zh-CN" sz="3600" dirty="0">
                <a:solidFill>
                  <a:schemeClr val="bg1">
                    <a:lumMod val="95000"/>
                  </a:schemeClr>
                </a:solidFill>
              </a:rPr>
              <a:t>;"&gt;……&lt;/p&gt;</a:t>
            </a:r>
            <a:endParaRPr lang="zh-CN" altLang="zh-CN" sz="3600" dirty="0">
              <a:solidFill>
                <a:schemeClr val="bg1">
                  <a:lumMod val="95000"/>
                </a:schemeClr>
              </a:solidFill>
            </a:endParaRPr>
          </a:p>
          <a:p>
            <a:endParaRPr lang="zh-CN" altLang="en-US" sz="3600" dirty="0">
              <a:solidFill>
                <a:schemeClr val="bg1">
                  <a:lumMod val="95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6044983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7935186"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嵌入式样式表</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4" name="矩形 3"/>
          <p:cNvSpPr/>
          <p:nvPr/>
        </p:nvSpPr>
        <p:spPr>
          <a:xfrm>
            <a:off x="912842" y="1870839"/>
            <a:ext cx="6096000" cy="4401205"/>
          </a:xfrm>
          <a:prstGeom prst="rect">
            <a:avLst/>
          </a:prstGeom>
        </p:spPr>
        <p:txBody>
          <a:bodyPr>
            <a:spAutoFit/>
          </a:bodyPr>
          <a:lstStyle/>
          <a:p>
            <a:pPr algn="just">
              <a:spcAft>
                <a:spcPts val="0"/>
              </a:spcAft>
            </a:pPr>
            <a:r>
              <a:rPr lang="en-US" altLang="zh-CN" sz="2800" kern="100" dirty="0">
                <a:solidFill>
                  <a:schemeClr val="bg1">
                    <a:lumMod val="95000"/>
                  </a:schemeClr>
                </a:solidFill>
                <a:latin typeface="Calibri" panose="020F0502020204030204" pitchFamily="34" charset="0"/>
                <a:cs typeface="Times New Roman" panose="02020603050405020304" pitchFamily="18" charset="0"/>
              </a:rPr>
              <a:t>&lt;html&gt;</a:t>
            </a:r>
            <a:endParaRPr lang="zh-CN" altLang="zh-CN" sz="2800" kern="100" dirty="0">
              <a:solidFill>
                <a:schemeClr val="bg1">
                  <a:lumMod val="95000"/>
                </a:schemeClr>
              </a:solidFill>
              <a:latin typeface="Calibri" panose="020F0502020204030204" pitchFamily="34" charset="0"/>
              <a:cs typeface="Times New Roman" panose="02020603050405020304" pitchFamily="18" charset="0"/>
            </a:endParaRPr>
          </a:p>
          <a:p>
            <a:pPr algn="just">
              <a:spcAft>
                <a:spcPts val="0"/>
              </a:spcAft>
            </a:pPr>
            <a:r>
              <a:rPr lang="en-US" altLang="zh-CN" sz="2800" kern="100" dirty="0">
                <a:solidFill>
                  <a:schemeClr val="bg1">
                    <a:lumMod val="95000"/>
                  </a:schemeClr>
                </a:solidFill>
                <a:latin typeface="Calibri" panose="020F0502020204030204" pitchFamily="34" charset="0"/>
                <a:cs typeface="Times New Roman" panose="02020603050405020304" pitchFamily="18" charset="0"/>
              </a:rPr>
              <a:t>&lt;head&gt;</a:t>
            </a:r>
            <a:endParaRPr lang="zh-CN" altLang="zh-CN" sz="2800" kern="100" dirty="0">
              <a:solidFill>
                <a:schemeClr val="bg1">
                  <a:lumMod val="95000"/>
                </a:schemeClr>
              </a:solidFill>
              <a:latin typeface="Calibri" panose="020F0502020204030204" pitchFamily="34" charset="0"/>
              <a:cs typeface="Times New Roman" panose="02020603050405020304" pitchFamily="18" charset="0"/>
            </a:endParaRPr>
          </a:p>
          <a:p>
            <a:pPr algn="just">
              <a:spcAft>
                <a:spcPts val="0"/>
              </a:spcAft>
            </a:pPr>
            <a:r>
              <a:rPr lang="en-US" altLang="zh-CN" sz="2800" kern="100" dirty="0">
                <a:solidFill>
                  <a:schemeClr val="bg1">
                    <a:lumMod val="95000"/>
                  </a:schemeClr>
                </a:solidFill>
                <a:latin typeface="Calibri" panose="020F0502020204030204" pitchFamily="34" charset="0"/>
                <a:cs typeface="Times New Roman" panose="02020603050405020304" pitchFamily="18" charset="0"/>
              </a:rPr>
              <a:t>&lt;title&gt;</a:t>
            </a:r>
            <a:r>
              <a:rPr lang="en-US" altLang="zh-CN" sz="2800" kern="100" dirty="0" err="1">
                <a:solidFill>
                  <a:schemeClr val="bg1">
                    <a:lumMod val="95000"/>
                  </a:schemeClr>
                </a:solidFill>
                <a:latin typeface="Calibri" panose="020F0502020204030204" pitchFamily="34" charset="0"/>
                <a:cs typeface="Times New Roman" panose="02020603050405020304" pitchFamily="18" charset="0"/>
              </a:rPr>
              <a:t>Stylin</a:t>
            </a:r>
            <a:r>
              <a:rPr lang="en-US" altLang="zh-CN" sz="2800" kern="100" dirty="0">
                <a:solidFill>
                  <a:schemeClr val="bg1">
                    <a:lumMod val="95000"/>
                  </a:schemeClr>
                </a:solidFill>
                <a:latin typeface="Calibri" panose="020F0502020204030204" pitchFamily="34" charset="0"/>
                <a:cs typeface="Times New Roman" panose="02020603050405020304" pitchFamily="18" charset="0"/>
              </a:rPr>
              <a:t>'!&lt;/title&gt;</a:t>
            </a:r>
            <a:endParaRPr lang="zh-CN" altLang="zh-CN" sz="2800" kern="100" dirty="0">
              <a:solidFill>
                <a:schemeClr val="bg1">
                  <a:lumMod val="95000"/>
                </a:schemeClr>
              </a:solidFill>
              <a:latin typeface="Calibri" panose="020F0502020204030204" pitchFamily="34" charset="0"/>
              <a:cs typeface="Times New Roman" panose="02020603050405020304" pitchFamily="18" charset="0"/>
            </a:endParaRPr>
          </a:p>
          <a:p>
            <a:pPr algn="just">
              <a:spcAft>
                <a:spcPts val="0"/>
              </a:spcAft>
            </a:pPr>
            <a:r>
              <a:rPr lang="en-US" altLang="zh-CN" sz="2800" kern="100" dirty="0">
                <a:solidFill>
                  <a:schemeClr val="bg1">
                    <a:lumMod val="95000"/>
                  </a:schemeClr>
                </a:solidFill>
                <a:latin typeface="Calibri" panose="020F0502020204030204" pitchFamily="34" charset="0"/>
                <a:cs typeface="Times New Roman" panose="02020603050405020304" pitchFamily="18" charset="0"/>
              </a:rPr>
              <a:t>&lt;style type="text/</a:t>
            </a:r>
            <a:r>
              <a:rPr lang="en-US" altLang="zh-CN" sz="2800" kern="100" dirty="0" err="1">
                <a:solidFill>
                  <a:schemeClr val="bg1">
                    <a:lumMod val="95000"/>
                  </a:schemeClr>
                </a:solidFill>
                <a:latin typeface="Calibri" panose="020F0502020204030204" pitchFamily="34" charset="0"/>
                <a:cs typeface="Times New Roman" panose="02020603050405020304" pitchFamily="18" charset="0"/>
              </a:rPr>
              <a:t>css</a:t>
            </a:r>
            <a:r>
              <a:rPr lang="en-US" altLang="zh-CN" sz="2800" kern="100" dirty="0">
                <a:solidFill>
                  <a:schemeClr val="bg1">
                    <a:lumMod val="95000"/>
                  </a:schemeClr>
                </a:solidFill>
                <a:latin typeface="Calibri" panose="020F0502020204030204" pitchFamily="34" charset="0"/>
                <a:cs typeface="Times New Roman" panose="02020603050405020304" pitchFamily="18" charset="0"/>
              </a:rPr>
              <a:t>"&gt;</a:t>
            </a:r>
            <a:endParaRPr lang="zh-CN" altLang="zh-CN" sz="2800" kern="100" dirty="0">
              <a:solidFill>
                <a:schemeClr val="bg1">
                  <a:lumMod val="95000"/>
                </a:schemeClr>
              </a:solidFill>
              <a:latin typeface="Calibri" panose="020F0502020204030204" pitchFamily="34" charset="0"/>
              <a:cs typeface="Times New Roman" panose="02020603050405020304" pitchFamily="18" charset="0"/>
            </a:endParaRPr>
          </a:p>
          <a:p>
            <a:pPr algn="just">
              <a:spcAft>
                <a:spcPts val="0"/>
              </a:spcAft>
            </a:pPr>
            <a:r>
              <a:rPr lang="en-US" altLang="zh-CN" sz="2800" kern="100" dirty="0">
                <a:solidFill>
                  <a:schemeClr val="bg1">
                    <a:lumMod val="95000"/>
                  </a:schemeClr>
                </a:solidFill>
                <a:latin typeface="Calibri" panose="020F0502020204030204" pitchFamily="34" charset="0"/>
                <a:cs typeface="Times New Roman" panose="02020603050405020304" pitchFamily="18" charset="0"/>
              </a:rPr>
              <a:t>h1 {color: purple;}</a:t>
            </a:r>
            <a:endParaRPr lang="zh-CN" altLang="zh-CN" sz="2800" kern="100" dirty="0">
              <a:solidFill>
                <a:schemeClr val="bg1">
                  <a:lumMod val="95000"/>
                </a:schemeClr>
              </a:solidFill>
              <a:latin typeface="Calibri" panose="020F0502020204030204" pitchFamily="34" charset="0"/>
              <a:cs typeface="Times New Roman" panose="02020603050405020304" pitchFamily="18" charset="0"/>
            </a:endParaRPr>
          </a:p>
          <a:p>
            <a:pPr algn="just">
              <a:spcAft>
                <a:spcPts val="0"/>
              </a:spcAft>
            </a:pPr>
            <a:r>
              <a:rPr lang="en-US" altLang="zh-CN" sz="2800" kern="100" dirty="0">
                <a:solidFill>
                  <a:schemeClr val="bg1">
                    <a:lumMod val="95000"/>
                  </a:schemeClr>
                </a:solidFill>
                <a:latin typeface="Calibri" panose="020F0502020204030204" pitchFamily="34" charset="0"/>
                <a:cs typeface="Times New Roman" panose="02020603050405020304" pitchFamily="18" charset="0"/>
              </a:rPr>
              <a:t>p {font-size: smaller; color: gray;}</a:t>
            </a:r>
            <a:endParaRPr lang="zh-CN" altLang="zh-CN" sz="2800" kern="100" dirty="0">
              <a:solidFill>
                <a:schemeClr val="bg1">
                  <a:lumMod val="95000"/>
                </a:schemeClr>
              </a:solidFill>
              <a:latin typeface="Calibri" panose="020F0502020204030204" pitchFamily="34" charset="0"/>
              <a:cs typeface="Times New Roman" panose="02020603050405020304" pitchFamily="18" charset="0"/>
            </a:endParaRPr>
          </a:p>
          <a:p>
            <a:pPr algn="just">
              <a:spcAft>
                <a:spcPts val="0"/>
              </a:spcAft>
            </a:pPr>
            <a:r>
              <a:rPr lang="en-US" altLang="zh-CN" sz="2800" kern="100" dirty="0">
                <a:solidFill>
                  <a:schemeClr val="bg1">
                    <a:lumMod val="95000"/>
                  </a:schemeClr>
                </a:solidFill>
                <a:latin typeface="Calibri" panose="020F0502020204030204" pitchFamily="34" charset="0"/>
                <a:cs typeface="Times New Roman" panose="02020603050405020304" pitchFamily="18" charset="0"/>
              </a:rPr>
              <a:t>&lt;/style&gt;</a:t>
            </a:r>
            <a:endParaRPr lang="zh-CN" altLang="zh-CN" sz="2800" kern="100" dirty="0">
              <a:solidFill>
                <a:schemeClr val="bg1">
                  <a:lumMod val="95000"/>
                </a:schemeClr>
              </a:solidFill>
              <a:latin typeface="Calibri" panose="020F0502020204030204" pitchFamily="34" charset="0"/>
              <a:cs typeface="Times New Roman" panose="02020603050405020304" pitchFamily="18" charset="0"/>
            </a:endParaRPr>
          </a:p>
          <a:p>
            <a:pPr algn="just">
              <a:spcAft>
                <a:spcPts val="0"/>
              </a:spcAft>
            </a:pPr>
            <a:r>
              <a:rPr lang="en-US" altLang="zh-CN" sz="2800" kern="100" dirty="0">
                <a:solidFill>
                  <a:schemeClr val="bg1">
                    <a:lumMod val="95000"/>
                  </a:schemeClr>
                </a:solidFill>
                <a:latin typeface="Calibri" panose="020F0502020204030204" pitchFamily="34" charset="0"/>
                <a:cs typeface="Times New Roman" panose="02020603050405020304" pitchFamily="18" charset="0"/>
              </a:rPr>
              <a:t>&lt;/head&gt;</a:t>
            </a:r>
            <a:endParaRPr lang="zh-CN" altLang="zh-CN" sz="2800" kern="100" dirty="0">
              <a:solidFill>
                <a:schemeClr val="bg1">
                  <a:lumMod val="95000"/>
                </a:schemeClr>
              </a:solidFill>
              <a:latin typeface="Calibri" panose="020F0502020204030204" pitchFamily="34" charset="0"/>
              <a:cs typeface="Times New Roman" panose="02020603050405020304" pitchFamily="18" charset="0"/>
            </a:endParaRPr>
          </a:p>
          <a:p>
            <a:pPr algn="just">
              <a:spcAft>
                <a:spcPts val="0"/>
              </a:spcAft>
            </a:pPr>
            <a:r>
              <a:rPr lang="en-US" altLang="zh-CN" sz="2800" kern="100" dirty="0">
                <a:solidFill>
                  <a:schemeClr val="bg1">
                    <a:lumMod val="95000"/>
                  </a:schemeClr>
                </a:solidFill>
                <a:latin typeface="Calibri" panose="020F0502020204030204" pitchFamily="34" charset="0"/>
                <a:cs typeface="Times New Roman" panose="02020603050405020304" pitchFamily="18" charset="0"/>
              </a:rPr>
              <a:t>...</a:t>
            </a:r>
            <a:endParaRPr lang="zh-CN" altLang="zh-CN" sz="2800" kern="100" dirty="0">
              <a:solidFill>
                <a:schemeClr val="bg1">
                  <a:lumMod val="95000"/>
                </a:schemeClr>
              </a:solidFill>
              <a:latin typeface="Calibri" panose="020F0502020204030204" pitchFamily="34" charset="0"/>
              <a:cs typeface="Times New Roman" panose="02020603050405020304" pitchFamily="18" charset="0"/>
            </a:endParaRPr>
          </a:p>
          <a:p>
            <a:pPr algn="just">
              <a:spcAft>
                <a:spcPts val="0"/>
              </a:spcAft>
            </a:pPr>
            <a:r>
              <a:rPr lang="en-US" altLang="zh-CN" sz="2800" kern="100" dirty="0">
                <a:solidFill>
                  <a:schemeClr val="bg1">
                    <a:lumMod val="95000"/>
                  </a:schemeClr>
                </a:solidFill>
                <a:latin typeface="Calibri" panose="020F0502020204030204" pitchFamily="34" charset="0"/>
                <a:cs typeface="Times New Roman" panose="02020603050405020304" pitchFamily="18" charset="0"/>
              </a:rPr>
              <a:t>&lt;/html&gt;</a:t>
            </a:r>
            <a:endParaRPr lang="zh-CN" altLang="zh-CN" sz="2800" kern="100" dirty="0">
              <a:solidFill>
                <a:schemeClr val="bg1">
                  <a:lumMod val="95000"/>
                </a:schemeClr>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67007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7088800"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外部样式表</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4" name="矩形 3"/>
          <p:cNvSpPr/>
          <p:nvPr/>
        </p:nvSpPr>
        <p:spPr>
          <a:xfrm>
            <a:off x="912842" y="1621135"/>
            <a:ext cx="10745758" cy="3600986"/>
          </a:xfrm>
          <a:prstGeom prst="rect">
            <a:avLst/>
          </a:prstGeom>
        </p:spPr>
        <p:txBody>
          <a:bodyPr wrap="square">
            <a:spAutoFit/>
          </a:bodyPr>
          <a:lstStyle/>
          <a:p>
            <a:pPr algn="just">
              <a:spcAft>
                <a:spcPts val="0"/>
              </a:spcAft>
            </a:pPr>
            <a:r>
              <a:rPr lang="en-US" altLang="zh-CN" sz="4000" kern="100" dirty="0">
                <a:solidFill>
                  <a:schemeClr val="bg1">
                    <a:lumMod val="95000"/>
                  </a:schemeClr>
                </a:solidFill>
                <a:latin typeface="Calibri" panose="020F0502020204030204" pitchFamily="34" charset="0"/>
                <a:cs typeface="Times New Roman" panose="02020603050405020304" pitchFamily="18" charset="0"/>
              </a:rPr>
              <a:t>&lt;style type="text/</a:t>
            </a:r>
            <a:r>
              <a:rPr lang="en-US" altLang="zh-CN" sz="4000" kern="100" dirty="0" err="1">
                <a:solidFill>
                  <a:schemeClr val="bg1">
                    <a:lumMod val="95000"/>
                  </a:schemeClr>
                </a:solidFill>
                <a:latin typeface="Calibri" panose="020F0502020204030204" pitchFamily="34" charset="0"/>
                <a:cs typeface="Times New Roman" panose="02020603050405020304" pitchFamily="18" charset="0"/>
              </a:rPr>
              <a:t>css</a:t>
            </a:r>
            <a:r>
              <a:rPr lang="en-US" altLang="zh-CN" sz="4000" kern="100" dirty="0">
                <a:solidFill>
                  <a:schemeClr val="bg1">
                    <a:lumMod val="95000"/>
                  </a:schemeClr>
                </a:solidFill>
                <a:latin typeface="Calibri" panose="020F0502020204030204" pitchFamily="34" charset="0"/>
                <a:cs typeface="Times New Roman" panose="02020603050405020304" pitchFamily="18" charset="0"/>
              </a:rPr>
              <a:t>"&gt;  </a:t>
            </a:r>
            <a:endParaRPr lang="zh-CN" altLang="zh-CN" sz="4000" kern="100" dirty="0">
              <a:solidFill>
                <a:schemeClr val="bg1">
                  <a:lumMod val="95000"/>
                </a:schemeClr>
              </a:solidFill>
              <a:latin typeface="Calibri" panose="020F0502020204030204" pitchFamily="34" charset="0"/>
              <a:cs typeface="Times New Roman" panose="02020603050405020304" pitchFamily="18" charset="0"/>
            </a:endParaRPr>
          </a:p>
          <a:p>
            <a:pPr algn="just">
              <a:spcAft>
                <a:spcPts val="0"/>
              </a:spcAft>
            </a:pPr>
            <a:r>
              <a:rPr lang="en-US" altLang="zh-CN" sz="4000" kern="100" dirty="0">
                <a:solidFill>
                  <a:schemeClr val="bg1">
                    <a:lumMod val="95000"/>
                  </a:schemeClr>
                </a:solidFill>
                <a:latin typeface="Calibri" panose="020F0502020204030204" pitchFamily="34" charset="0"/>
                <a:cs typeface="Times New Roman" panose="02020603050405020304" pitchFamily="18" charset="0"/>
              </a:rPr>
              <a:t>@import </a:t>
            </a:r>
            <a:r>
              <a:rPr lang="en-US" altLang="zh-CN" sz="4000" kern="100" dirty="0" err="1">
                <a:solidFill>
                  <a:schemeClr val="bg1">
                    <a:lumMod val="95000"/>
                  </a:schemeClr>
                </a:solidFill>
                <a:latin typeface="Calibri" panose="020F0502020204030204" pitchFamily="34" charset="0"/>
                <a:cs typeface="Times New Roman" panose="02020603050405020304" pitchFamily="18" charset="0"/>
              </a:rPr>
              <a:t>url</a:t>
            </a:r>
            <a:r>
              <a:rPr lang="en-US" altLang="zh-CN" sz="4000" kern="100" dirty="0">
                <a:solidFill>
                  <a:schemeClr val="bg1">
                    <a:lumMod val="95000"/>
                  </a:schemeClr>
                </a:solidFill>
                <a:latin typeface="Calibri" panose="020F0502020204030204" pitchFamily="34" charset="0"/>
                <a:cs typeface="Times New Roman" panose="02020603050405020304" pitchFamily="18" charset="0"/>
              </a:rPr>
              <a:t>(demo.css);  </a:t>
            </a:r>
            <a:endParaRPr lang="zh-CN" altLang="zh-CN" sz="4000" kern="100" dirty="0">
              <a:solidFill>
                <a:schemeClr val="bg1">
                  <a:lumMod val="95000"/>
                </a:schemeClr>
              </a:solidFill>
              <a:latin typeface="Calibri" panose="020F0502020204030204" pitchFamily="34" charset="0"/>
              <a:cs typeface="Times New Roman" panose="02020603050405020304" pitchFamily="18" charset="0"/>
            </a:endParaRPr>
          </a:p>
          <a:p>
            <a:pPr algn="just">
              <a:spcAft>
                <a:spcPts val="0"/>
              </a:spcAft>
            </a:pPr>
            <a:r>
              <a:rPr lang="en-US" altLang="zh-CN" sz="4000" kern="100" dirty="0">
                <a:solidFill>
                  <a:schemeClr val="bg1">
                    <a:lumMod val="95000"/>
                  </a:schemeClr>
                </a:solidFill>
                <a:latin typeface="Calibri" panose="020F0502020204030204" pitchFamily="34" charset="0"/>
                <a:cs typeface="Times New Roman" panose="02020603050405020304" pitchFamily="18" charset="0"/>
              </a:rPr>
              <a:t>&lt;/style&gt; </a:t>
            </a:r>
            <a:endParaRPr lang="en-US" altLang="zh-CN" sz="4000" kern="100" dirty="0" smtClean="0">
              <a:solidFill>
                <a:schemeClr val="bg1">
                  <a:lumMod val="95000"/>
                </a:schemeClr>
              </a:solidFill>
              <a:latin typeface="Calibri" panose="020F0502020204030204" pitchFamily="34" charset="0"/>
              <a:cs typeface="Times New Roman" panose="02020603050405020304" pitchFamily="18" charset="0"/>
            </a:endParaRPr>
          </a:p>
          <a:p>
            <a:pPr algn="just">
              <a:spcAft>
                <a:spcPts val="0"/>
              </a:spcAft>
            </a:pPr>
            <a:endParaRPr lang="en-US" altLang="zh-CN" sz="4000" kern="100" dirty="0">
              <a:solidFill>
                <a:schemeClr val="bg1">
                  <a:lumMod val="95000"/>
                </a:schemeClr>
              </a:solidFill>
              <a:latin typeface="Calibri" panose="020F0502020204030204" pitchFamily="34" charset="0"/>
              <a:cs typeface="Times New Roman" panose="02020603050405020304" pitchFamily="18" charset="0"/>
            </a:endParaRPr>
          </a:p>
          <a:p>
            <a:pPr algn="just"/>
            <a:r>
              <a:rPr lang="en-US" altLang="zh-CN" sz="2800" dirty="0">
                <a:solidFill>
                  <a:schemeClr val="bg1">
                    <a:lumMod val="95000"/>
                  </a:schemeClr>
                </a:solidFill>
              </a:rPr>
              <a:t>&lt;link </a:t>
            </a:r>
            <a:r>
              <a:rPr lang="en-US" altLang="zh-CN" sz="2800" dirty="0" err="1">
                <a:solidFill>
                  <a:schemeClr val="bg1">
                    <a:lumMod val="95000"/>
                  </a:schemeClr>
                </a:solidFill>
              </a:rPr>
              <a:t>rel</a:t>
            </a:r>
            <a:r>
              <a:rPr lang="en-US" altLang="zh-CN" sz="2800" dirty="0">
                <a:solidFill>
                  <a:schemeClr val="bg1">
                    <a:lumMod val="95000"/>
                  </a:schemeClr>
                </a:solidFill>
              </a:rPr>
              <a:t>="stylesheet" type="text/</a:t>
            </a:r>
            <a:r>
              <a:rPr lang="en-US" altLang="zh-CN" sz="2800" dirty="0" err="1">
                <a:solidFill>
                  <a:schemeClr val="bg1">
                    <a:lumMod val="95000"/>
                  </a:schemeClr>
                </a:solidFill>
              </a:rPr>
              <a:t>css</a:t>
            </a:r>
            <a:r>
              <a:rPr lang="en-US" altLang="zh-CN" sz="2800" dirty="0">
                <a:solidFill>
                  <a:schemeClr val="bg1">
                    <a:lumMod val="95000"/>
                  </a:schemeClr>
                </a:solidFill>
              </a:rPr>
              <a:t>" </a:t>
            </a:r>
            <a:r>
              <a:rPr lang="en-US" altLang="zh-CN" sz="2800" dirty="0" err="1">
                <a:solidFill>
                  <a:schemeClr val="bg1">
                    <a:lumMod val="95000"/>
                  </a:schemeClr>
                </a:solidFill>
              </a:rPr>
              <a:t>href</a:t>
            </a:r>
            <a:r>
              <a:rPr lang="en-US" altLang="zh-CN" sz="2800" dirty="0">
                <a:solidFill>
                  <a:schemeClr val="bg1">
                    <a:lumMod val="95000"/>
                  </a:schemeClr>
                </a:solidFill>
              </a:rPr>
              <a:t>="web.css" media="screen"&gt;</a:t>
            </a:r>
            <a:endParaRPr lang="zh-CN" altLang="zh-CN" sz="2800" dirty="0">
              <a:solidFill>
                <a:schemeClr val="bg1">
                  <a:lumMod val="95000"/>
                </a:schemeClr>
              </a:solidFill>
            </a:endParaRPr>
          </a:p>
          <a:p>
            <a:pPr algn="just">
              <a:spcAft>
                <a:spcPts val="0"/>
              </a:spcAft>
            </a:pPr>
            <a:endParaRPr lang="zh-CN" altLang="zh-CN" sz="4000" kern="100" dirty="0">
              <a:solidFill>
                <a:schemeClr val="bg1">
                  <a:lumMod val="95000"/>
                </a:schemeClr>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63446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4549643"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总结</a:t>
            </a:r>
            <a:endParaRPr lang="zh-CN" altLang="en-US" sz="6600" dirty="0">
              <a:solidFill>
                <a:prstClr val="black"/>
              </a:solidFill>
              <a:latin typeface="华文仿宋" panose="02010600040101010101" pitchFamily="2" charset="-122"/>
              <a:ea typeface="华文仿宋" panose="02010600040101010101" pitchFamily="2" charset="-122"/>
            </a:endParaRPr>
          </a:p>
        </p:txBody>
      </p:sp>
      <p:pic>
        <p:nvPicPr>
          <p:cNvPr id="3" name="图片 2"/>
          <p:cNvPicPr>
            <a:picLocks noChangeAspect="1"/>
          </p:cNvPicPr>
          <p:nvPr/>
        </p:nvPicPr>
        <p:blipFill>
          <a:blip r:embed="rId2"/>
          <a:stretch>
            <a:fillRect/>
          </a:stretch>
        </p:blipFill>
        <p:spPr>
          <a:xfrm>
            <a:off x="1251858" y="1375214"/>
            <a:ext cx="9982200" cy="53810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367220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6452407"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CSS-</a:t>
            </a:r>
            <a:r>
              <a:rPr lang="zh-CN" altLang="en-US" sz="6600" dirty="0" smtClean="0">
                <a:solidFill>
                  <a:prstClr val="white"/>
                </a:solidFill>
                <a:latin typeface="华文行楷" panose="02010800040101010101" pitchFamily="2" charset="-122"/>
                <a:ea typeface="华文行楷" panose="02010800040101010101" pitchFamily="2" charset="-122"/>
              </a:rPr>
              <a:t>层叠样式表</a:t>
            </a:r>
            <a:endParaRPr lang="zh-CN" altLang="en-US" sz="6600" dirty="0">
              <a:solidFill>
                <a:prstClr val="black"/>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5677187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3913251"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CSS-</a:t>
            </a:r>
            <a:r>
              <a:rPr lang="zh-CN" altLang="en-US" sz="6600" dirty="0" smtClean="0">
                <a:solidFill>
                  <a:prstClr val="white"/>
                </a:solidFill>
                <a:latin typeface="华文行楷" panose="02010800040101010101" pitchFamily="2" charset="-122"/>
                <a:ea typeface="华文行楷" panose="02010800040101010101" pitchFamily="2" charset="-122"/>
              </a:rPr>
              <a:t>语法</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1375214"/>
            <a:ext cx="10390158" cy="5170646"/>
          </a:xfrm>
          <a:prstGeom prst="rect">
            <a:avLst/>
          </a:prstGeom>
          <a:noFill/>
        </p:spPr>
        <p:txBody>
          <a:bodyPr wrap="square" rtlCol="0">
            <a:spAutoFit/>
          </a:bodyPr>
          <a:lstStyle/>
          <a:p>
            <a:r>
              <a:rPr lang="en-US" altLang="zh-CN" sz="5400" dirty="0" smtClean="0">
                <a:solidFill>
                  <a:prstClr val="white">
                    <a:lumMod val="95000"/>
                  </a:prstClr>
                </a:solidFill>
                <a:latin typeface="华文新魏" panose="02010800040101010101" pitchFamily="2" charset="-122"/>
                <a:ea typeface="华文新魏" panose="02010800040101010101" pitchFamily="2" charset="-122"/>
              </a:rPr>
              <a:t>CSS</a:t>
            </a:r>
            <a:r>
              <a:rPr lang="zh-CN" altLang="en-US" sz="5400" dirty="0" smtClean="0">
                <a:solidFill>
                  <a:prstClr val="white">
                    <a:lumMod val="95000"/>
                  </a:prstClr>
                </a:solidFill>
                <a:latin typeface="华文新魏" panose="02010800040101010101" pitchFamily="2" charset="-122"/>
                <a:ea typeface="华文新魏" panose="02010800040101010101" pitchFamily="2" charset="-122"/>
              </a:rPr>
              <a:t>由两部分构成：选择器和声明</a:t>
            </a:r>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a:t>
            </a:r>
            <a:endParaRPr lang="en-US" altLang="zh-CN" sz="6600" dirty="0">
              <a:solidFill>
                <a:prstClr val="white">
                  <a:lumMod val="95000"/>
                </a:prstClr>
              </a:solidFill>
              <a:latin typeface="华文新魏" panose="02010800040101010101" pitchFamily="2" charset="-122"/>
              <a:ea typeface="华文新魏" panose="02010800040101010101" pitchFamily="2" charset="-122"/>
            </a:endParaRPr>
          </a:p>
          <a:p>
            <a:r>
              <a:rPr lang="en-US" altLang="zh-CN" sz="6600" dirty="0" smtClean="0">
                <a:solidFill>
                  <a:prstClr val="white">
                    <a:lumMod val="95000"/>
                  </a:prstClr>
                </a:solidFill>
                <a:latin typeface="华文新魏" panose="02010800040101010101" pitchFamily="2" charset="-122"/>
                <a:ea typeface="华文新魏" panose="02010800040101010101" pitchFamily="2" charset="-122"/>
              </a:rPr>
              <a:t>selector{</a:t>
            </a:r>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声明语句</a:t>
            </a:r>
            <a:r>
              <a:rPr lang="en-US" altLang="zh-CN" sz="6600" dirty="0" smtClean="0">
                <a:solidFill>
                  <a:prstClr val="white">
                    <a:lumMod val="95000"/>
                  </a:prstClr>
                </a:solidFill>
                <a:latin typeface="华文新魏" panose="02010800040101010101" pitchFamily="2" charset="-122"/>
                <a:ea typeface="华文新魏" panose="02010800040101010101" pitchFamily="2" charset="-122"/>
              </a:rPr>
              <a:t>1</a:t>
            </a:r>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a:t>
            </a:r>
            <a:endParaRPr lang="en-US" altLang="zh-CN" sz="66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6600" dirty="0" smtClean="0">
                <a:solidFill>
                  <a:prstClr val="white">
                    <a:lumMod val="95000"/>
                  </a:prstClr>
                </a:solidFill>
                <a:latin typeface="华文新魏" panose="02010800040101010101" pitchFamily="2" charset="-122"/>
                <a:ea typeface="华文新魏" panose="02010800040101010101" pitchFamily="2" charset="-122"/>
              </a:rPr>
              <a:t>			   …</a:t>
            </a:r>
          </a:p>
          <a:p>
            <a:r>
              <a:rPr lang="en-US" altLang="zh-CN" sz="6600" dirty="0">
                <a:solidFill>
                  <a:prstClr val="white">
                    <a:lumMod val="95000"/>
                  </a:prstClr>
                </a:solidFill>
                <a:latin typeface="华文新魏" panose="02010800040101010101" pitchFamily="2" charset="-122"/>
                <a:ea typeface="华文新魏" panose="02010800040101010101" pitchFamily="2" charset="-122"/>
              </a:rPr>
              <a:t>	</a:t>
            </a:r>
            <a:r>
              <a:rPr lang="en-US" altLang="zh-CN" sz="6600" dirty="0" smtClean="0">
                <a:solidFill>
                  <a:prstClr val="white">
                    <a:lumMod val="95000"/>
                  </a:prstClr>
                </a:solidFill>
                <a:latin typeface="华文新魏" panose="02010800040101010101" pitchFamily="2" charset="-122"/>
                <a:ea typeface="华文新魏" panose="02010800040101010101" pitchFamily="2" charset="-122"/>
              </a:rPr>
              <a:t>		  </a:t>
            </a:r>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声明语句</a:t>
            </a:r>
            <a:r>
              <a:rPr lang="en-US" altLang="zh-CN" sz="6600" dirty="0" smtClean="0">
                <a:solidFill>
                  <a:prstClr val="white">
                    <a:lumMod val="95000"/>
                  </a:prstClr>
                </a:solidFill>
                <a:latin typeface="华文新魏" panose="02010800040101010101" pitchFamily="2" charset="-122"/>
                <a:ea typeface="华文新魏" panose="02010800040101010101" pitchFamily="2" charset="-122"/>
              </a:rPr>
              <a:t>n</a:t>
            </a:r>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6600" dirty="0">
                <a:solidFill>
                  <a:prstClr val="white">
                    <a:lumMod val="95000"/>
                  </a:prstClr>
                </a:solidFill>
                <a:latin typeface="华文新魏" panose="02010800040101010101" pitchFamily="2" charset="-122"/>
                <a:ea typeface="华文新魏" panose="02010800040101010101" pitchFamily="2" charset="-122"/>
              </a:rPr>
              <a:t>	</a:t>
            </a:r>
            <a:r>
              <a:rPr lang="en-US" altLang="zh-CN" sz="6600" dirty="0" smtClean="0">
                <a:solidFill>
                  <a:prstClr val="white">
                    <a:lumMod val="95000"/>
                  </a:prstClr>
                </a:solidFill>
                <a:latin typeface="华文新魏" panose="02010800040101010101" pitchFamily="2" charset="-122"/>
                <a:ea typeface="华文新魏" panose="02010800040101010101" pitchFamily="2" charset="-122"/>
              </a:rPr>
              <a:t>		</a:t>
            </a:r>
          </a:p>
          <a:p>
            <a:r>
              <a:rPr lang="en-US" altLang="zh-CN" sz="6600" dirty="0" smtClean="0">
                <a:solidFill>
                  <a:prstClr val="white">
                    <a:lumMod val="95000"/>
                  </a:prstClr>
                </a:solidFill>
                <a:latin typeface="华文新魏" panose="02010800040101010101" pitchFamily="2" charset="-122"/>
                <a:ea typeface="华文新魏" panose="02010800040101010101" pitchFamily="2" charset="-122"/>
              </a:rPr>
              <a:t>}</a:t>
            </a:r>
            <a:endParaRPr lang="zh-CN" altLang="en-US" sz="66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4507551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6037230"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CSS-</a:t>
            </a:r>
            <a:r>
              <a:rPr lang="zh-CN" altLang="en-US" sz="6600" dirty="0" smtClean="0">
                <a:solidFill>
                  <a:prstClr val="white"/>
                </a:solidFill>
                <a:latin typeface="华文行楷" panose="02010800040101010101" pitchFamily="2" charset="-122"/>
                <a:ea typeface="华文行楷" panose="02010800040101010101" pitchFamily="2" charset="-122"/>
              </a:rPr>
              <a:t>语法</a:t>
            </a:r>
            <a:r>
              <a:rPr lang="en-US" altLang="zh-CN" sz="6600" dirty="0" smtClean="0">
                <a:solidFill>
                  <a:prstClr val="white"/>
                </a:solidFill>
                <a:latin typeface="华文行楷" panose="02010800040101010101" pitchFamily="2" charset="-122"/>
                <a:ea typeface="华文行楷" panose="02010800040101010101" pitchFamily="2" charset="-122"/>
              </a:rPr>
              <a:t>-</a:t>
            </a:r>
            <a:r>
              <a:rPr lang="zh-CN" altLang="en-US" sz="6600" dirty="0" smtClean="0">
                <a:solidFill>
                  <a:prstClr val="white"/>
                </a:solidFill>
                <a:latin typeface="华文行楷" panose="02010800040101010101" pitchFamily="2" charset="-122"/>
                <a:ea typeface="华文行楷" panose="02010800040101010101" pitchFamily="2" charset="-122"/>
              </a:rPr>
              <a:t>例子</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1328028"/>
            <a:ext cx="10390158" cy="4647426"/>
          </a:xfrm>
          <a:prstGeom prst="rect">
            <a:avLst/>
          </a:prstGeom>
          <a:noFill/>
        </p:spPr>
        <p:txBody>
          <a:bodyPr wrap="square" rtlCol="0">
            <a:spAutoFit/>
          </a:bodyPr>
          <a:lstStyle/>
          <a:p>
            <a:r>
              <a:rPr lang="zh-CN" altLang="en-US" sz="5400" dirty="0" smtClean="0">
                <a:solidFill>
                  <a:prstClr val="white">
                    <a:lumMod val="95000"/>
                  </a:prstClr>
                </a:solidFill>
                <a:latin typeface="华文新魏" panose="02010800040101010101" pitchFamily="2" charset="-122"/>
                <a:ea typeface="华文新魏" panose="02010800040101010101" pitchFamily="2" charset="-122"/>
              </a:rPr>
              <a:t>把</a:t>
            </a:r>
            <a:r>
              <a:rPr lang="en-US" altLang="zh-CN" sz="5400" dirty="0" smtClean="0">
                <a:solidFill>
                  <a:prstClr val="white">
                    <a:lumMod val="95000"/>
                  </a:prstClr>
                </a:solidFill>
                <a:latin typeface="华文新魏" panose="02010800040101010101" pitchFamily="2" charset="-122"/>
                <a:ea typeface="华文新魏" panose="02010800040101010101" pitchFamily="2" charset="-122"/>
              </a:rPr>
              <a:t>h1</a:t>
            </a:r>
            <a:r>
              <a:rPr lang="zh-CN" altLang="en-US" sz="5400" dirty="0" smtClean="0">
                <a:solidFill>
                  <a:prstClr val="white">
                    <a:lumMod val="95000"/>
                  </a:prstClr>
                </a:solidFill>
                <a:latin typeface="华文新魏" panose="02010800040101010101" pitchFamily="2" charset="-122"/>
                <a:ea typeface="华文新魏" panose="02010800040101010101" pitchFamily="2" charset="-122"/>
              </a:rPr>
              <a:t>元素内的文字定义为</a:t>
            </a:r>
            <a:r>
              <a:rPr lang="en-US" altLang="zh-CN" sz="5400" dirty="0" smtClean="0">
                <a:solidFill>
                  <a:prstClr val="white">
                    <a:lumMod val="95000"/>
                  </a:prstClr>
                </a:solidFill>
                <a:latin typeface="华文新魏" panose="02010800040101010101" pitchFamily="2" charset="-122"/>
                <a:ea typeface="华文新魏" panose="02010800040101010101" pitchFamily="2" charset="-122"/>
              </a:rPr>
              <a:t>14px</a:t>
            </a:r>
            <a:r>
              <a:rPr lang="zh-CN" altLang="en-US" sz="5400" dirty="0" smtClean="0">
                <a:solidFill>
                  <a:prstClr val="white">
                    <a:lumMod val="95000"/>
                  </a:prstClr>
                </a:solidFill>
                <a:latin typeface="华文新魏" panose="02010800040101010101" pitchFamily="2" charset="-122"/>
                <a:ea typeface="华文新魏" panose="02010800040101010101" pitchFamily="2" charset="-122"/>
              </a:rPr>
              <a:t>像素大小的红色</a:t>
            </a:r>
            <a:r>
              <a:rPr lang="zh-CN" altLang="en-US" sz="5400" dirty="0">
                <a:solidFill>
                  <a:prstClr val="white">
                    <a:lumMod val="95000"/>
                  </a:prstClr>
                </a:solidFill>
                <a:latin typeface="华文新魏" panose="02010800040101010101" pitchFamily="2" charset="-122"/>
                <a:ea typeface="华文新魏" panose="02010800040101010101" pitchFamily="2" charset="-122"/>
              </a:rPr>
              <a:t>字体</a:t>
            </a:r>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a:t>
            </a:r>
            <a:endParaRPr lang="en-US" altLang="zh-CN" sz="6600" dirty="0">
              <a:solidFill>
                <a:prstClr val="white">
                  <a:lumMod val="95000"/>
                </a:prstClr>
              </a:solidFill>
              <a:latin typeface="华文新魏" panose="02010800040101010101" pitchFamily="2" charset="-122"/>
              <a:ea typeface="华文新魏" panose="02010800040101010101" pitchFamily="2" charset="-122"/>
            </a:endParaRPr>
          </a:p>
          <a:p>
            <a:r>
              <a:rPr lang="en-US" altLang="zh-CN" sz="4400" dirty="0" smtClean="0">
                <a:solidFill>
                  <a:prstClr val="white">
                    <a:lumMod val="95000"/>
                  </a:prstClr>
                </a:solidFill>
                <a:latin typeface="华文新魏" panose="02010800040101010101" pitchFamily="2" charset="-122"/>
                <a:ea typeface="华文新魏" panose="02010800040101010101" pitchFamily="2" charset="-122"/>
              </a:rPr>
              <a:t>h1{</a:t>
            </a:r>
          </a:p>
          <a:p>
            <a:r>
              <a:rPr lang="en-US" altLang="zh-CN" sz="4400" dirty="0">
                <a:solidFill>
                  <a:prstClr val="white">
                    <a:lumMod val="95000"/>
                  </a:prstClr>
                </a:solidFill>
                <a:latin typeface="华文新魏" panose="02010800040101010101" pitchFamily="2" charset="-122"/>
                <a:ea typeface="华文新魏" panose="02010800040101010101" pitchFamily="2" charset="-122"/>
              </a:rPr>
              <a:t>	</a:t>
            </a:r>
            <a:r>
              <a:rPr lang="en-US" altLang="zh-CN" sz="4400" dirty="0" smtClean="0">
                <a:solidFill>
                  <a:prstClr val="white">
                    <a:lumMod val="95000"/>
                  </a:prstClr>
                </a:solidFill>
                <a:latin typeface="华文新魏" panose="02010800040101010101" pitchFamily="2" charset="-122"/>
                <a:ea typeface="华文新魏" panose="02010800040101010101" pitchFamily="2" charset="-122"/>
              </a:rPr>
              <a:t>		color</a:t>
            </a:r>
            <a:r>
              <a:rPr lang="zh-CN" altLang="en-US" sz="44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4400" dirty="0" smtClean="0">
                <a:solidFill>
                  <a:prstClr val="white">
                    <a:lumMod val="95000"/>
                  </a:prstClr>
                </a:solidFill>
                <a:latin typeface="华文新魏" panose="02010800040101010101" pitchFamily="2" charset="-122"/>
                <a:ea typeface="华文新魏" panose="02010800040101010101" pitchFamily="2" charset="-122"/>
              </a:rPr>
              <a:t>red</a:t>
            </a:r>
            <a:r>
              <a:rPr lang="zh-CN" altLang="en-US" sz="4400" dirty="0" smtClean="0">
                <a:solidFill>
                  <a:prstClr val="white">
                    <a:lumMod val="95000"/>
                  </a:prstClr>
                </a:solidFill>
                <a:latin typeface="华文新魏" panose="02010800040101010101" pitchFamily="2" charset="-122"/>
                <a:ea typeface="华文新魏" panose="02010800040101010101" pitchFamily="2" charset="-122"/>
              </a:rPr>
              <a:t>；</a:t>
            </a:r>
            <a:endParaRPr lang="en-US" altLang="zh-CN" sz="44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4400" dirty="0">
                <a:solidFill>
                  <a:prstClr val="white">
                    <a:lumMod val="95000"/>
                  </a:prstClr>
                </a:solidFill>
                <a:latin typeface="华文新魏" panose="02010800040101010101" pitchFamily="2" charset="-122"/>
                <a:ea typeface="华文新魏" panose="02010800040101010101" pitchFamily="2" charset="-122"/>
              </a:rPr>
              <a:t>	</a:t>
            </a:r>
            <a:r>
              <a:rPr lang="en-US" altLang="zh-CN" sz="4400" dirty="0" smtClean="0">
                <a:solidFill>
                  <a:prstClr val="white">
                    <a:lumMod val="95000"/>
                  </a:prstClr>
                </a:solidFill>
                <a:latin typeface="华文新魏" panose="02010800040101010101" pitchFamily="2" charset="-122"/>
                <a:ea typeface="华文新魏" panose="02010800040101010101" pitchFamily="2" charset="-122"/>
              </a:rPr>
              <a:t>		font-size:14px;</a:t>
            </a:r>
            <a:r>
              <a:rPr lang="en-US" altLang="zh-CN" sz="4400" dirty="0">
                <a:solidFill>
                  <a:prstClr val="white">
                    <a:lumMod val="95000"/>
                  </a:prstClr>
                </a:solidFill>
                <a:latin typeface="华文新魏" panose="02010800040101010101" pitchFamily="2" charset="-122"/>
                <a:ea typeface="华文新魏" panose="02010800040101010101" pitchFamily="2" charset="-122"/>
              </a:rPr>
              <a:t>	</a:t>
            </a:r>
            <a:r>
              <a:rPr lang="en-US" altLang="zh-CN" sz="4400" dirty="0" smtClean="0">
                <a:solidFill>
                  <a:prstClr val="white">
                    <a:lumMod val="95000"/>
                  </a:prstClr>
                </a:solidFill>
                <a:latin typeface="华文新魏" panose="02010800040101010101" pitchFamily="2" charset="-122"/>
                <a:ea typeface="华文新魏" panose="02010800040101010101" pitchFamily="2" charset="-122"/>
              </a:rPr>
              <a:t>		</a:t>
            </a:r>
          </a:p>
          <a:p>
            <a:r>
              <a:rPr lang="en-US" altLang="zh-CN" sz="4400" dirty="0" smtClean="0">
                <a:solidFill>
                  <a:prstClr val="white">
                    <a:lumMod val="95000"/>
                  </a:prstClr>
                </a:solidFill>
                <a:latin typeface="华文新魏" panose="02010800040101010101" pitchFamily="2" charset="-122"/>
                <a:ea typeface="华文新魏" panose="02010800040101010101" pitchFamily="2" charset="-122"/>
              </a:rPr>
              <a:t>}</a:t>
            </a:r>
            <a:endParaRPr lang="zh-CN" altLang="en-US" sz="44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7724519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8576387"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CSS-</a:t>
            </a:r>
            <a:r>
              <a:rPr lang="zh-CN" altLang="en-US" sz="6600" dirty="0" smtClean="0">
                <a:solidFill>
                  <a:prstClr val="white"/>
                </a:solidFill>
                <a:latin typeface="华文行楷" panose="02010800040101010101" pitchFamily="2" charset="-122"/>
                <a:ea typeface="华文行楷" panose="02010800040101010101" pitchFamily="2" charset="-122"/>
              </a:rPr>
              <a:t>语法</a:t>
            </a:r>
            <a:r>
              <a:rPr lang="en-US" altLang="zh-CN" sz="6600" dirty="0" smtClean="0">
                <a:solidFill>
                  <a:prstClr val="white"/>
                </a:solidFill>
                <a:latin typeface="华文行楷" panose="02010800040101010101" pitchFamily="2" charset="-122"/>
                <a:ea typeface="华文行楷" panose="02010800040101010101" pitchFamily="2" charset="-122"/>
              </a:rPr>
              <a:t>-</a:t>
            </a:r>
            <a:r>
              <a:rPr lang="zh-CN" altLang="en-US" sz="6600" dirty="0" smtClean="0">
                <a:solidFill>
                  <a:prstClr val="white"/>
                </a:solidFill>
                <a:latin typeface="华文行楷" panose="02010800040101010101" pitchFamily="2" charset="-122"/>
                <a:ea typeface="华文行楷" panose="02010800040101010101" pitchFamily="2" charset="-122"/>
              </a:rPr>
              <a:t>选择器分组</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1328028"/>
            <a:ext cx="10390158" cy="4647426"/>
          </a:xfrm>
          <a:prstGeom prst="rect">
            <a:avLst/>
          </a:prstGeom>
          <a:noFill/>
        </p:spPr>
        <p:txBody>
          <a:bodyPr wrap="square" rtlCol="0">
            <a:spAutoFit/>
          </a:bodyPr>
          <a:lstStyle/>
          <a:p>
            <a:r>
              <a:rPr lang="zh-CN" altLang="en-US" sz="5400" dirty="0" smtClean="0">
                <a:solidFill>
                  <a:prstClr val="white">
                    <a:lumMod val="95000"/>
                  </a:prstClr>
                </a:solidFill>
                <a:latin typeface="华文新魏" panose="02010800040101010101" pitchFamily="2" charset="-122"/>
                <a:ea typeface="华文新魏" panose="02010800040101010101" pitchFamily="2" charset="-122"/>
              </a:rPr>
              <a:t>把</a:t>
            </a:r>
            <a:r>
              <a:rPr lang="en-US" altLang="zh-CN" sz="5400" dirty="0" smtClean="0">
                <a:solidFill>
                  <a:prstClr val="white">
                    <a:lumMod val="95000"/>
                  </a:prstClr>
                </a:solidFill>
                <a:latin typeface="华文新魏" panose="02010800040101010101" pitchFamily="2" charset="-122"/>
                <a:ea typeface="华文新魏" panose="02010800040101010101" pitchFamily="2" charset="-122"/>
              </a:rPr>
              <a:t>h1h2h3h4</a:t>
            </a:r>
            <a:r>
              <a:rPr lang="zh-CN" altLang="en-US" sz="5400" dirty="0" smtClean="0">
                <a:solidFill>
                  <a:prstClr val="white">
                    <a:lumMod val="95000"/>
                  </a:prstClr>
                </a:solidFill>
                <a:latin typeface="华文新魏" panose="02010800040101010101" pitchFamily="2" charset="-122"/>
                <a:ea typeface="华文新魏" panose="02010800040101010101" pitchFamily="2" charset="-122"/>
              </a:rPr>
              <a:t>元素内的文字定义为</a:t>
            </a:r>
            <a:r>
              <a:rPr lang="en-US" altLang="zh-CN" sz="5400" dirty="0" smtClean="0">
                <a:solidFill>
                  <a:prstClr val="white">
                    <a:lumMod val="95000"/>
                  </a:prstClr>
                </a:solidFill>
                <a:latin typeface="华文新魏" panose="02010800040101010101" pitchFamily="2" charset="-122"/>
                <a:ea typeface="华文新魏" panose="02010800040101010101" pitchFamily="2" charset="-122"/>
              </a:rPr>
              <a:t>14px</a:t>
            </a:r>
            <a:r>
              <a:rPr lang="zh-CN" altLang="en-US" sz="5400" dirty="0" smtClean="0">
                <a:solidFill>
                  <a:prstClr val="white">
                    <a:lumMod val="95000"/>
                  </a:prstClr>
                </a:solidFill>
                <a:latin typeface="华文新魏" panose="02010800040101010101" pitchFamily="2" charset="-122"/>
                <a:ea typeface="华文新魏" panose="02010800040101010101" pitchFamily="2" charset="-122"/>
              </a:rPr>
              <a:t>像素大小的红色</a:t>
            </a:r>
            <a:r>
              <a:rPr lang="zh-CN" altLang="en-US" sz="5400" dirty="0">
                <a:solidFill>
                  <a:prstClr val="white">
                    <a:lumMod val="95000"/>
                  </a:prstClr>
                </a:solidFill>
                <a:latin typeface="华文新魏" panose="02010800040101010101" pitchFamily="2" charset="-122"/>
                <a:ea typeface="华文新魏" panose="02010800040101010101" pitchFamily="2" charset="-122"/>
              </a:rPr>
              <a:t>字体</a:t>
            </a:r>
            <a:r>
              <a:rPr lang="zh-CN" altLang="en-US" sz="6600" dirty="0" smtClean="0">
                <a:solidFill>
                  <a:prstClr val="white">
                    <a:lumMod val="95000"/>
                  </a:prstClr>
                </a:solidFill>
                <a:latin typeface="华文新魏" panose="02010800040101010101" pitchFamily="2" charset="-122"/>
                <a:ea typeface="华文新魏" panose="02010800040101010101" pitchFamily="2" charset="-122"/>
              </a:rPr>
              <a:t>。</a:t>
            </a:r>
            <a:endParaRPr lang="en-US" altLang="zh-CN" sz="6600" dirty="0">
              <a:solidFill>
                <a:prstClr val="white">
                  <a:lumMod val="95000"/>
                </a:prstClr>
              </a:solidFill>
              <a:latin typeface="华文新魏" panose="02010800040101010101" pitchFamily="2" charset="-122"/>
              <a:ea typeface="华文新魏" panose="02010800040101010101" pitchFamily="2" charset="-122"/>
            </a:endParaRPr>
          </a:p>
          <a:p>
            <a:r>
              <a:rPr lang="en-US" altLang="zh-CN" sz="4400" dirty="0">
                <a:solidFill>
                  <a:prstClr val="white">
                    <a:lumMod val="95000"/>
                  </a:prstClr>
                </a:solidFill>
                <a:latin typeface="华文新魏" panose="02010800040101010101" pitchFamily="2" charset="-122"/>
                <a:ea typeface="华文新魏" panose="02010800040101010101" pitchFamily="2" charset="-122"/>
              </a:rPr>
              <a:t>h</a:t>
            </a:r>
            <a:r>
              <a:rPr lang="en-US" altLang="zh-CN" sz="4400" dirty="0" smtClean="0">
                <a:solidFill>
                  <a:prstClr val="white">
                    <a:lumMod val="95000"/>
                  </a:prstClr>
                </a:solidFill>
                <a:latin typeface="华文新魏" panose="02010800040101010101" pitchFamily="2" charset="-122"/>
                <a:ea typeface="华文新魏" panose="02010800040101010101" pitchFamily="2" charset="-122"/>
              </a:rPr>
              <a:t>1,h2,h3,h4{</a:t>
            </a:r>
          </a:p>
          <a:p>
            <a:r>
              <a:rPr lang="en-US" altLang="zh-CN" sz="4400" dirty="0">
                <a:solidFill>
                  <a:prstClr val="white">
                    <a:lumMod val="95000"/>
                  </a:prstClr>
                </a:solidFill>
                <a:latin typeface="华文新魏" panose="02010800040101010101" pitchFamily="2" charset="-122"/>
                <a:ea typeface="华文新魏" panose="02010800040101010101" pitchFamily="2" charset="-122"/>
              </a:rPr>
              <a:t>	</a:t>
            </a:r>
            <a:r>
              <a:rPr lang="en-US" altLang="zh-CN" sz="4400" dirty="0" smtClean="0">
                <a:solidFill>
                  <a:prstClr val="white">
                    <a:lumMod val="95000"/>
                  </a:prstClr>
                </a:solidFill>
                <a:latin typeface="华文新魏" panose="02010800040101010101" pitchFamily="2" charset="-122"/>
                <a:ea typeface="华文新魏" panose="02010800040101010101" pitchFamily="2" charset="-122"/>
              </a:rPr>
              <a:t>		color</a:t>
            </a:r>
            <a:r>
              <a:rPr lang="zh-CN" altLang="en-US" sz="44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4400" dirty="0" smtClean="0">
                <a:solidFill>
                  <a:prstClr val="white">
                    <a:lumMod val="95000"/>
                  </a:prstClr>
                </a:solidFill>
                <a:latin typeface="华文新魏" panose="02010800040101010101" pitchFamily="2" charset="-122"/>
                <a:ea typeface="华文新魏" panose="02010800040101010101" pitchFamily="2" charset="-122"/>
              </a:rPr>
              <a:t>red</a:t>
            </a:r>
            <a:r>
              <a:rPr lang="zh-CN" altLang="en-US" sz="4400" dirty="0" smtClean="0">
                <a:solidFill>
                  <a:prstClr val="white">
                    <a:lumMod val="95000"/>
                  </a:prstClr>
                </a:solidFill>
                <a:latin typeface="华文新魏" panose="02010800040101010101" pitchFamily="2" charset="-122"/>
                <a:ea typeface="华文新魏" panose="02010800040101010101" pitchFamily="2" charset="-122"/>
              </a:rPr>
              <a:t>；</a:t>
            </a:r>
            <a:endParaRPr lang="en-US" altLang="zh-CN" sz="44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4400" dirty="0">
                <a:solidFill>
                  <a:prstClr val="white">
                    <a:lumMod val="95000"/>
                  </a:prstClr>
                </a:solidFill>
                <a:latin typeface="华文新魏" panose="02010800040101010101" pitchFamily="2" charset="-122"/>
                <a:ea typeface="华文新魏" panose="02010800040101010101" pitchFamily="2" charset="-122"/>
              </a:rPr>
              <a:t>	</a:t>
            </a:r>
            <a:r>
              <a:rPr lang="en-US" altLang="zh-CN" sz="4400" dirty="0" smtClean="0">
                <a:solidFill>
                  <a:prstClr val="white">
                    <a:lumMod val="95000"/>
                  </a:prstClr>
                </a:solidFill>
                <a:latin typeface="华文新魏" panose="02010800040101010101" pitchFamily="2" charset="-122"/>
                <a:ea typeface="华文新魏" panose="02010800040101010101" pitchFamily="2" charset="-122"/>
              </a:rPr>
              <a:t>		font-size:14px;</a:t>
            </a:r>
            <a:r>
              <a:rPr lang="en-US" altLang="zh-CN" sz="4400" dirty="0">
                <a:solidFill>
                  <a:prstClr val="white">
                    <a:lumMod val="95000"/>
                  </a:prstClr>
                </a:solidFill>
                <a:latin typeface="华文新魏" panose="02010800040101010101" pitchFamily="2" charset="-122"/>
                <a:ea typeface="华文新魏" panose="02010800040101010101" pitchFamily="2" charset="-122"/>
              </a:rPr>
              <a:t>	</a:t>
            </a:r>
            <a:r>
              <a:rPr lang="en-US" altLang="zh-CN" sz="4400" dirty="0" smtClean="0">
                <a:solidFill>
                  <a:prstClr val="white">
                    <a:lumMod val="95000"/>
                  </a:prstClr>
                </a:solidFill>
                <a:latin typeface="华文新魏" panose="02010800040101010101" pitchFamily="2" charset="-122"/>
                <a:ea typeface="华文新魏" panose="02010800040101010101" pitchFamily="2" charset="-122"/>
              </a:rPr>
              <a:t>		</a:t>
            </a:r>
          </a:p>
          <a:p>
            <a:r>
              <a:rPr lang="en-US" altLang="zh-CN" sz="4400" dirty="0" smtClean="0">
                <a:solidFill>
                  <a:prstClr val="white">
                    <a:lumMod val="95000"/>
                  </a:prstClr>
                </a:solidFill>
                <a:latin typeface="华文新魏" panose="02010800040101010101" pitchFamily="2" charset="-122"/>
                <a:ea typeface="华文新魏" panose="02010800040101010101" pitchFamily="2" charset="-122"/>
              </a:rPr>
              <a:t>}</a:t>
            </a:r>
            <a:endParaRPr lang="zh-CN" altLang="en-US" sz="44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863344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7730001"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CSS-</a:t>
            </a:r>
            <a:r>
              <a:rPr lang="zh-CN" altLang="en-US" sz="6600" dirty="0" smtClean="0">
                <a:solidFill>
                  <a:prstClr val="white"/>
                </a:solidFill>
                <a:latin typeface="华文行楷" panose="02010800040101010101" pitchFamily="2" charset="-122"/>
                <a:ea typeface="华文行楷" panose="02010800040101010101" pitchFamily="2" charset="-122"/>
              </a:rPr>
              <a:t>语法</a:t>
            </a:r>
            <a:r>
              <a:rPr lang="en-US" altLang="zh-CN" sz="6600" dirty="0" smtClean="0">
                <a:solidFill>
                  <a:prstClr val="white"/>
                </a:solidFill>
                <a:latin typeface="华文行楷" panose="02010800040101010101" pitchFamily="2" charset="-122"/>
                <a:ea typeface="华文行楷" panose="02010800040101010101" pitchFamily="2" charset="-122"/>
              </a:rPr>
              <a:t>-</a:t>
            </a:r>
            <a:r>
              <a:rPr lang="zh-CN" altLang="en-US" sz="6600" dirty="0" smtClean="0">
                <a:solidFill>
                  <a:prstClr val="white"/>
                </a:solidFill>
                <a:latin typeface="华文行楷" panose="02010800040101010101" pitchFamily="2" charset="-122"/>
                <a:ea typeface="华文行楷" panose="02010800040101010101" pitchFamily="2" charset="-122"/>
              </a:rPr>
              <a:t>关于继承</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1658228"/>
            <a:ext cx="10390158" cy="4524315"/>
          </a:xfrm>
          <a:prstGeom prst="rect">
            <a:avLst/>
          </a:prstGeom>
          <a:noFill/>
        </p:spPr>
        <p:txBody>
          <a:bodyPr wrap="square" rtlCol="0">
            <a:spAutoFit/>
          </a:bodyPr>
          <a:lstStyle/>
          <a:p>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当我把</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body</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这个标签作为选择器并对它制定一些规则时，比如</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body</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里的字体必须是</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Times</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，那么我整个</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body</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标签囊括的范围内都是这样的字体。可以通过专门为其它标签重新制定规则来打破继承。</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2103620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6883616"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CSS-</a:t>
            </a:r>
            <a:r>
              <a:rPr lang="zh-CN" altLang="en-US" sz="6600" dirty="0" smtClean="0">
                <a:solidFill>
                  <a:prstClr val="white"/>
                </a:solidFill>
                <a:latin typeface="华文行楷" panose="02010800040101010101" pitchFamily="2" charset="-122"/>
                <a:ea typeface="华文行楷" panose="02010800040101010101" pitchFamily="2" charset="-122"/>
              </a:rPr>
              <a:t>语法</a:t>
            </a:r>
            <a:r>
              <a:rPr lang="en-US" altLang="zh-CN" sz="6600" dirty="0" smtClean="0">
                <a:solidFill>
                  <a:prstClr val="white"/>
                </a:solidFill>
                <a:latin typeface="华文行楷" panose="02010800040101010101" pitchFamily="2" charset="-122"/>
                <a:ea typeface="华文行楷" panose="02010800040101010101" pitchFamily="2" charset="-122"/>
              </a:rPr>
              <a:t>-</a:t>
            </a:r>
            <a:r>
              <a:rPr lang="zh-CN" altLang="en-US" sz="6600" dirty="0">
                <a:solidFill>
                  <a:prstClr val="white"/>
                </a:solidFill>
                <a:latin typeface="华文行楷" panose="02010800040101010101" pitchFamily="2" charset="-122"/>
                <a:ea typeface="华文行楷" panose="02010800040101010101" pitchFamily="2" charset="-122"/>
              </a:rPr>
              <a:t>派生器</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1658228"/>
            <a:ext cx="10390158" cy="3785652"/>
          </a:xfrm>
          <a:prstGeom prst="rect">
            <a:avLst/>
          </a:prstGeom>
          <a:noFill/>
        </p:spPr>
        <p:txBody>
          <a:bodyPr wrap="square" rtlCol="0">
            <a:spAutoFit/>
          </a:bodyPr>
          <a:lstStyle/>
          <a:p>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如果选择器类似于这种“</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li strong</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”。那么这意味着在</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&lt;li&gt;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标签包含的</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&lt;strong&gt;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才满足这个选择器下的声明。</a:t>
            </a:r>
            <a:endParaRPr lang="en-US" altLang="zh-CN" sz="4800" dirty="0" smtClean="0">
              <a:solidFill>
                <a:prstClr val="white">
                  <a:lumMod val="95000"/>
                </a:prstClr>
              </a:solidFill>
              <a:latin typeface="华文新魏" panose="02010800040101010101" pitchFamily="2" charset="-122"/>
              <a:ea typeface="华文新魏" panose="02010800040101010101" pitchFamily="2" charset="-122"/>
            </a:endParaRPr>
          </a:p>
          <a:p>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当</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&lt;strong&gt;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没有被</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&lt;li&gt;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包含，那么就不是这些声明的样子。</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539931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5" name="矩形 4"/>
          <p:cNvSpPr/>
          <p:nvPr/>
        </p:nvSpPr>
        <p:spPr>
          <a:xfrm>
            <a:off x="912842" y="267218"/>
            <a:ext cx="6657592"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第一个界面</a:t>
            </a:r>
            <a:endParaRPr lang="zh-CN" altLang="en-US" sz="6600" dirty="0">
              <a:solidFill>
                <a:prstClr val="black"/>
              </a:solidFill>
              <a:latin typeface="华文行楷" panose="02010800040101010101" pitchFamily="2" charset="-122"/>
              <a:ea typeface="华文行楷" panose="0201080004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141" y="1375214"/>
            <a:ext cx="8558893" cy="538432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7" name="矩形 6"/>
          <p:cNvSpPr/>
          <p:nvPr/>
        </p:nvSpPr>
        <p:spPr>
          <a:xfrm>
            <a:off x="2373086" y="2133600"/>
            <a:ext cx="1447800" cy="2394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373086" y="3171542"/>
            <a:ext cx="620485" cy="5174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73086" y="2821933"/>
            <a:ext cx="620485" cy="2394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73086" y="2483209"/>
            <a:ext cx="620485" cy="2286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351687" y="3171542"/>
            <a:ext cx="787856" cy="2356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373086" y="4027714"/>
            <a:ext cx="729343"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186420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7430239"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CSS-</a:t>
            </a:r>
            <a:r>
              <a:rPr lang="zh-CN" altLang="en-US" sz="6600" dirty="0" smtClean="0">
                <a:solidFill>
                  <a:prstClr val="white"/>
                </a:solidFill>
                <a:latin typeface="华文行楷" panose="02010800040101010101" pitchFamily="2" charset="-122"/>
                <a:ea typeface="华文行楷" panose="02010800040101010101" pitchFamily="2" charset="-122"/>
              </a:rPr>
              <a:t>语法</a:t>
            </a:r>
            <a:r>
              <a:rPr lang="en-US" altLang="zh-CN" sz="6600" dirty="0" smtClean="0">
                <a:solidFill>
                  <a:prstClr val="white"/>
                </a:solidFill>
                <a:latin typeface="华文行楷" panose="02010800040101010101" pitchFamily="2" charset="-122"/>
                <a:ea typeface="华文行楷" panose="02010800040101010101" pitchFamily="2" charset="-122"/>
              </a:rPr>
              <a:t>-id</a:t>
            </a:r>
            <a:r>
              <a:rPr lang="zh-CN" altLang="en-US" sz="6600" dirty="0" smtClean="0">
                <a:solidFill>
                  <a:prstClr val="white"/>
                </a:solidFill>
                <a:latin typeface="华文行楷" panose="02010800040101010101" pitchFamily="2" charset="-122"/>
                <a:ea typeface="华文行楷" panose="02010800040101010101" pitchFamily="2" charset="-122"/>
              </a:rPr>
              <a:t>选择器</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1658228"/>
            <a:ext cx="11279158" cy="3785652"/>
          </a:xfrm>
          <a:prstGeom prst="rect">
            <a:avLst/>
          </a:prstGeom>
          <a:noFill/>
        </p:spPr>
        <p:txBody>
          <a:bodyPr wrap="square" rtlCol="0">
            <a:spAutoFit/>
          </a:bodyPr>
          <a:lstStyle/>
          <a:p>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4800" dirty="0" err="1" smtClean="0">
                <a:solidFill>
                  <a:prstClr val="white">
                    <a:lumMod val="95000"/>
                  </a:prstClr>
                </a:solidFill>
                <a:latin typeface="华文新魏" panose="02010800040101010101" pitchFamily="2" charset="-122"/>
                <a:ea typeface="华文新魏" panose="02010800040101010101" pitchFamily="2" charset="-122"/>
              </a:rPr>
              <a:t>css</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文件中</a:t>
            </a:r>
            <a:endParaRPr lang="en-US" altLang="zh-CN" sz="48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#red{</a:t>
            </a:r>
            <a:r>
              <a:rPr lang="en-US" altLang="zh-CN" sz="4800" dirty="0" err="1" smtClean="0">
                <a:solidFill>
                  <a:prstClr val="white">
                    <a:lumMod val="95000"/>
                  </a:prstClr>
                </a:solidFill>
                <a:latin typeface="华文新魏" panose="02010800040101010101" pitchFamily="2" charset="-122"/>
                <a:ea typeface="华文新魏" panose="02010800040101010101" pitchFamily="2" charset="-122"/>
              </a:rPr>
              <a:t>color:red</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a:t>
            </a:r>
            <a:endParaRPr lang="en-US" altLang="zh-CN" sz="4800" dirty="0" smtClean="0">
              <a:solidFill>
                <a:prstClr val="white">
                  <a:lumMod val="95000"/>
                </a:prstClr>
              </a:solidFill>
              <a:latin typeface="华文新魏" panose="02010800040101010101" pitchFamily="2" charset="-122"/>
              <a:ea typeface="华文新魏" panose="02010800040101010101" pitchFamily="2" charset="-122"/>
            </a:endParaRPr>
          </a:p>
          <a:p>
            <a:endParaRPr lang="en-US" altLang="zh-CN" sz="4800" dirty="0">
              <a:solidFill>
                <a:prstClr val="white">
                  <a:lumMod val="95000"/>
                </a:prstClr>
              </a:solidFill>
              <a:latin typeface="华文新魏" panose="02010800040101010101" pitchFamily="2" charset="-122"/>
              <a:ea typeface="华文新魏" panose="02010800040101010101" pitchFamily="2" charset="-122"/>
            </a:endParaRPr>
          </a:p>
          <a:p>
            <a:r>
              <a:rPr lang="en-US" altLang="zh-CN" sz="4800" dirty="0">
                <a:solidFill>
                  <a:prstClr val="white">
                    <a:lumMod val="95000"/>
                  </a:prstClr>
                </a:solidFill>
                <a:latin typeface="华文新魏" panose="02010800040101010101" pitchFamily="2" charset="-122"/>
                <a:ea typeface="华文新魏" panose="02010800040101010101" pitchFamily="2" charset="-122"/>
              </a:rPr>
              <a:t>.</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html</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文件中</a:t>
            </a:r>
            <a:endParaRPr lang="en-US" altLang="zh-CN" sz="48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&lt;p id=“red”&gt;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这个段落是红色</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&lt;/p&gt;</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7718072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10815781"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CSS-</a:t>
            </a:r>
            <a:r>
              <a:rPr lang="zh-CN" altLang="en-US" sz="6600" dirty="0" smtClean="0">
                <a:solidFill>
                  <a:prstClr val="white"/>
                </a:solidFill>
                <a:latin typeface="华文行楷" panose="02010800040101010101" pitchFamily="2" charset="-122"/>
                <a:ea typeface="华文行楷" panose="02010800040101010101" pitchFamily="2" charset="-122"/>
              </a:rPr>
              <a:t>语法</a:t>
            </a:r>
            <a:r>
              <a:rPr lang="en-US" altLang="zh-CN" sz="6600" dirty="0" smtClean="0">
                <a:solidFill>
                  <a:prstClr val="white"/>
                </a:solidFill>
                <a:latin typeface="华文行楷" panose="02010800040101010101" pitchFamily="2" charset="-122"/>
                <a:ea typeface="华文行楷" panose="02010800040101010101" pitchFamily="2" charset="-122"/>
              </a:rPr>
              <a:t>-id</a:t>
            </a:r>
            <a:r>
              <a:rPr lang="zh-CN" altLang="en-US" sz="6600" dirty="0" smtClean="0">
                <a:solidFill>
                  <a:prstClr val="white"/>
                </a:solidFill>
                <a:latin typeface="华文行楷" panose="02010800040101010101" pitchFamily="2" charset="-122"/>
                <a:ea typeface="华文行楷" panose="02010800040101010101" pitchFamily="2" charset="-122"/>
              </a:rPr>
              <a:t>选择器和派生器</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2521828"/>
            <a:ext cx="10815781" cy="1569660"/>
          </a:xfrm>
          <a:prstGeom prst="rect">
            <a:avLst/>
          </a:prstGeom>
          <a:noFill/>
        </p:spPr>
        <p:txBody>
          <a:bodyPr wrap="square" rtlCol="0">
            <a:spAutoFit/>
          </a:bodyPr>
          <a:lstStyle/>
          <a:p>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两者集合构成现代布局中最重要的部分之一。</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1150843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7730001"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CSS-</a:t>
            </a:r>
            <a:r>
              <a:rPr lang="zh-CN" altLang="en-US" sz="6600" dirty="0" smtClean="0">
                <a:solidFill>
                  <a:prstClr val="white"/>
                </a:solidFill>
                <a:latin typeface="华文行楷" panose="02010800040101010101" pitchFamily="2" charset="-122"/>
                <a:ea typeface="华文行楷" panose="02010800040101010101" pitchFamily="2" charset="-122"/>
              </a:rPr>
              <a:t>语法</a:t>
            </a:r>
            <a:r>
              <a:rPr lang="en-US" altLang="zh-CN" sz="6600" dirty="0" smtClean="0">
                <a:solidFill>
                  <a:prstClr val="white"/>
                </a:solidFill>
                <a:latin typeface="华文行楷" panose="02010800040101010101" pitchFamily="2" charset="-122"/>
                <a:ea typeface="华文行楷" panose="02010800040101010101" pitchFamily="2" charset="-122"/>
              </a:rPr>
              <a:t>-</a:t>
            </a:r>
            <a:r>
              <a:rPr lang="zh-CN" altLang="en-US" sz="6600" dirty="0" smtClean="0">
                <a:solidFill>
                  <a:prstClr val="white"/>
                </a:solidFill>
                <a:latin typeface="华文行楷" panose="02010800040101010101" pitchFamily="2" charset="-122"/>
                <a:ea typeface="华文行楷" panose="02010800040101010101" pitchFamily="2" charset="-122"/>
              </a:rPr>
              <a:t>类选择器</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4" name="文本框 3"/>
          <p:cNvSpPr txBox="1"/>
          <p:nvPr/>
        </p:nvSpPr>
        <p:spPr>
          <a:xfrm>
            <a:off x="912842" y="1658228"/>
            <a:ext cx="11279158" cy="3662541"/>
          </a:xfrm>
          <a:prstGeom prst="rect">
            <a:avLst/>
          </a:prstGeom>
          <a:noFill/>
        </p:spPr>
        <p:txBody>
          <a:bodyPr wrap="square" rtlCol="0">
            <a:spAutoFit/>
          </a:bodyPr>
          <a:lstStyle/>
          <a:p>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4800" dirty="0" err="1" smtClean="0">
                <a:solidFill>
                  <a:prstClr val="white">
                    <a:lumMod val="95000"/>
                  </a:prstClr>
                </a:solidFill>
                <a:latin typeface="华文新魏" panose="02010800040101010101" pitchFamily="2" charset="-122"/>
                <a:ea typeface="华文新魏" panose="02010800040101010101" pitchFamily="2" charset="-122"/>
              </a:rPr>
              <a:t>css</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文件中</a:t>
            </a:r>
            <a:endParaRPr lang="en-US" altLang="zh-CN" sz="48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.center{text-align</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center;}</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a:t>
            </a:r>
            <a:endParaRPr lang="en-US" altLang="zh-CN" sz="4800" dirty="0" smtClean="0">
              <a:solidFill>
                <a:prstClr val="white">
                  <a:lumMod val="95000"/>
                </a:prstClr>
              </a:solidFill>
              <a:latin typeface="华文新魏" panose="02010800040101010101" pitchFamily="2" charset="-122"/>
              <a:ea typeface="华文新魏" panose="02010800040101010101" pitchFamily="2" charset="-122"/>
            </a:endParaRPr>
          </a:p>
          <a:p>
            <a:endParaRPr lang="en-US" altLang="zh-CN" sz="4800" dirty="0">
              <a:solidFill>
                <a:prstClr val="white">
                  <a:lumMod val="95000"/>
                </a:prstClr>
              </a:solidFill>
              <a:latin typeface="华文新魏" panose="02010800040101010101" pitchFamily="2" charset="-122"/>
              <a:ea typeface="华文新魏" panose="02010800040101010101" pitchFamily="2" charset="-122"/>
            </a:endParaRPr>
          </a:p>
          <a:p>
            <a:r>
              <a:rPr lang="en-US" altLang="zh-CN" sz="4800" dirty="0">
                <a:solidFill>
                  <a:prstClr val="white">
                    <a:lumMod val="95000"/>
                  </a:prstClr>
                </a:solidFill>
                <a:latin typeface="华文新魏" panose="02010800040101010101" pitchFamily="2" charset="-122"/>
                <a:ea typeface="华文新魏" panose="02010800040101010101" pitchFamily="2" charset="-122"/>
              </a:rPr>
              <a:t>.</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html</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文件中</a:t>
            </a:r>
            <a:endParaRPr lang="en-US" altLang="zh-CN" sz="48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4000" dirty="0" smtClean="0">
                <a:solidFill>
                  <a:prstClr val="white">
                    <a:lumMod val="95000"/>
                  </a:prstClr>
                </a:solidFill>
                <a:latin typeface="华文新魏" panose="02010800040101010101" pitchFamily="2" charset="-122"/>
                <a:ea typeface="华文新魏" panose="02010800040101010101" pitchFamily="2" charset="-122"/>
              </a:rPr>
              <a:t>&lt;p class=“center”&gt;</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这个段落是居中的</a:t>
            </a:r>
            <a:r>
              <a:rPr lang="en-US" altLang="zh-CN" sz="4000" dirty="0" smtClean="0">
                <a:solidFill>
                  <a:prstClr val="white">
                    <a:lumMod val="95000"/>
                  </a:prstClr>
                </a:solidFill>
                <a:latin typeface="华文新魏" panose="02010800040101010101" pitchFamily="2" charset="-122"/>
                <a:ea typeface="华文新魏" panose="02010800040101010101" pitchFamily="2" charset="-122"/>
              </a:rPr>
              <a:t>&lt;/p&gt;</a:t>
            </a:r>
            <a:endParaRPr lang="zh-CN" altLang="en-US" sz="40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742804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7730001"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CSS-</a:t>
            </a:r>
            <a:r>
              <a:rPr lang="zh-CN" altLang="en-US" sz="6600" dirty="0" smtClean="0">
                <a:solidFill>
                  <a:prstClr val="white"/>
                </a:solidFill>
                <a:latin typeface="华文行楷" panose="02010800040101010101" pitchFamily="2" charset="-122"/>
                <a:ea typeface="华文行楷" panose="02010800040101010101" pitchFamily="2" charset="-122"/>
              </a:rPr>
              <a:t>样式</a:t>
            </a:r>
            <a:r>
              <a:rPr lang="en-US" altLang="zh-CN" sz="6600" dirty="0" smtClean="0">
                <a:solidFill>
                  <a:prstClr val="white"/>
                </a:solidFill>
                <a:latin typeface="华文行楷" panose="02010800040101010101" pitchFamily="2" charset="-122"/>
                <a:ea typeface="华文行楷" panose="02010800040101010101" pitchFamily="2" charset="-122"/>
              </a:rPr>
              <a:t>-</a:t>
            </a:r>
            <a:r>
              <a:rPr lang="zh-CN" altLang="en-US" sz="6600" dirty="0" smtClean="0">
                <a:solidFill>
                  <a:prstClr val="white"/>
                </a:solidFill>
                <a:latin typeface="华文行楷" panose="02010800040101010101" pitchFamily="2" charset="-122"/>
                <a:ea typeface="华文行楷" panose="02010800040101010101" pitchFamily="2" charset="-122"/>
              </a:rPr>
              <a:t>多重样式</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684242" y="2191628"/>
            <a:ext cx="10815781" cy="3046988"/>
          </a:xfrm>
          <a:prstGeom prst="rect">
            <a:avLst/>
          </a:prstGeom>
          <a:noFill/>
        </p:spPr>
        <p:txBody>
          <a:bodyPr wrap="square" rtlCol="0">
            <a:spAutoFit/>
          </a:bodyPr>
          <a:lstStyle/>
          <a:p>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当发现在</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html</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外部和内部同时对同一个选择器做了定义，那么同一属性按照内部为主，内部没有定义的属性再从外部继承过来。</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4379513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10187404"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CSS-</a:t>
            </a:r>
            <a:r>
              <a:rPr lang="zh-CN" altLang="en-US" sz="6600" dirty="0" smtClean="0">
                <a:solidFill>
                  <a:prstClr val="white"/>
                </a:solidFill>
                <a:latin typeface="华文行楷" panose="02010800040101010101" pitchFamily="2" charset="-122"/>
                <a:ea typeface="华文行楷" panose="02010800040101010101" pitchFamily="2" charset="-122"/>
              </a:rPr>
              <a:t>样式</a:t>
            </a:r>
            <a:r>
              <a:rPr lang="en-US" altLang="zh-CN" sz="6600" dirty="0" smtClean="0">
                <a:solidFill>
                  <a:prstClr val="white"/>
                </a:solidFill>
                <a:latin typeface="华文行楷" panose="02010800040101010101" pitchFamily="2" charset="-122"/>
                <a:ea typeface="华文行楷" panose="02010800040101010101" pitchFamily="2" charset="-122"/>
              </a:rPr>
              <a:t>-</a:t>
            </a:r>
            <a:r>
              <a:rPr lang="en-US" altLang="zh-CN" sz="6600" dirty="0" smtClean="0">
                <a:solidFill>
                  <a:prstClr val="white"/>
                </a:solidFill>
                <a:latin typeface="华文仿宋" panose="02010600040101010101" pitchFamily="2" charset="-122"/>
                <a:ea typeface="华文仿宋" panose="02010600040101010101" pitchFamily="2" charset="-122"/>
              </a:rPr>
              <a:t>background-color</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684242" y="2191628"/>
            <a:ext cx="10815781" cy="2308324"/>
          </a:xfrm>
          <a:prstGeom prst="rect">
            <a:avLst/>
          </a:prstGeom>
          <a:noFill/>
        </p:spPr>
        <p:txBody>
          <a:bodyPr wrap="square" rtlCol="0">
            <a:spAutoFit/>
          </a:bodyPr>
          <a:lstStyle/>
          <a:p>
            <a:r>
              <a:rPr lang="en-US" altLang="zh-CN" sz="4800" dirty="0">
                <a:solidFill>
                  <a:prstClr val="white">
                    <a:lumMod val="95000"/>
                  </a:prstClr>
                </a:solidFill>
                <a:latin typeface="华文新魏" panose="02010800040101010101" pitchFamily="2" charset="-122"/>
                <a:ea typeface="华文新魏" panose="02010800040101010101" pitchFamily="2" charset="-122"/>
              </a:rPr>
              <a:t>b</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ackground-color</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用来规定背景色。</a:t>
            </a:r>
            <a:endParaRPr lang="en-US" altLang="zh-CN" sz="48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4800" dirty="0">
                <a:solidFill>
                  <a:prstClr val="white">
                    <a:lumMod val="95000"/>
                  </a:prstClr>
                </a:solidFill>
                <a:latin typeface="华文新魏" panose="02010800040101010101" pitchFamily="2" charset="-122"/>
                <a:ea typeface="华文新魏" panose="02010800040101010101" pitchFamily="2" charset="-122"/>
              </a:rPr>
              <a:t>p</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adding</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：使得颜色从该选择器囊括的文本向外延伸一些</a:t>
            </a:r>
            <a:r>
              <a:rPr lang="en-US" altLang="zh-CN" sz="4800" dirty="0" err="1" smtClean="0">
                <a:solidFill>
                  <a:prstClr val="white">
                    <a:lumMod val="95000"/>
                  </a:prstClr>
                </a:solidFill>
                <a:latin typeface="华文新魏" panose="02010800040101010101" pitchFamily="2" charset="-122"/>
                <a:ea typeface="华文新魏" panose="02010800040101010101" pitchFamily="2" charset="-122"/>
              </a:rPr>
              <a:t>px</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（一些像素）。</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6969726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11146000"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CSS-</a:t>
            </a:r>
            <a:r>
              <a:rPr lang="zh-CN" altLang="en-US" sz="6600" dirty="0" smtClean="0">
                <a:solidFill>
                  <a:prstClr val="white"/>
                </a:solidFill>
                <a:latin typeface="华文行楷" panose="02010800040101010101" pitchFamily="2" charset="-122"/>
                <a:ea typeface="华文行楷" panose="02010800040101010101" pitchFamily="2" charset="-122"/>
              </a:rPr>
              <a:t>样式</a:t>
            </a:r>
            <a:r>
              <a:rPr lang="en-US" altLang="zh-CN" sz="6600" dirty="0" smtClean="0">
                <a:solidFill>
                  <a:prstClr val="white"/>
                </a:solidFill>
                <a:latin typeface="华文行楷" panose="02010800040101010101" pitchFamily="2" charset="-122"/>
                <a:ea typeface="华文行楷" panose="02010800040101010101" pitchFamily="2" charset="-122"/>
              </a:rPr>
              <a:t>-</a:t>
            </a:r>
            <a:r>
              <a:rPr lang="en-US" altLang="zh-CN" sz="6600" dirty="0" smtClean="0">
                <a:solidFill>
                  <a:prstClr val="white"/>
                </a:solidFill>
                <a:latin typeface="华文新魏" panose="02010800040101010101" pitchFamily="2" charset="-122"/>
                <a:ea typeface="华文新魏" panose="02010800040101010101" pitchFamily="2" charset="-122"/>
              </a:rPr>
              <a:t>background-image</a:t>
            </a:r>
            <a:endParaRPr lang="zh-CN" altLang="en-US" sz="6600" dirty="0">
              <a:solidFill>
                <a:prstClr val="black"/>
              </a:solidFill>
              <a:latin typeface="华文新魏" panose="02010800040101010101" pitchFamily="2" charset="-122"/>
              <a:ea typeface="华文新魏" panose="02010800040101010101" pitchFamily="2" charset="-122"/>
            </a:endParaRPr>
          </a:p>
        </p:txBody>
      </p:sp>
      <p:sp>
        <p:nvSpPr>
          <p:cNvPr id="3" name="文本框 2"/>
          <p:cNvSpPr txBox="1"/>
          <p:nvPr/>
        </p:nvSpPr>
        <p:spPr>
          <a:xfrm>
            <a:off x="912842" y="2852028"/>
            <a:ext cx="10815781" cy="830997"/>
          </a:xfrm>
          <a:prstGeom prst="rect">
            <a:avLst/>
          </a:prstGeom>
          <a:noFill/>
        </p:spPr>
        <p:txBody>
          <a:bodyPr wrap="square" rtlCol="0">
            <a:spAutoFit/>
          </a:bodyPr>
          <a:lstStyle/>
          <a:p>
            <a:r>
              <a:rPr lang="en-US" altLang="zh-CN" sz="4800" dirty="0" err="1">
                <a:solidFill>
                  <a:prstClr val="white">
                    <a:lumMod val="95000"/>
                  </a:prstClr>
                </a:solidFill>
                <a:latin typeface="华文新魏" panose="02010800040101010101" pitchFamily="2" charset="-122"/>
                <a:ea typeface="华文新魏" panose="02010800040101010101" pitchFamily="2" charset="-122"/>
              </a:rPr>
              <a:t>b</a:t>
            </a:r>
            <a:r>
              <a:rPr lang="en-US" altLang="zh-CN" sz="4800" dirty="0" err="1" smtClean="0">
                <a:solidFill>
                  <a:prstClr val="white">
                    <a:lumMod val="95000"/>
                  </a:prstClr>
                </a:solidFill>
                <a:latin typeface="华文新魏" panose="02010800040101010101" pitchFamily="2" charset="-122"/>
                <a:ea typeface="华文新魏" panose="02010800040101010101" pitchFamily="2" charset="-122"/>
              </a:rPr>
              <a:t>ackground-image:url</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。这样使用。</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336894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11282256"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CSS-</a:t>
            </a:r>
            <a:r>
              <a:rPr lang="zh-CN" altLang="en-US" sz="6600" dirty="0" smtClean="0">
                <a:solidFill>
                  <a:prstClr val="white"/>
                </a:solidFill>
                <a:latin typeface="华文行楷" panose="02010800040101010101" pitchFamily="2" charset="-122"/>
                <a:ea typeface="华文行楷" panose="02010800040101010101" pitchFamily="2" charset="-122"/>
              </a:rPr>
              <a:t>样式</a:t>
            </a:r>
            <a:r>
              <a:rPr lang="en-US" altLang="zh-CN" sz="6600" dirty="0" smtClean="0">
                <a:solidFill>
                  <a:prstClr val="white"/>
                </a:solidFill>
                <a:latin typeface="华文行楷" panose="02010800040101010101" pitchFamily="2" charset="-122"/>
                <a:ea typeface="华文行楷" panose="02010800040101010101" pitchFamily="2" charset="-122"/>
              </a:rPr>
              <a:t>-</a:t>
            </a:r>
            <a:r>
              <a:rPr lang="en-US" altLang="zh-CN" sz="6600" dirty="0" smtClean="0">
                <a:solidFill>
                  <a:prstClr val="white"/>
                </a:solidFill>
                <a:latin typeface="华文新魏" panose="02010800040101010101" pitchFamily="2" charset="-122"/>
                <a:ea typeface="华文新魏" panose="02010800040101010101" pitchFamily="2" charset="-122"/>
              </a:rPr>
              <a:t>background-repeat</a:t>
            </a:r>
            <a:endParaRPr lang="zh-CN" altLang="en-US" sz="6600" dirty="0">
              <a:solidFill>
                <a:prstClr val="black"/>
              </a:solidFill>
              <a:latin typeface="华文新魏" panose="02010800040101010101" pitchFamily="2" charset="-122"/>
              <a:ea typeface="华文新魏" panose="02010800040101010101" pitchFamily="2" charset="-122"/>
            </a:endParaRPr>
          </a:p>
        </p:txBody>
      </p:sp>
      <p:sp>
        <p:nvSpPr>
          <p:cNvPr id="3" name="文本框 2"/>
          <p:cNvSpPr txBox="1"/>
          <p:nvPr/>
        </p:nvSpPr>
        <p:spPr>
          <a:xfrm>
            <a:off x="912842" y="2852028"/>
            <a:ext cx="10815781" cy="830997"/>
          </a:xfrm>
          <a:prstGeom prst="rect">
            <a:avLst/>
          </a:prstGeom>
          <a:noFill/>
        </p:spPr>
        <p:txBody>
          <a:bodyPr wrap="square" rtlCol="0">
            <a:spAutoFit/>
          </a:bodyPr>
          <a:lstStyle/>
          <a:p>
            <a:r>
              <a:rPr lang="en-US" altLang="zh-CN" sz="4800" dirty="0" err="1" smtClean="0">
                <a:solidFill>
                  <a:prstClr val="white">
                    <a:lumMod val="95000"/>
                  </a:prstClr>
                </a:solidFill>
                <a:latin typeface="华文新魏" panose="02010800040101010101" pitchFamily="2" charset="-122"/>
                <a:ea typeface="华文新魏" panose="02010800040101010101" pitchFamily="2" charset="-122"/>
              </a:rPr>
              <a:t>background-repeat:repeat-x</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。这样使用。</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pic>
        <p:nvPicPr>
          <p:cNvPr id="4" name="图片 3"/>
          <p:cNvPicPr>
            <a:picLocks noChangeAspect="1"/>
          </p:cNvPicPr>
          <p:nvPr/>
        </p:nvPicPr>
        <p:blipFill>
          <a:blip r:embed="rId2"/>
          <a:stretch>
            <a:fillRect/>
          </a:stretch>
        </p:blipFill>
        <p:spPr>
          <a:xfrm>
            <a:off x="3629227" y="568128"/>
            <a:ext cx="5383010" cy="5398796"/>
          </a:xfrm>
          <a:prstGeom prst="rect">
            <a:avLst/>
          </a:prstGeom>
        </p:spPr>
      </p:pic>
    </p:spTree>
    <p:extLst>
      <p:ext uri="{BB962C8B-B14F-4D97-AF65-F5344CB8AC3E}">
        <p14:creationId xmlns:p14="http://schemas.microsoft.com/office/powerpoint/2010/main" val="423394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146606" y="267218"/>
            <a:ext cx="12348252"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CSS-</a:t>
            </a:r>
            <a:r>
              <a:rPr lang="zh-CN" altLang="en-US" sz="6600" dirty="0" smtClean="0">
                <a:solidFill>
                  <a:prstClr val="white"/>
                </a:solidFill>
                <a:latin typeface="华文行楷" panose="02010800040101010101" pitchFamily="2" charset="-122"/>
                <a:ea typeface="华文行楷" panose="02010800040101010101" pitchFamily="2" charset="-122"/>
              </a:rPr>
              <a:t>样式</a:t>
            </a:r>
            <a:r>
              <a:rPr lang="en-US" altLang="zh-CN" sz="6600" dirty="0" smtClean="0">
                <a:solidFill>
                  <a:prstClr val="white"/>
                </a:solidFill>
                <a:latin typeface="华文行楷" panose="02010800040101010101" pitchFamily="2" charset="-122"/>
                <a:ea typeface="华文行楷" panose="02010800040101010101" pitchFamily="2" charset="-122"/>
              </a:rPr>
              <a:t>-</a:t>
            </a:r>
            <a:r>
              <a:rPr lang="en-US" altLang="zh-CN" sz="6600" dirty="0" smtClean="0">
                <a:solidFill>
                  <a:prstClr val="white"/>
                </a:solidFill>
                <a:latin typeface="华文新魏" panose="02010800040101010101" pitchFamily="2" charset="-122"/>
                <a:ea typeface="华文新魏" panose="02010800040101010101" pitchFamily="2" charset="-122"/>
              </a:rPr>
              <a:t>background-position</a:t>
            </a:r>
            <a:endParaRPr lang="zh-CN" altLang="en-US" sz="6600" dirty="0">
              <a:solidFill>
                <a:prstClr val="black"/>
              </a:solidFill>
              <a:latin typeface="华文新魏" panose="02010800040101010101" pitchFamily="2" charset="-122"/>
              <a:ea typeface="华文新魏" panose="02010800040101010101" pitchFamily="2" charset="-122"/>
            </a:endParaRPr>
          </a:p>
        </p:txBody>
      </p:sp>
      <p:sp>
        <p:nvSpPr>
          <p:cNvPr id="3" name="文本框 2"/>
          <p:cNvSpPr txBox="1"/>
          <p:nvPr/>
        </p:nvSpPr>
        <p:spPr>
          <a:xfrm>
            <a:off x="912842" y="2852028"/>
            <a:ext cx="10815781" cy="3046988"/>
          </a:xfrm>
          <a:prstGeom prst="rect">
            <a:avLst/>
          </a:prstGeom>
          <a:noFill/>
        </p:spPr>
        <p:txBody>
          <a:bodyPr wrap="square" rtlCol="0">
            <a:spAutoFit/>
          </a:bodyPr>
          <a:lstStyle/>
          <a:p>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background-position: center</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。这样使用。</a:t>
            </a:r>
            <a:endParaRPr lang="en-US" altLang="zh-CN" sz="4800" dirty="0" smtClean="0">
              <a:solidFill>
                <a:prstClr val="white">
                  <a:lumMod val="95000"/>
                </a:prstClr>
              </a:solidFill>
              <a:latin typeface="华文新魏" panose="02010800040101010101" pitchFamily="2" charset="-122"/>
              <a:ea typeface="华文新魏" panose="02010800040101010101" pitchFamily="2" charset="-122"/>
            </a:endParaRPr>
          </a:p>
          <a:p>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可选择关键字</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top</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bottom</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left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a:t>
            </a:r>
            <a:endParaRPr lang="en-US" altLang="zh-CN" sz="4800" dirty="0" smtClean="0">
              <a:solidFill>
                <a:prstClr val="white">
                  <a:lumMod val="95000"/>
                </a:prstClr>
              </a:solidFill>
              <a:latin typeface="华文新魏" panose="02010800040101010101" pitchFamily="2" charset="-122"/>
              <a:ea typeface="华文新魏" panose="02010800040101010101" pitchFamily="2" charset="-122"/>
            </a:endParaRPr>
          </a:p>
          <a:p>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可选择百分数值。</a:t>
            </a:r>
            <a:endParaRPr lang="en-US" altLang="zh-CN" sz="4800" dirty="0" smtClean="0">
              <a:solidFill>
                <a:prstClr val="white">
                  <a:lumMod val="95000"/>
                </a:prstClr>
              </a:solidFill>
              <a:latin typeface="华文新魏" panose="02010800040101010101" pitchFamily="2" charset="-122"/>
              <a:ea typeface="华文新魏" panose="02010800040101010101" pitchFamily="2" charset="-122"/>
            </a:endParaRPr>
          </a:p>
          <a:p>
            <a:r>
              <a:rPr lang="zh-CN" altLang="en-US" sz="4800" dirty="0">
                <a:solidFill>
                  <a:prstClr val="white">
                    <a:lumMod val="95000"/>
                  </a:prstClr>
                </a:solidFill>
                <a:latin typeface="华文新魏" panose="02010800040101010101" pitchFamily="2" charset="-122"/>
                <a:ea typeface="华文新魏" panose="02010800040101010101" pitchFamily="2" charset="-122"/>
              </a:rPr>
              <a:t>可</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选择</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100px</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或者</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5cm</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0622260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290985" y="241818"/>
            <a:ext cx="7620997" cy="1015663"/>
          </a:xfrm>
          <a:prstGeom prst="rect">
            <a:avLst/>
          </a:prstGeom>
        </p:spPr>
        <p:txBody>
          <a:bodyPr wrap="none">
            <a:spAutoFit/>
          </a:bodyPr>
          <a:lstStyle/>
          <a:p>
            <a:r>
              <a:rPr lang="en-US" altLang="zh-CN" sz="6000" dirty="0" smtClean="0">
                <a:solidFill>
                  <a:prstClr val="white"/>
                </a:solidFill>
                <a:latin typeface="华文行楷" panose="02010800040101010101" pitchFamily="2" charset="-122"/>
                <a:ea typeface="华文行楷" panose="02010800040101010101" pitchFamily="2" charset="-122"/>
              </a:rPr>
              <a:t>CSS-</a:t>
            </a:r>
            <a:r>
              <a:rPr lang="zh-CN" altLang="en-US" sz="6000" dirty="0" smtClean="0">
                <a:solidFill>
                  <a:prstClr val="white"/>
                </a:solidFill>
                <a:latin typeface="华文行楷" panose="02010800040101010101" pitchFamily="2" charset="-122"/>
                <a:ea typeface="华文行楷" panose="02010800040101010101" pitchFamily="2" charset="-122"/>
              </a:rPr>
              <a:t>样式</a:t>
            </a:r>
            <a:r>
              <a:rPr lang="en-US" altLang="zh-CN" sz="6000" dirty="0" smtClean="0">
                <a:solidFill>
                  <a:prstClr val="white"/>
                </a:solidFill>
                <a:latin typeface="华文行楷" panose="02010800040101010101" pitchFamily="2" charset="-122"/>
                <a:ea typeface="华文行楷" panose="02010800040101010101" pitchFamily="2" charset="-122"/>
              </a:rPr>
              <a:t>-</a:t>
            </a:r>
            <a:r>
              <a:rPr lang="en-US" altLang="zh-CN" sz="6000" dirty="0" smtClean="0">
                <a:solidFill>
                  <a:prstClr val="white"/>
                </a:solidFill>
                <a:latin typeface="华文新魏" panose="02010800040101010101" pitchFamily="2" charset="-122"/>
                <a:ea typeface="华文新魏" panose="02010800040101010101" pitchFamily="2" charset="-122"/>
              </a:rPr>
              <a:t>text-indent</a:t>
            </a:r>
            <a:endParaRPr lang="zh-CN" altLang="en-US" sz="6000" dirty="0">
              <a:solidFill>
                <a:prstClr val="black"/>
              </a:solidFill>
              <a:latin typeface="华文新魏" panose="02010800040101010101" pitchFamily="2" charset="-122"/>
              <a:ea typeface="华文新魏" panose="02010800040101010101" pitchFamily="2" charset="-122"/>
            </a:endParaRPr>
          </a:p>
        </p:txBody>
      </p:sp>
      <p:sp>
        <p:nvSpPr>
          <p:cNvPr id="3" name="文本框 2"/>
          <p:cNvSpPr txBox="1"/>
          <p:nvPr/>
        </p:nvSpPr>
        <p:spPr>
          <a:xfrm>
            <a:off x="912842" y="1912228"/>
            <a:ext cx="10815781" cy="3785652"/>
          </a:xfrm>
          <a:prstGeom prst="rect">
            <a:avLst/>
          </a:prstGeom>
          <a:noFill/>
        </p:spPr>
        <p:txBody>
          <a:bodyPr wrap="square" rtlCol="0">
            <a:spAutoFit/>
          </a:bodyPr>
          <a:lstStyle/>
          <a:p>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p{text-indent:5em}</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使得所有段落的首行缩进</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5em</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。可选使用百分比，比父元素缩进百分之多少。比如</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&lt;div&gt;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规定</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500px,&lt;p&gt;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在</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html</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中是</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&lt;div&gt;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囊括的，那么就是</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500px</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的一个百分比缩进。</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693837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290985" y="241818"/>
            <a:ext cx="8727069" cy="1015663"/>
          </a:xfrm>
          <a:prstGeom prst="rect">
            <a:avLst/>
          </a:prstGeom>
        </p:spPr>
        <p:txBody>
          <a:bodyPr wrap="none">
            <a:spAutoFit/>
          </a:bodyPr>
          <a:lstStyle/>
          <a:p>
            <a:r>
              <a:rPr lang="en-US" altLang="zh-CN" sz="6000" dirty="0" smtClean="0">
                <a:solidFill>
                  <a:prstClr val="white"/>
                </a:solidFill>
                <a:latin typeface="华文行楷" panose="02010800040101010101" pitchFamily="2" charset="-122"/>
                <a:ea typeface="华文行楷" panose="02010800040101010101" pitchFamily="2" charset="-122"/>
              </a:rPr>
              <a:t>CSS-</a:t>
            </a:r>
            <a:r>
              <a:rPr lang="zh-CN" altLang="en-US" sz="6000" dirty="0" smtClean="0">
                <a:solidFill>
                  <a:prstClr val="white"/>
                </a:solidFill>
                <a:latin typeface="华文行楷" panose="02010800040101010101" pitchFamily="2" charset="-122"/>
                <a:ea typeface="华文行楷" panose="02010800040101010101" pitchFamily="2" charset="-122"/>
              </a:rPr>
              <a:t>样式</a:t>
            </a:r>
            <a:r>
              <a:rPr lang="en-US" altLang="zh-CN" sz="6000" dirty="0" smtClean="0">
                <a:solidFill>
                  <a:prstClr val="white"/>
                </a:solidFill>
                <a:latin typeface="华文行楷" panose="02010800040101010101" pitchFamily="2" charset="-122"/>
                <a:ea typeface="华文行楷" panose="02010800040101010101" pitchFamily="2" charset="-122"/>
              </a:rPr>
              <a:t>-</a:t>
            </a:r>
            <a:r>
              <a:rPr lang="en-US" altLang="zh-CN" sz="6000" dirty="0" smtClean="0">
                <a:solidFill>
                  <a:prstClr val="white"/>
                </a:solidFill>
                <a:latin typeface="华文新魏" panose="02010800040101010101" pitchFamily="2" charset="-122"/>
                <a:ea typeface="华文新魏" panose="02010800040101010101" pitchFamily="2" charset="-122"/>
              </a:rPr>
              <a:t>text-transform</a:t>
            </a:r>
            <a:endParaRPr lang="zh-CN" altLang="en-US" sz="6000" dirty="0">
              <a:solidFill>
                <a:prstClr val="black"/>
              </a:solidFill>
              <a:latin typeface="华文新魏" panose="02010800040101010101" pitchFamily="2" charset="-122"/>
              <a:ea typeface="华文新魏" panose="02010800040101010101" pitchFamily="2" charset="-122"/>
            </a:endParaRPr>
          </a:p>
        </p:txBody>
      </p:sp>
      <p:sp>
        <p:nvSpPr>
          <p:cNvPr id="3" name="文本框 2"/>
          <p:cNvSpPr txBox="1"/>
          <p:nvPr/>
        </p:nvSpPr>
        <p:spPr>
          <a:xfrm>
            <a:off x="544985" y="2140828"/>
            <a:ext cx="10815781" cy="3046988"/>
          </a:xfrm>
          <a:prstGeom prst="rect">
            <a:avLst/>
          </a:prstGeom>
          <a:noFill/>
        </p:spPr>
        <p:txBody>
          <a:bodyPr wrap="square" rtlCol="0">
            <a:spAutoFit/>
          </a:bodyPr>
          <a:lstStyle/>
          <a:p>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用于处理文本的大小写，属性值分别为</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none/uppercase/lowercase/capitalize</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。分别对应对文本不做任何改动，转为全大写，转为全小写，每个首字母大写。</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669378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矩形 3"/>
          <p:cNvSpPr/>
          <p:nvPr/>
        </p:nvSpPr>
        <p:spPr>
          <a:xfrm>
            <a:off x="912842" y="267218"/>
            <a:ext cx="6657592"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第一个界面</a:t>
            </a:r>
            <a:endParaRPr lang="zh-CN" altLang="en-US" sz="6600" dirty="0">
              <a:solidFill>
                <a:prstClr val="black"/>
              </a:solidFill>
              <a:latin typeface="华文行楷" panose="02010800040101010101" pitchFamily="2" charset="-122"/>
              <a:ea typeface="华文行楷" panose="02010800040101010101" pitchFamily="2" charset="-122"/>
            </a:endParaRPr>
          </a:p>
        </p:txBody>
      </p:sp>
      <p:sp>
        <p:nvSpPr>
          <p:cNvPr id="5" name="矩形 4"/>
          <p:cNvSpPr/>
          <p:nvPr/>
        </p:nvSpPr>
        <p:spPr>
          <a:xfrm>
            <a:off x="1119670" y="1375214"/>
            <a:ext cx="3516860" cy="5078313"/>
          </a:xfrm>
          <a:prstGeom prst="rect">
            <a:avLst/>
          </a:prstGeom>
        </p:spPr>
        <p:txBody>
          <a:bodyPr wrap="none">
            <a:spAutoFit/>
          </a:bodyPr>
          <a:lstStyle/>
          <a:p>
            <a:r>
              <a:rPr lang="zh-CN" altLang="en-US" sz="3600" dirty="0">
                <a:solidFill>
                  <a:schemeClr val="bg1">
                    <a:lumMod val="95000"/>
                  </a:schemeClr>
                </a:solidFill>
              </a:rPr>
              <a:t>&lt;!DOCTYPE html</a:t>
            </a:r>
            <a:r>
              <a:rPr lang="zh-CN" altLang="en-US" sz="3600" dirty="0" smtClean="0">
                <a:solidFill>
                  <a:schemeClr val="bg1">
                    <a:lumMod val="95000"/>
                  </a:schemeClr>
                </a:solidFill>
              </a:rPr>
              <a:t>&gt;</a:t>
            </a:r>
            <a:endParaRPr lang="en-US" altLang="zh-CN" sz="3600" dirty="0" smtClean="0">
              <a:solidFill>
                <a:schemeClr val="bg1">
                  <a:lumMod val="95000"/>
                </a:schemeClr>
              </a:solidFill>
            </a:endParaRPr>
          </a:p>
          <a:p>
            <a:r>
              <a:rPr lang="en-US" altLang="zh-CN" sz="3600" dirty="0">
                <a:solidFill>
                  <a:schemeClr val="bg1">
                    <a:lumMod val="95000"/>
                  </a:schemeClr>
                </a:solidFill>
              </a:rPr>
              <a:t>&lt;html</a:t>
            </a:r>
            <a:r>
              <a:rPr lang="en-US" altLang="zh-CN" sz="3600" dirty="0" smtClean="0">
                <a:solidFill>
                  <a:schemeClr val="bg1">
                    <a:lumMod val="95000"/>
                  </a:schemeClr>
                </a:solidFill>
              </a:rPr>
              <a:t>&gt;</a:t>
            </a:r>
          </a:p>
          <a:p>
            <a:r>
              <a:rPr lang="en-US" altLang="zh-CN" sz="3600" dirty="0" smtClean="0">
                <a:solidFill>
                  <a:schemeClr val="bg1">
                    <a:lumMod val="95000"/>
                  </a:schemeClr>
                </a:solidFill>
              </a:rPr>
              <a:t>	&lt;</a:t>
            </a:r>
            <a:r>
              <a:rPr lang="en-US" altLang="zh-CN" sz="3600" dirty="0">
                <a:solidFill>
                  <a:schemeClr val="bg1">
                    <a:lumMod val="95000"/>
                  </a:schemeClr>
                </a:solidFill>
              </a:rPr>
              <a:t>head</a:t>
            </a:r>
            <a:r>
              <a:rPr lang="en-US" altLang="zh-CN" sz="3600" dirty="0" smtClean="0">
                <a:solidFill>
                  <a:schemeClr val="bg1">
                    <a:lumMod val="95000"/>
                  </a:schemeClr>
                </a:solidFill>
              </a:rPr>
              <a:t>&gt;</a:t>
            </a:r>
          </a:p>
          <a:p>
            <a:r>
              <a:rPr lang="en-US" altLang="zh-CN" sz="3600" dirty="0">
                <a:solidFill>
                  <a:schemeClr val="bg1">
                    <a:lumMod val="95000"/>
                  </a:schemeClr>
                </a:solidFill>
              </a:rPr>
              <a:t>	</a:t>
            </a:r>
            <a:r>
              <a:rPr lang="en-US" altLang="zh-CN" sz="3600" dirty="0" smtClean="0">
                <a:solidFill>
                  <a:schemeClr val="bg1">
                    <a:lumMod val="95000"/>
                  </a:schemeClr>
                </a:solidFill>
              </a:rPr>
              <a:t>……</a:t>
            </a:r>
          </a:p>
          <a:p>
            <a:r>
              <a:rPr lang="en-US" altLang="zh-CN" sz="3600" dirty="0" smtClean="0">
                <a:solidFill>
                  <a:schemeClr val="bg1">
                    <a:lumMod val="95000"/>
                  </a:schemeClr>
                </a:solidFill>
              </a:rPr>
              <a:t>	&lt;/</a:t>
            </a:r>
            <a:r>
              <a:rPr lang="en-US" altLang="zh-CN" sz="3600" dirty="0">
                <a:solidFill>
                  <a:schemeClr val="bg1">
                    <a:lumMod val="95000"/>
                  </a:schemeClr>
                </a:solidFill>
              </a:rPr>
              <a:t>head</a:t>
            </a:r>
            <a:r>
              <a:rPr lang="en-US" altLang="zh-CN" sz="3600" dirty="0" smtClean="0">
                <a:solidFill>
                  <a:schemeClr val="bg1">
                    <a:lumMod val="95000"/>
                  </a:schemeClr>
                </a:solidFill>
              </a:rPr>
              <a:t>&gt;</a:t>
            </a:r>
          </a:p>
          <a:p>
            <a:r>
              <a:rPr lang="en-US" altLang="zh-CN" sz="3600" dirty="0" smtClean="0">
                <a:solidFill>
                  <a:schemeClr val="bg1">
                    <a:lumMod val="95000"/>
                  </a:schemeClr>
                </a:solidFill>
              </a:rPr>
              <a:t>	&lt;</a:t>
            </a:r>
            <a:r>
              <a:rPr lang="en-US" altLang="zh-CN" sz="3600" dirty="0">
                <a:solidFill>
                  <a:schemeClr val="bg1">
                    <a:lumMod val="95000"/>
                  </a:schemeClr>
                </a:solidFill>
              </a:rPr>
              <a:t>body</a:t>
            </a:r>
            <a:r>
              <a:rPr lang="en-US" altLang="zh-CN" sz="3600" dirty="0" smtClean="0">
                <a:solidFill>
                  <a:schemeClr val="bg1">
                    <a:lumMod val="95000"/>
                  </a:schemeClr>
                </a:solidFill>
              </a:rPr>
              <a:t>&gt;</a:t>
            </a:r>
          </a:p>
          <a:p>
            <a:r>
              <a:rPr lang="en-US" altLang="zh-CN" sz="3600" dirty="0">
                <a:solidFill>
                  <a:schemeClr val="bg1">
                    <a:lumMod val="95000"/>
                  </a:schemeClr>
                </a:solidFill>
              </a:rPr>
              <a:t>	</a:t>
            </a:r>
            <a:r>
              <a:rPr lang="en-US" altLang="zh-CN" sz="3600" dirty="0" smtClean="0">
                <a:solidFill>
                  <a:schemeClr val="bg1">
                    <a:lumMod val="95000"/>
                  </a:schemeClr>
                </a:solidFill>
              </a:rPr>
              <a:t>……</a:t>
            </a:r>
          </a:p>
          <a:p>
            <a:r>
              <a:rPr lang="en-US" altLang="zh-CN" sz="3600" dirty="0" smtClean="0">
                <a:solidFill>
                  <a:schemeClr val="bg1">
                    <a:lumMod val="95000"/>
                  </a:schemeClr>
                </a:solidFill>
              </a:rPr>
              <a:t>	&lt;/</a:t>
            </a:r>
            <a:r>
              <a:rPr lang="en-US" altLang="zh-CN" sz="3600" dirty="0">
                <a:solidFill>
                  <a:schemeClr val="bg1">
                    <a:lumMod val="95000"/>
                  </a:schemeClr>
                </a:solidFill>
              </a:rPr>
              <a:t>body</a:t>
            </a:r>
            <a:r>
              <a:rPr lang="en-US" altLang="zh-CN" sz="3600" dirty="0" smtClean="0">
                <a:solidFill>
                  <a:schemeClr val="bg1">
                    <a:lumMod val="95000"/>
                  </a:schemeClr>
                </a:solidFill>
              </a:rPr>
              <a:t>&gt;</a:t>
            </a:r>
          </a:p>
          <a:p>
            <a:r>
              <a:rPr lang="en-US" altLang="zh-CN" sz="3600" dirty="0">
                <a:solidFill>
                  <a:schemeClr val="bg1">
                    <a:lumMod val="95000"/>
                  </a:schemeClr>
                </a:solidFill>
              </a:rPr>
              <a:t>&lt;/html&gt;</a:t>
            </a:r>
            <a:endParaRPr lang="zh-CN" altLang="en-US" sz="3600" dirty="0">
              <a:solidFill>
                <a:schemeClr val="bg1">
                  <a:lumMod val="95000"/>
                </a:schemeClr>
              </a:solidFill>
            </a:endParaRPr>
          </a:p>
        </p:txBody>
      </p:sp>
      <p:sp>
        <p:nvSpPr>
          <p:cNvPr id="6" name="右大括号 5"/>
          <p:cNvSpPr/>
          <p:nvPr/>
        </p:nvSpPr>
        <p:spPr>
          <a:xfrm>
            <a:off x="5323114" y="1375215"/>
            <a:ext cx="566057" cy="4884072"/>
          </a:xfrm>
          <a:prstGeom prst="rightBrac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a:hlinkClick r:id="rId2" action="ppaction://hlinksldjump"/>
          </p:cNvPr>
          <p:cNvSpPr/>
          <p:nvPr/>
        </p:nvSpPr>
        <p:spPr>
          <a:xfrm>
            <a:off x="6465315" y="3153214"/>
            <a:ext cx="4416594" cy="1107996"/>
          </a:xfrm>
          <a:prstGeom prst="rect">
            <a:avLst/>
          </a:prstGeom>
        </p:spPr>
        <p:txBody>
          <a:bodyPr wrap="none">
            <a:spAutoFit/>
          </a:bodyPr>
          <a:lstStyle/>
          <a:p>
            <a:r>
              <a:rPr lang="zh-CN" altLang="en-US" sz="6600" dirty="0" smtClean="0">
                <a:solidFill>
                  <a:schemeClr val="bg1"/>
                </a:solidFill>
                <a:latin typeface="华文新魏" panose="02010800040101010101" pitchFamily="2" charset="-122"/>
                <a:ea typeface="华文新魏" panose="02010800040101010101" pitchFamily="2" charset="-122"/>
              </a:rPr>
              <a:t>必不可少！</a:t>
            </a:r>
            <a:endParaRPr lang="zh-CN" altLang="en-US" sz="66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9963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290985" y="241818"/>
            <a:ext cx="5506636" cy="1015663"/>
          </a:xfrm>
          <a:prstGeom prst="rect">
            <a:avLst/>
          </a:prstGeom>
        </p:spPr>
        <p:txBody>
          <a:bodyPr wrap="none">
            <a:spAutoFit/>
          </a:bodyPr>
          <a:lstStyle/>
          <a:p>
            <a:r>
              <a:rPr lang="en-US" altLang="zh-CN" sz="6000" dirty="0" smtClean="0">
                <a:solidFill>
                  <a:prstClr val="white"/>
                </a:solidFill>
                <a:latin typeface="华文行楷" panose="02010800040101010101" pitchFamily="2" charset="-122"/>
                <a:ea typeface="华文行楷" panose="02010800040101010101" pitchFamily="2" charset="-122"/>
              </a:rPr>
              <a:t>CSS-</a:t>
            </a:r>
            <a:r>
              <a:rPr lang="zh-CN" altLang="en-US" sz="6000" dirty="0" smtClean="0">
                <a:solidFill>
                  <a:prstClr val="white"/>
                </a:solidFill>
                <a:latin typeface="华文行楷" panose="02010800040101010101" pitchFamily="2" charset="-122"/>
                <a:ea typeface="华文行楷" panose="02010800040101010101" pitchFamily="2" charset="-122"/>
              </a:rPr>
              <a:t>样式</a:t>
            </a:r>
            <a:r>
              <a:rPr lang="en-US" altLang="zh-CN" sz="6000" dirty="0" smtClean="0">
                <a:solidFill>
                  <a:prstClr val="white"/>
                </a:solidFill>
                <a:latin typeface="华文行楷" panose="02010800040101010101" pitchFamily="2" charset="-122"/>
                <a:ea typeface="华文行楷" panose="02010800040101010101" pitchFamily="2" charset="-122"/>
              </a:rPr>
              <a:t>-</a:t>
            </a:r>
            <a:r>
              <a:rPr lang="zh-CN" altLang="en-US" sz="6000" dirty="0">
                <a:solidFill>
                  <a:prstClr val="white"/>
                </a:solidFill>
                <a:latin typeface="华文行楷" panose="02010800040101010101" pitchFamily="2" charset="-122"/>
                <a:ea typeface="华文行楷" panose="02010800040101010101" pitchFamily="2" charset="-122"/>
              </a:rPr>
              <a:t>字体</a:t>
            </a:r>
            <a:endParaRPr lang="zh-CN" altLang="en-US" sz="6000" dirty="0">
              <a:solidFill>
                <a:prstClr val="black"/>
              </a:solidFill>
              <a:latin typeface="华文新魏" panose="02010800040101010101" pitchFamily="2" charset="-122"/>
              <a:ea typeface="华文新魏" panose="02010800040101010101" pitchFamily="2" charset="-122"/>
            </a:endParaRPr>
          </a:p>
        </p:txBody>
      </p:sp>
      <p:sp>
        <p:nvSpPr>
          <p:cNvPr id="3" name="文本框 2"/>
          <p:cNvSpPr txBox="1"/>
          <p:nvPr/>
        </p:nvSpPr>
        <p:spPr>
          <a:xfrm>
            <a:off x="912842" y="1912228"/>
            <a:ext cx="10815781" cy="5262979"/>
          </a:xfrm>
          <a:prstGeom prst="rect">
            <a:avLst/>
          </a:prstGeom>
          <a:noFill/>
        </p:spPr>
        <p:txBody>
          <a:bodyPr wrap="square" rtlCol="0">
            <a:spAutoFit/>
          </a:bodyPr>
          <a:lstStyle/>
          <a:p>
            <a:r>
              <a:rPr lang="en-US" altLang="zh-CN" sz="4800" dirty="0" smtClean="0">
                <a:solidFill>
                  <a:prstClr val="white"/>
                </a:solidFill>
                <a:latin typeface="华文新魏" panose="02010800040101010101" pitchFamily="2" charset="-122"/>
                <a:ea typeface="华文新魏" panose="02010800040101010101" pitchFamily="2" charset="-122"/>
              </a:rPr>
              <a:t>font-family</a:t>
            </a:r>
            <a:r>
              <a:rPr lang="zh-CN" altLang="en-US" sz="4800" dirty="0" smtClean="0">
                <a:solidFill>
                  <a:prstClr val="white"/>
                </a:solidFill>
                <a:latin typeface="华文新魏" panose="02010800040101010101" pitchFamily="2" charset="-122"/>
                <a:ea typeface="华文新魏" panose="02010800040101010101" pitchFamily="2" charset="-122"/>
              </a:rPr>
              <a:t>指定字体的种类，就像</a:t>
            </a:r>
            <a:r>
              <a:rPr lang="en-US" altLang="zh-CN" sz="4800" dirty="0" smtClean="0">
                <a:solidFill>
                  <a:prstClr val="white"/>
                </a:solidFill>
                <a:latin typeface="华文新魏" panose="02010800040101010101" pitchFamily="2" charset="-122"/>
                <a:ea typeface="华文新魏" panose="02010800040101010101" pitchFamily="2" charset="-122"/>
              </a:rPr>
              <a:t>word</a:t>
            </a:r>
            <a:r>
              <a:rPr lang="zh-CN" altLang="en-US" sz="4800" dirty="0" smtClean="0">
                <a:solidFill>
                  <a:prstClr val="white"/>
                </a:solidFill>
                <a:latin typeface="华文新魏" panose="02010800040101010101" pitchFamily="2" charset="-122"/>
                <a:ea typeface="华文新魏" panose="02010800040101010101" pitchFamily="2" charset="-122"/>
              </a:rPr>
              <a:t>中可以改变字体的种类；</a:t>
            </a:r>
            <a:endParaRPr lang="en-US" altLang="zh-CN" sz="4800" dirty="0" smtClean="0">
              <a:solidFill>
                <a:prstClr val="white"/>
              </a:solidFill>
              <a:latin typeface="华文新魏" panose="02010800040101010101" pitchFamily="2" charset="-122"/>
              <a:ea typeface="华文新魏" panose="02010800040101010101" pitchFamily="2" charset="-122"/>
            </a:endParaRPr>
          </a:p>
          <a:p>
            <a:r>
              <a:rPr lang="en-US" altLang="zh-CN" sz="4800" dirty="0" smtClean="0">
                <a:solidFill>
                  <a:prstClr val="white"/>
                </a:solidFill>
                <a:latin typeface="华文新魏" panose="02010800040101010101" pitchFamily="2" charset="-122"/>
                <a:ea typeface="华文新魏" panose="02010800040101010101" pitchFamily="2" charset="-122"/>
              </a:rPr>
              <a:t>font-style</a:t>
            </a:r>
            <a:r>
              <a:rPr lang="zh-CN" altLang="en-US" sz="4800" dirty="0" smtClean="0">
                <a:solidFill>
                  <a:prstClr val="white"/>
                </a:solidFill>
                <a:latin typeface="华文新魏" panose="02010800040101010101" pitchFamily="2" charset="-122"/>
                <a:ea typeface="华文新魏" panose="02010800040101010101" pitchFamily="2" charset="-122"/>
              </a:rPr>
              <a:t>指定文字时正常还是斜着显示；</a:t>
            </a:r>
            <a:endParaRPr lang="en-US" altLang="zh-CN" sz="4800" dirty="0" smtClean="0">
              <a:solidFill>
                <a:prstClr val="white"/>
              </a:solidFill>
              <a:latin typeface="华文新魏" panose="02010800040101010101" pitchFamily="2" charset="-122"/>
              <a:ea typeface="华文新魏" panose="02010800040101010101" pitchFamily="2" charset="-122"/>
            </a:endParaRPr>
          </a:p>
          <a:p>
            <a:r>
              <a:rPr lang="en-US" altLang="zh-CN" sz="4800" dirty="0">
                <a:solidFill>
                  <a:prstClr val="white"/>
                </a:solidFill>
                <a:latin typeface="华文新魏" panose="02010800040101010101" pitchFamily="2" charset="-122"/>
                <a:ea typeface="华文新魏" panose="02010800040101010101" pitchFamily="2" charset="-122"/>
              </a:rPr>
              <a:t>f</a:t>
            </a:r>
            <a:r>
              <a:rPr lang="en-US" altLang="zh-CN" sz="4800" dirty="0" smtClean="0">
                <a:solidFill>
                  <a:prstClr val="white"/>
                </a:solidFill>
                <a:latin typeface="华文新魏" panose="02010800040101010101" pitchFamily="2" charset="-122"/>
                <a:ea typeface="华文新魏" panose="02010800040101010101" pitchFamily="2" charset="-122"/>
              </a:rPr>
              <a:t>ont-weight</a:t>
            </a:r>
            <a:r>
              <a:rPr lang="zh-CN" altLang="en-US" sz="4800" dirty="0" smtClean="0">
                <a:solidFill>
                  <a:prstClr val="white"/>
                </a:solidFill>
                <a:latin typeface="华文新魏" panose="02010800040101010101" pitchFamily="2" charset="-122"/>
                <a:ea typeface="华文新魏" panose="02010800040101010101" pitchFamily="2" charset="-122"/>
              </a:rPr>
              <a:t>指定字体是加粗的还是正常的；</a:t>
            </a:r>
            <a:endParaRPr lang="en-US" altLang="zh-CN" sz="4800" dirty="0" smtClean="0">
              <a:solidFill>
                <a:prstClr val="white"/>
              </a:solidFill>
              <a:latin typeface="华文新魏" panose="02010800040101010101" pitchFamily="2" charset="-122"/>
              <a:ea typeface="华文新魏" panose="02010800040101010101" pitchFamily="2" charset="-122"/>
            </a:endParaRPr>
          </a:p>
          <a:p>
            <a:r>
              <a:rPr lang="en-US" altLang="zh-CN" sz="4800" dirty="0" smtClean="0">
                <a:solidFill>
                  <a:prstClr val="white"/>
                </a:solidFill>
                <a:latin typeface="华文新魏" panose="02010800040101010101" pitchFamily="2" charset="-122"/>
                <a:ea typeface="华文新魏" panose="02010800040101010101" pitchFamily="2" charset="-122"/>
              </a:rPr>
              <a:t>font-size</a:t>
            </a:r>
            <a:r>
              <a:rPr lang="zh-CN" altLang="en-US" sz="4800" dirty="0" smtClean="0">
                <a:solidFill>
                  <a:prstClr val="white"/>
                </a:solidFill>
                <a:latin typeface="华文新魏" panose="02010800040101010101" pitchFamily="2" charset="-122"/>
                <a:ea typeface="华文新魏" panose="02010800040101010101" pitchFamily="2" charset="-122"/>
              </a:rPr>
              <a:t>指定字体的大小</a:t>
            </a:r>
            <a:r>
              <a:rPr lang="en-US" altLang="zh-CN" sz="4800" dirty="0" smtClean="0">
                <a:solidFill>
                  <a:prstClr val="white"/>
                </a:solidFill>
                <a:latin typeface="华文新魏" panose="02010800040101010101" pitchFamily="2" charset="-122"/>
                <a:ea typeface="华文新魏" panose="02010800040101010101" pitchFamily="2" charset="-122"/>
              </a:rPr>
              <a:t>**</a:t>
            </a:r>
            <a:r>
              <a:rPr lang="en-US" altLang="zh-CN" sz="4800" dirty="0" err="1" smtClean="0">
                <a:solidFill>
                  <a:prstClr val="white"/>
                </a:solidFill>
                <a:latin typeface="华文新魏" panose="02010800040101010101" pitchFamily="2" charset="-122"/>
                <a:ea typeface="华文新魏" panose="02010800040101010101" pitchFamily="2" charset="-122"/>
              </a:rPr>
              <a:t>px</a:t>
            </a:r>
            <a:r>
              <a:rPr lang="en-US" altLang="zh-CN" sz="4800" dirty="0" smtClean="0">
                <a:solidFill>
                  <a:prstClr val="white"/>
                </a:solidFill>
                <a:latin typeface="华文新魏" panose="02010800040101010101" pitchFamily="2" charset="-122"/>
                <a:ea typeface="华文新魏" panose="02010800040101010101" pitchFamily="2" charset="-122"/>
              </a:rPr>
              <a:t>.</a:t>
            </a:r>
            <a:endParaRPr lang="zh-CN" altLang="en-US" sz="4800" dirty="0">
              <a:solidFill>
                <a:prstClr val="black"/>
              </a:solidFill>
              <a:latin typeface="华文新魏" panose="02010800040101010101" pitchFamily="2" charset="-122"/>
              <a:ea typeface="华文新魏" panose="02010800040101010101" pitchFamily="2" charset="-122"/>
            </a:endParaRPr>
          </a:p>
          <a:p>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1375685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290985" y="241818"/>
            <a:ext cx="5506636" cy="1015663"/>
          </a:xfrm>
          <a:prstGeom prst="rect">
            <a:avLst/>
          </a:prstGeom>
        </p:spPr>
        <p:txBody>
          <a:bodyPr wrap="none">
            <a:spAutoFit/>
          </a:bodyPr>
          <a:lstStyle/>
          <a:p>
            <a:r>
              <a:rPr lang="en-US" altLang="zh-CN" sz="6000" dirty="0" smtClean="0">
                <a:solidFill>
                  <a:prstClr val="white"/>
                </a:solidFill>
                <a:latin typeface="华文行楷" panose="02010800040101010101" pitchFamily="2" charset="-122"/>
                <a:ea typeface="华文行楷" panose="02010800040101010101" pitchFamily="2" charset="-122"/>
              </a:rPr>
              <a:t>CSS-</a:t>
            </a:r>
            <a:r>
              <a:rPr lang="zh-CN" altLang="en-US" sz="6000" dirty="0" smtClean="0">
                <a:solidFill>
                  <a:prstClr val="white"/>
                </a:solidFill>
                <a:latin typeface="华文行楷" panose="02010800040101010101" pitchFamily="2" charset="-122"/>
                <a:ea typeface="华文行楷" panose="02010800040101010101" pitchFamily="2" charset="-122"/>
              </a:rPr>
              <a:t>样式</a:t>
            </a:r>
            <a:r>
              <a:rPr lang="en-US" altLang="zh-CN" sz="6000" dirty="0" smtClean="0">
                <a:solidFill>
                  <a:prstClr val="white"/>
                </a:solidFill>
                <a:latin typeface="华文行楷" panose="02010800040101010101" pitchFamily="2" charset="-122"/>
                <a:ea typeface="华文行楷" panose="02010800040101010101" pitchFamily="2" charset="-122"/>
              </a:rPr>
              <a:t>-</a:t>
            </a:r>
            <a:r>
              <a:rPr lang="zh-CN" altLang="en-US" sz="6000" dirty="0" smtClean="0">
                <a:solidFill>
                  <a:prstClr val="white"/>
                </a:solidFill>
                <a:latin typeface="华文行楷" panose="02010800040101010101" pitchFamily="2" charset="-122"/>
                <a:ea typeface="华文行楷" panose="02010800040101010101" pitchFamily="2" charset="-122"/>
              </a:rPr>
              <a:t>链接</a:t>
            </a:r>
            <a:endParaRPr lang="zh-CN" altLang="en-US" sz="6000" dirty="0">
              <a:solidFill>
                <a:prstClr val="black"/>
              </a:solidFill>
              <a:latin typeface="华文新魏" panose="02010800040101010101" pitchFamily="2" charset="-122"/>
              <a:ea typeface="华文新魏" panose="02010800040101010101" pitchFamily="2" charset="-122"/>
            </a:endParaRPr>
          </a:p>
        </p:txBody>
      </p:sp>
      <p:sp>
        <p:nvSpPr>
          <p:cNvPr id="3" name="文本框 2"/>
          <p:cNvSpPr txBox="1"/>
          <p:nvPr/>
        </p:nvSpPr>
        <p:spPr>
          <a:xfrm>
            <a:off x="912842" y="1912228"/>
            <a:ext cx="10815781" cy="4524315"/>
          </a:xfrm>
          <a:prstGeom prst="rect">
            <a:avLst/>
          </a:prstGeom>
          <a:noFill/>
        </p:spPr>
        <p:txBody>
          <a:bodyPr wrap="square" rtlCol="0">
            <a:spAutoFit/>
          </a:bodyPr>
          <a:lstStyle/>
          <a:p>
            <a:r>
              <a:rPr lang="en-US" altLang="zh-CN" sz="4800" dirty="0" smtClean="0">
                <a:solidFill>
                  <a:prstClr val="white"/>
                </a:solidFill>
                <a:latin typeface="华文新魏" panose="02010800040101010101" pitchFamily="2" charset="-122"/>
                <a:ea typeface="华文新魏" panose="02010800040101010101" pitchFamily="2" charset="-122"/>
              </a:rPr>
              <a:t>link</a:t>
            </a:r>
            <a:r>
              <a:rPr lang="zh-CN" altLang="en-US" sz="4800" dirty="0" smtClean="0">
                <a:solidFill>
                  <a:prstClr val="white"/>
                </a:solidFill>
                <a:latin typeface="华文新魏" panose="02010800040101010101" pitchFamily="2" charset="-122"/>
                <a:ea typeface="华文新魏" panose="02010800040101010101" pitchFamily="2" charset="-122"/>
              </a:rPr>
              <a:t>指定未被访问的链接；</a:t>
            </a:r>
            <a:endParaRPr lang="en-US" altLang="zh-CN" sz="4800" dirty="0" smtClean="0">
              <a:solidFill>
                <a:prstClr val="white"/>
              </a:solidFill>
              <a:latin typeface="华文新魏" panose="02010800040101010101" pitchFamily="2" charset="-122"/>
              <a:ea typeface="华文新魏" panose="02010800040101010101" pitchFamily="2" charset="-122"/>
            </a:endParaRPr>
          </a:p>
          <a:p>
            <a:r>
              <a:rPr lang="en-US" altLang="zh-CN" sz="4800" dirty="0" smtClean="0">
                <a:solidFill>
                  <a:prstClr val="white"/>
                </a:solidFill>
                <a:latin typeface="华文新魏" panose="02010800040101010101" pitchFamily="2" charset="-122"/>
                <a:ea typeface="华文新魏" panose="02010800040101010101" pitchFamily="2" charset="-122"/>
              </a:rPr>
              <a:t>visited</a:t>
            </a:r>
            <a:r>
              <a:rPr lang="zh-CN" altLang="en-US" sz="4800" dirty="0" smtClean="0">
                <a:solidFill>
                  <a:prstClr val="white"/>
                </a:solidFill>
                <a:latin typeface="华文新魏" panose="02010800040101010101" pitchFamily="2" charset="-122"/>
                <a:ea typeface="华文新魏" panose="02010800040101010101" pitchFamily="2" charset="-122"/>
              </a:rPr>
              <a:t>指定</a:t>
            </a:r>
            <a:r>
              <a:rPr lang="zh-CN" altLang="en-US" sz="4800" dirty="0">
                <a:solidFill>
                  <a:prstClr val="white"/>
                </a:solidFill>
                <a:latin typeface="华文新魏" panose="02010800040101010101" pitchFamily="2" charset="-122"/>
                <a:ea typeface="华文新魏" panose="02010800040101010101" pitchFamily="2" charset="-122"/>
              </a:rPr>
              <a:t>已</a:t>
            </a:r>
            <a:r>
              <a:rPr lang="zh-CN" altLang="en-US" sz="4800" dirty="0" smtClean="0">
                <a:solidFill>
                  <a:prstClr val="white"/>
                </a:solidFill>
                <a:latin typeface="华文新魏" panose="02010800040101010101" pitchFamily="2" charset="-122"/>
                <a:ea typeface="华文新魏" panose="02010800040101010101" pitchFamily="2" charset="-122"/>
              </a:rPr>
              <a:t>被访问链接，可以加个颜色或者下划线来标明一下；</a:t>
            </a:r>
            <a:endParaRPr lang="en-US" altLang="zh-CN" sz="4800" dirty="0" smtClean="0">
              <a:solidFill>
                <a:prstClr val="white"/>
              </a:solidFill>
              <a:latin typeface="华文新魏" panose="02010800040101010101" pitchFamily="2" charset="-122"/>
              <a:ea typeface="华文新魏" panose="02010800040101010101" pitchFamily="2" charset="-122"/>
            </a:endParaRPr>
          </a:p>
          <a:p>
            <a:r>
              <a:rPr lang="en-US" altLang="zh-CN" sz="4800" dirty="0" smtClean="0">
                <a:solidFill>
                  <a:prstClr val="white"/>
                </a:solidFill>
                <a:latin typeface="华文新魏" panose="02010800040101010101" pitchFamily="2" charset="-122"/>
                <a:ea typeface="华文新魏" panose="02010800040101010101" pitchFamily="2" charset="-122"/>
              </a:rPr>
              <a:t>hover</a:t>
            </a:r>
            <a:r>
              <a:rPr lang="zh-CN" altLang="en-US" sz="4800" dirty="0" smtClean="0">
                <a:solidFill>
                  <a:prstClr val="white"/>
                </a:solidFill>
                <a:latin typeface="华文新魏" panose="02010800040101010101" pitchFamily="2" charset="-122"/>
                <a:ea typeface="华文新魏" panose="02010800040101010101" pitchFamily="2" charset="-122"/>
              </a:rPr>
              <a:t>指定鼠标聚焦在链接的上方；</a:t>
            </a:r>
            <a:endParaRPr lang="en-US" altLang="zh-CN" sz="4800" dirty="0" smtClean="0">
              <a:solidFill>
                <a:prstClr val="white"/>
              </a:solidFill>
              <a:latin typeface="华文新魏" panose="02010800040101010101" pitchFamily="2" charset="-122"/>
              <a:ea typeface="华文新魏" panose="02010800040101010101" pitchFamily="2" charset="-122"/>
            </a:endParaRPr>
          </a:p>
          <a:p>
            <a:r>
              <a:rPr lang="en-US" altLang="zh-CN" sz="4800" dirty="0" smtClean="0">
                <a:solidFill>
                  <a:prstClr val="white"/>
                </a:solidFill>
                <a:latin typeface="华文新魏" panose="02010800040101010101" pitchFamily="2" charset="-122"/>
                <a:ea typeface="华文新魏" panose="02010800040101010101" pitchFamily="2" charset="-122"/>
              </a:rPr>
              <a:t>active</a:t>
            </a:r>
            <a:r>
              <a:rPr lang="zh-CN" altLang="en-US" sz="4800" dirty="0" smtClean="0">
                <a:solidFill>
                  <a:prstClr val="white"/>
                </a:solidFill>
                <a:latin typeface="华文新魏" panose="02010800040101010101" pitchFamily="2" charset="-122"/>
                <a:ea typeface="华文新魏" panose="02010800040101010101" pitchFamily="2" charset="-122"/>
              </a:rPr>
              <a:t>指定链接被点击的时刻</a:t>
            </a:r>
            <a:r>
              <a:rPr lang="en-US" altLang="zh-CN" sz="4800" dirty="0" smtClean="0">
                <a:solidFill>
                  <a:prstClr val="white"/>
                </a:solidFill>
                <a:latin typeface="华文新魏" panose="02010800040101010101" pitchFamily="2" charset="-122"/>
                <a:ea typeface="华文新魏" panose="02010800040101010101" pitchFamily="2" charset="-122"/>
              </a:rPr>
              <a:t>.</a:t>
            </a:r>
            <a:endParaRPr lang="zh-CN" altLang="en-US" sz="4800" dirty="0">
              <a:solidFill>
                <a:prstClr val="black"/>
              </a:solidFill>
              <a:latin typeface="华文新魏" panose="02010800040101010101" pitchFamily="2" charset="-122"/>
              <a:ea typeface="华文新魏" panose="02010800040101010101" pitchFamily="2" charset="-122"/>
            </a:endParaRPr>
          </a:p>
          <a:p>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9970873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290985" y="241818"/>
            <a:ext cx="5506636" cy="1015663"/>
          </a:xfrm>
          <a:prstGeom prst="rect">
            <a:avLst/>
          </a:prstGeom>
        </p:spPr>
        <p:txBody>
          <a:bodyPr wrap="none">
            <a:spAutoFit/>
          </a:bodyPr>
          <a:lstStyle/>
          <a:p>
            <a:r>
              <a:rPr lang="en-US" altLang="zh-CN" sz="6000" dirty="0" smtClean="0">
                <a:solidFill>
                  <a:prstClr val="white"/>
                </a:solidFill>
                <a:latin typeface="华文行楷" panose="02010800040101010101" pitchFamily="2" charset="-122"/>
                <a:ea typeface="华文行楷" panose="02010800040101010101" pitchFamily="2" charset="-122"/>
              </a:rPr>
              <a:t>CSS-</a:t>
            </a:r>
            <a:r>
              <a:rPr lang="zh-CN" altLang="en-US" sz="6000" dirty="0" smtClean="0">
                <a:solidFill>
                  <a:prstClr val="white"/>
                </a:solidFill>
                <a:latin typeface="华文行楷" panose="02010800040101010101" pitchFamily="2" charset="-122"/>
                <a:ea typeface="华文行楷" panose="02010800040101010101" pitchFamily="2" charset="-122"/>
              </a:rPr>
              <a:t>样式</a:t>
            </a:r>
            <a:r>
              <a:rPr lang="en-US" altLang="zh-CN" sz="6000" dirty="0" smtClean="0">
                <a:solidFill>
                  <a:prstClr val="white"/>
                </a:solidFill>
                <a:latin typeface="华文行楷" panose="02010800040101010101" pitchFamily="2" charset="-122"/>
                <a:ea typeface="华文行楷" panose="02010800040101010101" pitchFamily="2" charset="-122"/>
              </a:rPr>
              <a:t>-</a:t>
            </a:r>
            <a:r>
              <a:rPr lang="zh-CN" altLang="en-US" sz="6000" dirty="0" smtClean="0">
                <a:solidFill>
                  <a:prstClr val="white"/>
                </a:solidFill>
                <a:latin typeface="华文行楷" panose="02010800040101010101" pitchFamily="2" charset="-122"/>
                <a:ea typeface="华文行楷" panose="02010800040101010101" pitchFamily="2" charset="-122"/>
              </a:rPr>
              <a:t>轮廓</a:t>
            </a:r>
            <a:endParaRPr lang="zh-CN" altLang="en-US" sz="6000" dirty="0">
              <a:solidFill>
                <a:prstClr val="black"/>
              </a:solidFill>
              <a:latin typeface="华文新魏" panose="02010800040101010101" pitchFamily="2" charset="-122"/>
              <a:ea typeface="华文新魏" panose="0201080004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328399361"/>
              </p:ext>
            </p:extLst>
          </p:nvPr>
        </p:nvGraphicFramePr>
        <p:xfrm>
          <a:off x="838200" y="1621969"/>
          <a:ext cx="10515600" cy="4506690"/>
        </p:xfrm>
        <a:graphic>
          <a:graphicData uri="http://schemas.openxmlformats.org/drawingml/2006/table">
            <a:tbl>
              <a:tblPr/>
              <a:tblGrid>
                <a:gridCol w="3154680"/>
                <a:gridCol w="6835140"/>
                <a:gridCol w="525780"/>
              </a:tblGrid>
              <a:tr h="901338">
                <a:tc>
                  <a:txBody>
                    <a:bodyPr/>
                    <a:lstStyle/>
                    <a:p>
                      <a:pPr algn="ctr"/>
                      <a:r>
                        <a:rPr lang="zh-CN" altLang="en-US">
                          <a:solidFill>
                            <a:schemeClr val="bg1">
                              <a:lumMod val="95000"/>
                            </a:schemeClr>
                          </a:solidFill>
                          <a:effectLst/>
                        </a:rPr>
                        <a:t>属性</a:t>
                      </a:r>
                    </a:p>
                  </a:txBody>
                  <a:tcPr anchor="ctr">
                    <a:lnL>
                      <a:noFill/>
                    </a:lnL>
                    <a:lnR>
                      <a:noFill/>
                    </a:lnR>
                    <a:lnT>
                      <a:noFill/>
                    </a:lnT>
                    <a:lnB>
                      <a:noFill/>
                    </a:lnB>
                  </a:tcPr>
                </a:tc>
                <a:tc>
                  <a:txBody>
                    <a:bodyPr/>
                    <a:lstStyle/>
                    <a:p>
                      <a:pPr algn="ctr"/>
                      <a:r>
                        <a:rPr lang="zh-CN" altLang="en-US">
                          <a:solidFill>
                            <a:schemeClr val="bg1">
                              <a:lumMod val="95000"/>
                            </a:schemeClr>
                          </a:solidFill>
                          <a:effectLst/>
                        </a:rPr>
                        <a:t>描述</a:t>
                      </a:r>
                    </a:p>
                  </a:txBody>
                  <a:tcPr anchor="ctr">
                    <a:lnL>
                      <a:noFill/>
                    </a:lnL>
                    <a:lnR>
                      <a:noFill/>
                    </a:lnR>
                    <a:lnT>
                      <a:noFill/>
                    </a:lnT>
                    <a:lnB>
                      <a:noFill/>
                    </a:lnB>
                  </a:tcPr>
                </a:tc>
                <a:tc>
                  <a:txBody>
                    <a:bodyPr/>
                    <a:lstStyle/>
                    <a:p>
                      <a:pPr algn="ctr"/>
                      <a:r>
                        <a:rPr lang="en-US">
                          <a:solidFill>
                            <a:schemeClr val="bg1">
                              <a:lumMod val="95000"/>
                            </a:schemeClr>
                          </a:solidFill>
                          <a:effectLst/>
                        </a:rPr>
                        <a:t>CSS</a:t>
                      </a:r>
                    </a:p>
                  </a:txBody>
                  <a:tcPr anchor="ctr">
                    <a:lnL>
                      <a:noFill/>
                    </a:lnL>
                    <a:lnR>
                      <a:noFill/>
                    </a:lnR>
                    <a:lnT>
                      <a:noFill/>
                    </a:lnT>
                    <a:lnB>
                      <a:noFill/>
                    </a:lnB>
                  </a:tcPr>
                </a:tc>
              </a:tr>
              <a:tr h="901338">
                <a:tc>
                  <a:txBody>
                    <a:bodyPr/>
                    <a:lstStyle/>
                    <a:p>
                      <a:pPr algn="ctr"/>
                      <a:r>
                        <a:rPr lang="en-US">
                          <a:solidFill>
                            <a:schemeClr val="bg1">
                              <a:lumMod val="95000"/>
                            </a:schemeClr>
                          </a:solidFill>
                          <a:hlinkClick r:id="rId2"/>
                        </a:rPr>
                        <a:t>outline</a:t>
                      </a:r>
                      <a:endParaRPr lang="en-US">
                        <a:solidFill>
                          <a:schemeClr val="bg1">
                            <a:lumMod val="95000"/>
                          </a:schemeClr>
                        </a:solidFill>
                      </a:endParaRPr>
                    </a:p>
                  </a:txBody>
                  <a:tcPr anchor="ctr">
                    <a:lnL>
                      <a:noFill/>
                    </a:lnL>
                    <a:lnR>
                      <a:noFill/>
                    </a:lnR>
                    <a:lnT>
                      <a:noFill/>
                    </a:lnT>
                    <a:lnB>
                      <a:noFill/>
                    </a:lnB>
                  </a:tcPr>
                </a:tc>
                <a:tc>
                  <a:txBody>
                    <a:bodyPr/>
                    <a:lstStyle/>
                    <a:p>
                      <a:pPr algn="ctr"/>
                      <a:r>
                        <a:rPr lang="zh-CN" altLang="en-US">
                          <a:solidFill>
                            <a:schemeClr val="bg1">
                              <a:lumMod val="95000"/>
                            </a:schemeClr>
                          </a:solidFill>
                        </a:rPr>
                        <a:t>在一个声明中设置所有的轮廓属性。</a:t>
                      </a:r>
                    </a:p>
                  </a:txBody>
                  <a:tcPr anchor="ctr">
                    <a:lnL>
                      <a:noFill/>
                    </a:lnL>
                    <a:lnR>
                      <a:noFill/>
                    </a:lnR>
                    <a:lnT>
                      <a:noFill/>
                    </a:lnT>
                    <a:lnB>
                      <a:noFill/>
                    </a:lnB>
                  </a:tcPr>
                </a:tc>
                <a:tc>
                  <a:txBody>
                    <a:bodyPr/>
                    <a:lstStyle/>
                    <a:p>
                      <a:pPr algn="ctr"/>
                      <a:r>
                        <a:rPr lang="en-US" altLang="zh-CN">
                          <a:solidFill>
                            <a:schemeClr val="bg1">
                              <a:lumMod val="95000"/>
                            </a:schemeClr>
                          </a:solidFill>
                        </a:rPr>
                        <a:t>2</a:t>
                      </a:r>
                    </a:p>
                  </a:txBody>
                  <a:tcPr anchor="ctr">
                    <a:lnL>
                      <a:noFill/>
                    </a:lnL>
                    <a:lnR>
                      <a:noFill/>
                    </a:lnR>
                    <a:lnT>
                      <a:noFill/>
                    </a:lnT>
                    <a:lnB>
                      <a:noFill/>
                    </a:lnB>
                  </a:tcPr>
                </a:tc>
              </a:tr>
              <a:tr h="901338">
                <a:tc>
                  <a:txBody>
                    <a:bodyPr/>
                    <a:lstStyle/>
                    <a:p>
                      <a:pPr algn="ctr"/>
                      <a:r>
                        <a:rPr lang="en-US">
                          <a:solidFill>
                            <a:schemeClr val="bg1">
                              <a:lumMod val="95000"/>
                            </a:schemeClr>
                          </a:solidFill>
                          <a:hlinkClick r:id="rId3"/>
                        </a:rPr>
                        <a:t>outline-color</a:t>
                      </a:r>
                      <a:endParaRPr lang="en-US">
                        <a:solidFill>
                          <a:schemeClr val="bg1">
                            <a:lumMod val="95000"/>
                          </a:schemeClr>
                        </a:solidFill>
                      </a:endParaRPr>
                    </a:p>
                  </a:txBody>
                  <a:tcPr anchor="ctr">
                    <a:lnL>
                      <a:noFill/>
                    </a:lnL>
                    <a:lnR>
                      <a:noFill/>
                    </a:lnR>
                    <a:lnT>
                      <a:noFill/>
                    </a:lnT>
                    <a:lnB>
                      <a:noFill/>
                    </a:lnB>
                  </a:tcPr>
                </a:tc>
                <a:tc>
                  <a:txBody>
                    <a:bodyPr/>
                    <a:lstStyle/>
                    <a:p>
                      <a:pPr algn="ctr"/>
                      <a:r>
                        <a:rPr lang="zh-CN" altLang="en-US">
                          <a:solidFill>
                            <a:schemeClr val="bg1">
                              <a:lumMod val="95000"/>
                            </a:schemeClr>
                          </a:solidFill>
                        </a:rPr>
                        <a:t>设置轮廓的颜色。</a:t>
                      </a:r>
                    </a:p>
                  </a:txBody>
                  <a:tcPr anchor="ctr">
                    <a:lnL>
                      <a:noFill/>
                    </a:lnL>
                    <a:lnR>
                      <a:noFill/>
                    </a:lnR>
                    <a:lnT>
                      <a:noFill/>
                    </a:lnT>
                    <a:lnB>
                      <a:noFill/>
                    </a:lnB>
                  </a:tcPr>
                </a:tc>
                <a:tc>
                  <a:txBody>
                    <a:bodyPr/>
                    <a:lstStyle/>
                    <a:p>
                      <a:pPr algn="ctr"/>
                      <a:r>
                        <a:rPr lang="en-US" altLang="zh-CN">
                          <a:solidFill>
                            <a:schemeClr val="bg1">
                              <a:lumMod val="95000"/>
                            </a:schemeClr>
                          </a:solidFill>
                        </a:rPr>
                        <a:t>2</a:t>
                      </a:r>
                    </a:p>
                  </a:txBody>
                  <a:tcPr anchor="ctr">
                    <a:lnL>
                      <a:noFill/>
                    </a:lnL>
                    <a:lnR>
                      <a:noFill/>
                    </a:lnR>
                    <a:lnT>
                      <a:noFill/>
                    </a:lnT>
                    <a:lnB>
                      <a:noFill/>
                    </a:lnB>
                  </a:tcPr>
                </a:tc>
              </a:tr>
              <a:tr h="901338">
                <a:tc>
                  <a:txBody>
                    <a:bodyPr/>
                    <a:lstStyle/>
                    <a:p>
                      <a:pPr algn="ctr"/>
                      <a:r>
                        <a:rPr lang="en-US">
                          <a:solidFill>
                            <a:schemeClr val="bg1">
                              <a:lumMod val="95000"/>
                            </a:schemeClr>
                          </a:solidFill>
                          <a:hlinkClick r:id="rId4"/>
                        </a:rPr>
                        <a:t>outline-style</a:t>
                      </a:r>
                      <a:endParaRPr lang="en-US">
                        <a:solidFill>
                          <a:schemeClr val="bg1">
                            <a:lumMod val="95000"/>
                          </a:schemeClr>
                        </a:solidFill>
                      </a:endParaRPr>
                    </a:p>
                  </a:txBody>
                  <a:tcPr anchor="ctr">
                    <a:lnL>
                      <a:noFill/>
                    </a:lnL>
                    <a:lnR>
                      <a:noFill/>
                    </a:lnR>
                    <a:lnT>
                      <a:noFill/>
                    </a:lnT>
                    <a:lnB>
                      <a:noFill/>
                    </a:lnB>
                  </a:tcPr>
                </a:tc>
                <a:tc>
                  <a:txBody>
                    <a:bodyPr/>
                    <a:lstStyle/>
                    <a:p>
                      <a:pPr algn="ctr"/>
                      <a:r>
                        <a:rPr lang="zh-CN" altLang="en-US">
                          <a:solidFill>
                            <a:schemeClr val="bg1">
                              <a:lumMod val="95000"/>
                            </a:schemeClr>
                          </a:solidFill>
                        </a:rPr>
                        <a:t>设置轮廓的样式。</a:t>
                      </a:r>
                    </a:p>
                  </a:txBody>
                  <a:tcPr anchor="ctr">
                    <a:lnL>
                      <a:noFill/>
                    </a:lnL>
                    <a:lnR>
                      <a:noFill/>
                    </a:lnR>
                    <a:lnT>
                      <a:noFill/>
                    </a:lnT>
                    <a:lnB>
                      <a:noFill/>
                    </a:lnB>
                  </a:tcPr>
                </a:tc>
                <a:tc>
                  <a:txBody>
                    <a:bodyPr/>
                    <a:lstStyle/>
                    <a:p>
                      <a:pPr algn="ctr"/>
                      <a:r>
                        <a:rPr lang="en-US" altLang="zh-CN">
                          <a:solidFill>
                            <a:schemeClr val="bg1">
                              <a:lumMod val="95000"/>
                            </a:schemeClr>
                          </a:solidFill>
                        </a:rPr>
                        <a:t>2</a:t>
                      </a:r>
                    </a:p>
                  </a:txBody>
                  <a:tcPr anchor="ctr">
                    <a:lnL>
                      <a:noFill/>
                    </a:lnL>
                    <a:lnR>
                      <a:noFill/>
                    </a:lnR>
                    <a:lnT>
                      <a:noFill/>
                    </a:lnT>
                    <a:lnB>
                      <a:noFill/>
                    </a:lnB>
                  </a:tcPr>
                </a:tc>
              </a:tr>
              <a:tr h="901338">
                <a:tc>
                  <a:txBody>
                    <a:bodyPr/>
                    <a:lstStyle/>
                    <a:p>
                      <a:pPr algn="ctr"/>
                      <a:r>
                        <a:rPr lang="en-US">
                          <a:solidFill>
                            <a:schemeClr val="bg1">
                              <a:lumMod val="95000"/>
                            </a:schemeClr>
                          </a:solidFill>
                          <a:hlinkClick r:id="rId5"/>
                        </a:rPr>
                        <a:t>outline-width</a:t>
                      </a:r>
                      <a:endParaRPr lang="en-US">
                        <a:solidFill>
                          <a:schemeClr val="bg1">
                            <a:lumMod val="95000"/>
                          </a:schemeClr>
                        </a:solidFill>
                      </a:endParaRPr>
                    </a:p>
                  </a:txBody>
                  <a:tcPr anchor="ctr">
                    <a:lnL>
                      <a:noFill/>
                    </a:lnL>
                    <a:lnR>
                      <a:noFill/>
                    </a:lnR>
                    <a:lnT>
                      <a:noFill/>
                    </a:lnT>
                    <a:lnB>
                      <a:noFill/>
                    </a:lnB>
                  </a:tcPr>
                </a:tc>
                <a:tc>
                  <a:txBody>
                    <a:bodyPr/>
                    <a:lstStyle/>
                    <a:p>
                      <a:pPr algn="ctr"/>
                      <a:r>
                        <a:rPr lang="zh-CN" altLang="en-US" dirty="0">
                          <a:solidFill>
                            <a:schemeClr val="bg1">
                              <a:lumMod val="95000"/>
                            </a:schemeClr>
                          </a:solidFill>
                        </a:rPr>
                        <a:t>设置轮廓的宽度。</a:t>
                      </a:r>
                    </a:p>
                  </a:txBody>
                  <a:tcPr anchor="ctr">
                    <a:lnL>
                      <a:noFill/>
                    </a:lnL>
                    <a:lnR>
                      <a:noFill/>
                    </a:lnR>
                    <a:lnT>
                      <a:noFill/>
                    </a:lnT>
                    <a:lnB>
                      <a:noFill/>
                    </a:lnB>
                  </a:tcPr>
                </a:tc>
                <a:tc>
                  <a:txBody>
                    <a:bodyPr/>
                    <a:lstStyle/>
                    <a:p>
                      <a:pPr algn="ctr"/>
                      <a:r>
                        <a:rPr lang="en-US" altLang="zh-CN" dirty="0">
                          <a:solidFill>
                            <a:schemeClr val="bg1">
                              <a:lumMod val="95000"/>
                            </a:schemeClr>
                          </a:solidFill>
                        </a:rPr>
                        <a:t>2</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1414964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290985" y="241818"/>
            <a:ext cx="4344459" cy="1015663"/>
          </a:xfrm>
          <a:prstGeom prst="rect">
            <a:avLst/>
          </a:prstGeom>
        </p:spPr>
        <p:txBody>
          <a:bodyPr wrap="none">
            <a:spAutoFit/>
          </a:bodyPr>
          <a:lstStyle/>
          <a:p>
            <a:r>
              <a:rPr lang="en-US" altLang="zh-CN" sz="6000" dirty="0" smtClean="0">
                <a:solidFill>
                  <a:prstClr val="white"/>
                </a:solidFill>
                <a:latin typeface="华文行楷" panose="02010800040101010101" pitchFamily="2" charset="-122"/>
                <a:ea typeface="华文行楷" panose="02010800040101010101" pitchFamily="2" charset="-122"/>
              </a:rPr>
              <a:t>CSS-</a:t>
            </a:r>
            <a:r>
              <a:rPr lang="zh-CN" altLang="en-US" sz="6000" dirty="0" smtClean="0">
                <a:solidFill>
                  <a:prstClr val="white"/>
                </a:solidFill>
                <a:latin typeface="华文行楷" panose="02010800040101010101" pitchFamily="2" charset="-122"/>
                <a:ea typeface="华文行楷" panose="02010800040101010101" pitchFamily="2" charset="-122"/>
              </a:rPr>
              <a:t>框模型</a:t>
            </a:r>
            <a:endParaRPr lang="zh-CN" altLang="en-US" sz="6000" dirty="0">
              <a:solidFill>
                <a:prstClr val="black"/>
              </a:solidFill>
              <a:latin typeface="华文新魏" panose="02010800040101010101" pitchFamily="2" charset="-122"/>
              <a:ea typeface="华文新魏" panose="02010800040101010101" pitchFamily="2" charset="-122"/>
            </a:endParaRPr>
          </a:p>
        </p:txBody>
      </p:sp>
      <p:pic>
        <p:nvPicPr>
          <p:cNvPr id="3" name="图片 2"/>
          <p:cNvPicPr>
            <a:picLocks noChangeAspect="1"/>
          </p:cNvPicPr>
          <p:nvPr/>
        </p:nvPicPr>
        <p:blipFill>
          <a:blip r:embed="rId2"/>
          <a:stretch>
            <a:fillRect/>
          </a:stretch>
        </p:blipFill>
        <p:spPr>
          <a:xfrm>
            <a:off x="3516590" y="1176033"/>
            <a:ext cx="5551210" cy="5681967"/>
          </a:xfrm>
          <a:prstGeom prst="rect">
            <a:avLst/>
          </a:prstGeom>
        </p:spPr>
      </p:pic>
      <p:sp>
        <p:nvSpPr>
          <p:cNvPr id="6" name="椭圆形标注 5"/>
          <p:cNvSpPr/>
          <p:nvPr/>
        </p:nvSpPr>
        <p:spPr>
          <a:xfrm>
            <a:off x="7467600" y="1176033"/>
            <a:ext cx="4165600" cy="3302000"/>
          </a:xfrm>
          <a:prstGeom prst="wedgeEllipseCallout">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smtClean="0">
                <a:solidFill>
                  <a:srgbClr val="FF0000"/>
                </a:solidFill>
              </a:rPr>
              <a:t>颜色，大小，透明与否，边距合并</a:t>
            </a:r>
            <a:endParaRPr lang="zh-CN" altLang="en-US" sz="4800" dirty="0">
              <a:solidFill>
                <a:srgbClr val="FF0000"/>
              </a:solidFill>
            </a:endParaRPr>
          </a:p>
        </p:txBody>
      </p:sp>
    </p:spTree>
    <p:extLst>
      <p:ext uri="{BB962C8B-B14F-4D97-AF65-F5344CB8AC3E}">
        <p14:creationId xmlns:p14="http://schemas.microsoft.com/office/powerpoint/2010/main" val="20525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290985" y="241818"/>
            <a:ext cx="3575018" cy="1015663"/>
          </a:xfrm>
          <a:prstGeom prst="rect">
            <a:avLst/>
          </a:prstGeom>
        </p:spPr>
        <p:txBody>
          <a:bodyPr wrap="none">
            <a:spAutoFit/>
          </a:bodyPr>
          <a:lstStyle/>
          <a:p>
            <a:r>
              <a:rPr lang="en-US" altLang="zh-CN" sz="6000" dirty="0" smtClean="0">
                <a:solidFill>
                  <a:prstClr val="white"/>
                </a:solidFill>
                <a:latin typeface="华文行楷" panose="02010800040101010101" pitchFamily="2" charset="-122"/>
                <a:ea typeface="华文行楷" panose="02010800040101010101" pitchFamily="2" charset="-122"/>
              </a:rPr>
              <a:t>CSS-</a:t>
            </a:r>
            <a:r>
              <a:rPr lang="zh-CN" altLang="en-US" sz="6000" dirty="0" smtClean="0">
                <a:solidFill>
                  <a:prstClr val="white"/>
                </a:solidFill>
                <a:latin typeface="华文行楷" panose="02010800040101010101" pitchFamily="2" charset="-122"/>
                <a:ea typeface="华文行楷" panose="02010800040101010101" pitchFamily="2" charset="-122"/>
              </a:rPr>
              <a:t>定位</a:t>
            </a:r>
            <a:endParaRPr lang="zh-CN" altLang="en-US" sz="6000" dirty="0">
              <a:solidFill>
                <a:prstClr val="black"/>
              </a:solidFill>
              <a:latin typeface="华文新魏" panose="02010800040101010101" pitchFamily="2" charset="-122"/>
              <a:ea typeface="华文新魏" panose="02010800040101010101" pitchFamily="2" charset="-122"/>
            </a:endParaRPr>
          </a:p>
        </p:txBody>
      </p:sp>
      <p:sp>
        <p:nvSpPr>
          <p:cNvPr id="5" name="文本框 4"/>
          <p:cNvSpPr txBox="1"/>
          <p:nvPr/>
        </p:nvSpPr>
        <p:spPr>
          <a:xfrm>
            <a:off x="661830" y="1446063"/>
            <a:ext cx="10815781" cy="5262979"/>
          </a:xfrm>
          <a:prstGeom prst="rect">
            <a:avLst/>
          </a:prstGeom>
          <a:noFill/>
        </p:spPr>
        <p:txBody>
          <a:bodyPr wrap="square" rtlCol="0">
            <a:spAutoFit/>
          </a:bodyPr>
          <a:lstStyle/>
          <a:p>
            <a:r>
              <a:rPr lang="zh-CN" altLang="en-US" sz="4800" dirty="0" smtClean="0">
                <a:solidFill>
                  <a:prstClr val="white"/>
                </a:solidFill>
                <a:latin typeface="华文新魏" panose="02010800040101010101" pitchFamily="2" charset="-122"/>
                <a:ea typeface="华文新魏" panose="02010800040101010101" pitchFamily="2" charset="-122"/>
              </a:rPr>
              <a:t>相对定位、绝对定位、固定定位：</a:t>
            </a:r>
            <a:endParaRPr lang="en-US" altLang="zh-CN" sz="4800" dirty="0" smtClean="0">
              <a:solidFill>
                <a:prstClr val="white"/>
              </a:solidFill>
              <a:latin typeface="华文新魏" panose="02010800040101010101" pitchFamily="2" charset="-122"/>
              <a:ea typeface="华文新魏" panose="02010800040101010101" pitchFamily="2" charset="-122"/>
            </a:endParaRPr>
          </a:p>
          <a:p>
            <a:r>
              <a:rPr lang="en-US" altLang="zh-CN" sz="4800" dirty="0" err="1" smtClean="0">
                <a:solidFill>
                  <a:prstClr val="white"/>
                </a:solidFill>
                <a:latin typeface="华文新魏" panose="02010800040101010101" pitchFamily="2" charset="-122"/>
                <a:ea typeface="华文新魏" panose="02010800040101010101" pitchFamily="2" charset="-122"/>
              </a:rPr>
              <a:t>position:relative</a:t>
            </a:r>
            <a:r>
              <a:rPr lang="en-US" altLang="zh-CN" sz="4800" dirty="0" smtClean="0">
                <a:solidFill>
                  <a:prstClr val="white"/>
                </a:solidFill>
                <a:latin typeface="华文新魏" panose="02010800040101010101" pitchFamily="2" charset="-122"/>
                <a:ea typeface="华文新魏" panose="02010800040101010101" pitchFamily="2" charset="-122"/>
              </a:rPr>
              <a:t>/absolute/fixed</a:t>
            </a:r>
          </a:p>
          <a:p>
            <a:r>
              <a:rPr lang="en-US" altLang="zh-CN" sz="4800" dirty="0" smtClean="0">
                <a:solidFill>
                  <a:prstClr val="white"/>
                </a:solidFill>
                <a:latin typeface="华文新魏" panose="02010800040101010101" pitchFamily="2" charset="-122"/>
                <a:ea typeface="华文新魏" panose="02010800040101010101" pitchFamily="2" charset="-122"/>
              </a:rPr>
              <a:t>left:</a:t>
            </a:r>
          </a:p>
          <a:p>
            <a:r>
              <a:rPr lang="en-US" altLang="zh-CN" sz="4800" dirty="0">
                <a:solidFill>
                  <a:prstClr val="white"/>
                </a:solidFill>
                <a:latin typeface="华文新魏" panose="02010800040101010101" pitchFamily="2" charset="-122"/>
                <a:ea typeface="华文新魏" panose="02010800040101010101" pitchFamily="2" charset="-122"/>
              </a:rPr>
              <a:t>t</a:t>
            </a:r>
            <a:r>
              <a:rPr lang="en-US" altLang="zh-CN" sz="4800" dirty="0" smtClean="0">
                <a:solidFill>
                  <a:prstClr val="white"/>
                </a:solidFill>
                <a:latin typeface="华文新魏" panose="02010800040101010101" pitchFamily="2" charset="-122"/>
                <a:ea typeface="华文新魏" panose="02010800040101010101" pitchFamily="2" charset="-122"/>
              </a:rPr>
              <a:t>op:</a:t>
            </a:r>
            <a:endParaRPr lang="zh-CN" altLang="en-US" sz="4800" dirty="0">
              <a:solidFill>
                <a:prstClr val="black"/>
              </a:solidFill>
              <a:latin typeface="华文新魏" panose="02010800040101010101" pitchFamily="2" charset="-122"/>
              <a:ea typeface="华文新魏" panose="02010800040101010101" pitchFamily="2" charset="-122"/>
            </a:endParaRPr>
          </a:p>
          <a:p>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相对定位是相对其原本应该在的位置而言。绝对定位</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是</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相对父级元素而言，固定定位是相对窗口而言。</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9567835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290985" y="241818"/>
            <a:ext cx="4344459" cy="1015663"/>
          </a:xfrm>
          <a:prstGeom prst="rect">
            <a:avLst/>
          </a:prstGeom>
        </p:spPr>
        <p:txBody>
          <a:bodyPr wrap="none">
            <a:spAutoFit/>
          </a:bodyPr>
          <a:lstStyle/>
          <a:p>
            <a:r>
              <a:rPr lang="en-US" altLang="zh-CN" sz="6000" dirty="0" smtClean="0">
                <a:solidFill>
                  <a:prstClr val="white"/>
                </a:solidFill>
                <a:latin typeface="华文行楷" panose="02010800040101010101" pitchFamily="2" charset="-122"/>
                <a:ea typeface="华文行楷" panose="02010800040101010101" pitchFamily="2" charset="-122"/>
              </a:rPr>
              <a:t>CSS-</a:t>
            </a:r>
            <a:r>
              <a:rPr lang="zh-CN" altLang="en-US" sz="6000" dirty="0" smtClean="0">
                <a:solidFill>
                  <a:prstClr val="white"/>
                </a:solidFill>
                <a:latin typeface="华文行楷" panose="02010800040101010101" pitchFamily="2" charset="-122"/>
                <a:ea typeface="华文行楷" panose="02010800040101010101" pitchFamily="2" charset="-122"/>
              </a:rPr>
              <a:t>选择器</a:t>
            </a:r>
            <a:endParaRPr lang="zh-CN" altLang="en-US" sz="6000" dirty="0">
              <a:solidFill>
                <a:prstClr val="black"/>
              </a:solidFill>
              <a:latin typeface="华文新魏" panose="02010800040101010101" pitchFamily="2" charset="-122"/>
              <a:ea typeface="华文新魏" panose="02010800040101010101" pitchFamily="2" charset="-122"/>
            </a:endParaRPr>
          </a:p>
        </p:txBody>
      </p:sp>
      <p:sp>
        <p:nvSpPr>
          <p:cNvPr id="5" name="文本框 4"/>
          <p:cNvSpPr txBox="1"/>
          <p:nvPr/>
        </p:nvSpPr>
        <p:spPr>
          <a:xfrm>
            <a:off x="590112" y="2450110"/>
            <a:ext cx="10815781" cy="1569660"/>
          </a:xfrm>
          <a:prstGeom prst="rect">
            <a:avLst/>
          </a:prstGeom>
          <a:noFill/>
        </p:spPr>
        <p:txBody>
          <a:bodyPr wrap="square" rtlCol="0">
            <a:spAutoFit/>
          </a:bodyPr>
          <a:lstStyle/>
          <a:p>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元素选择器、选择器分组、类选择器、</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id</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选择器、属性选择器。</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4191458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290985" y="241818"/>
            <a:ext cx="8584401" cy="1015663"/>
          </a:xfrm>
          <a:prstGeom prst="rect">
            <a:avLst/>
          </a:prstGeom>
        </p:spPr>
        <p:txBody>
          <a:bodyPr wrap="none">
            <a:spAutoFit/>
          </a:bodyPr>
          <a:lstStyle/>
          <a:p>
            <a:r>
              <a:rPr lang="en-US" altLang="zh-CN" sz="6000" dirty="0" smtClean="0">
                <a:solidFill>
                  <a:prstClr val="white"/>
                </a:solidFill>
                <a:latin typeface="华文行楷" panose="02010800040101010101" pitchFamily="2" charset="-122"/>
                <a:ea typeface="华文行楷" panose="02010800040101010101" pitchFamily="2" charset="-122"/>
              </a:rPr>
              <a:t>CSS-</a:t>
            </a:r>
            <a:r>
              <a:rPr lang="zh-CN" altLang="en-US" sz="6000" dirty="0" smtClean="0">
                <a:solidFill>
                  <a:prstClr val="white"/>
                </a:solidFill>
                <a:latin typeface="华文行楷" panose="02010800040101010101" pitchFamily="2" charset="-122"/>
                <a:ea typeface="华文行楷" panose="02010800040101010101" pitchFamily="2" charset="-122"/>
              </a:rPr>
              <a:t>选择</a:t>
            </a:r>
            <a:r>
              <a:rPr lang="zh-CN" altLang="en-US" sz="6000" dirty="0" smtClean="0">
                <a:solidFill>
                  <a:prstClr val="white"/>
                </a:solidFill>
                <a:latin typeface="华文行楷" panose="02010800040101010101" pitchFamily="2" charset="-122"/>
                <a:ea typeface="华文行楷" panose="02010800040101010101" pitchFamily="2" charset="-122"/>
              </a:rPr>
              <a:t>器</a:t>
            </a:r>
            <a:r>
              <a:rPr lang="en-US" altLang="zh-CN" sz="6000" dirty="0" smtClean="0">
                <a:solidFill>
                  <a:prstClr val="white"/>
                </a:solidFill>
                <a:latin typeface="华文行楷" panose="02010800040101010101" pitchFamily="2" charset="-122"/>
                <a:ea typeface="华文行楷" panose="02010800040101010101" pitchFamily="2" charset="-122"/>
              </a:rPr>
              <a:t>-</a:t>
            </a:r>
            <a:r>
              <a:rPr lang="zh-CN" altLang="en-US" sz="6000" dirty="0" smtClean="0">
                <a:solidFill>
                  <a:prstClr val="white"/>
                </a:solidFill>
                <a:latin typeface="华文行楷" panose="02010800040101010101" pitchFamily="2" charset="-122"/>
                <a:ea typeface="华文行楷" panose="02010800040101010101" pitchFamily="2" charset="-122"/>
              </a:rPr>
              <a:t>后代选择器</a:t>
            </a:r>
            <a:endParaRPr lang="zh-CN" altLang="en-US" sz="6000" dirty="0">
              <a:solidFill>
                <a:prstClr val="black"/>
              </a:solidFill>
              <a:latin typeface="华文新魏" panose="02010800040101010101" pitchFamily="2" charset="-122"/>
              <a:ea typeface="华文新魏" panose="02010800040101010101" pitchFamily="2" charset="-122"/>
            </a:endParaRPr>
          </a:p>
        </p:txBody>
      </p:sp>
      <p:sp>
        <p:nvSpPr>
          <p:cNvPr id="5" name="文本框 4"/>
          <p:cNvSpPr txBox="1"/>
          <p:nvPr/>
        </p:nvSpPr>
        <p:spPr>
          <a:xfrm>
            <a:off x="518395" y="2252886"/>
            <a:ext cx="10815781" cy="2308324"/>
          </a:xfrm>
          <a:prstGeom prst="rect">
            <a:avLst/>
          </a:prstGeom>
          <a:noFill/>
        </p:spPr>
        <p:txBody>
          <a:bodyPr wrap="square" rtlCol="0">
            <a:spAutoFit/>
          </a:bodyPr>
          <a:lstStyle/>
          <a:p>
            <a:r>
              <a:rPr lang="en-US" altLang="zh-CN" sz="4800" dirty="0">
                <a:solidFill>
                  <a:prstClr val="white">
                    <a:lumMod val="95000"/>
                  </a:prstClr>
                </a:solidFill>
                <a:latin typeface="华文新魏" panose="02010800040101010101" pitchFamily="2" charset="-122"/>
                <a:ea typeface="华文新魏" panose="02010800040101010101" pitchFamily="2" charset="-122"/>
              </a:rPr>
              <a:t>h</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1 </a:t>
            </a:r>
            <a:r>
              <a:rPr lang="en-US" altLang="zh-CN" sz="4800" dirty="0" err="1" smtClean="0">
                <a:solidFill>
                  <a:prstClr val="white">
                    <a:lumMod val="95000"/>
                  </a:prstClr>
                </a:solidFill>
                <a:latin typeface="华文新魏" panose="02010800040101010101" pitchFamily="2" charset="-122"/>
                <a:ea typeface="华文新魏" panose="02010800040101010101" pitchFamily="2" charset="-122"/>
              </a:rPr>
              <a:t>em</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a:t>
            </a:r>
          </a:p>
          <a:p>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这个只有在</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h1</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里的</a:t>
            </a:r>
            <a:r>
              <a:rPr lang="en-US" altLang="zh-CN" sz="4800" dirty="0" err="1" smtClean="0">
                <a:solidFill>
                  <a:prstClr val="white">
                    <a:lumMod val="95000"/>
                  </a:prstClr>
                </a:solidFill>
                <a:latin typeface="华文新魏" panose="02010800040101010101" pitchFamily="2" charset="-122"/>
                <a:ea typeface="华文新魏" panose="02010800040101010101" pitchFamily="2" charset="-122"/>
              </a:rPr>
              <a:t>em</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才会满足</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中的声明，其它标签中的</a:t>
            </a:r>
            <a:r>
              <a:rPr lang="en-US" altLang="zh-CN" sz="4800" dirty="0" err="1" smtClean="0">
                <a:solidFill>
                  <a:prstClr val="white">
                    <a:lumMod val="95000"/>
                  </a:prstClr>
                </a:solidFill>
                <a:latin typeface="华文新魏" panose="02010800040101010101" pitchFamily="2" charset="-122"/>
                <a:ea typeface="华文新魏" panose="02010800040101010101" pitchFamily="2" charset="-122"/>
              </a:rPr>
              <a:t>em</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不会。</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610971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290985" y="241818"/>
            <a:ext cx="8584401" cy="1015663"/>
          </a:xfrm>
          <a:prstGeom prst="rect">
            <a:avLst/>
          </a:prstGeom>
        </p:spPr>
        <p:txBody>
          <a:bodyPr wrap="none">
            <a:spAutoFit/>
          </a:bodyPr>
          <a:lstStyle/>
          <a:p>
            <a:r>
              <a:rPr lang="en-US" altLang="zh-CN" sz="6000" dirty="0" smtClean="0">
                <a:solidFill>
                  <a:prstClr val="white"/>
                </a:solidFill>
                <a:latin typeface="华文行楷" panose="02010800040101010101" pitchFamily="2" charset="-122"/>
                <a:ea typeface="华文行楷" panose="02010800040101010101" pitchFamily="2" charset="-122"/>
              </a:rPr>
              <a:t>CSS-</a:t>
            </a:r>
            <a:r>
              <a:rPr lang="zh-CN" altLang="en-US" sz="6000" dirty="0" smtClean="0">
                <a:solidFill>
                  <a:prstClr val="white"/>
                </a:solidFill>
                <a:latin typeface="华文行楷" panose="02010800040101010101" pitchFamily="2" charset="-122"/>
                <a:ea typeface="华文行楷" panose="02010800040101010101" pitchFamily="2" charset="-122"/>
              </a:rPr>
              <a:t>选择器</a:t>
            </a:r>
            <a:r>
              <a:rPr lang="en-US" altLang="zh-CN" sz="6000" dirty="0" smtClean="0">
                <a:solidFill>
                  <a:prstClr val="white"/>
                </a:solidFill>
                <a:latin typeface="华文行楷" panose="02010800040101010101" pitchFamily="2" charset="-122"/>
                <a:ea typeface="华文行楷" panose="02010800040101010101" pitchFamily="2" charset="-122"/>
              </a:rPr>
              <a:t>-</a:t>
            </a:r>
            <a:r>
              <a:rPr lang="zh-CN" altLang="en-US" sz="6000" dirty="0" smtClean="0">
                <a:solidFill>
                  <a:prstClr val="white"/>
                </a:solidFill>
                <a:latin typeface="华文行楷" panose="02010800040101010101" pitchFamily="2" charset="-122"/>
                <a:ea typeface="华文行楷" panose="02010800040101010101" pitchFamily="2" charset="-122"/>
              </a:rPr>
              <a:t>兄弟选择</a:t>
            </a:r>
            <a:r>
              <a:rPr lang="zh-CN" altLang="en-US" sz="6000" dirty="0" smtClean="0">
                <a:solidFill>
                  <a:prstClr val="white"/>
                </a:solidFill>
                <a:latin typeface="华文行楷" panose="02010800040101010101" pitchFamily="2" charset="-122"/>
                <a:ea typeface="华文行楷" panose="02010800040101010101" pitchFamily="2" charset="-122"/>
              </a:rPr>
              <a:t>器</a:t>
            </a:r>
            <a:endParaRPr lang="zh-CN" altLang="en-US" sz="6000" dirty="0">
              <a:solidFill>
                <a:prstClr val="black"/>
              </a:solidFill>
              <a:latin typeface="华文新魏" panose="02010800040101010101" pitchFamily="2" charset="-122"/>
              <a:ea typeface="华文新魏" panose="02010800040101010101" pitchFamily="2" charset="-122"/>
            </a:endParaRPr>
          </a:p>
        </p:txBody>
      </p:sp>
      <p:sp>
        <p:nvSpPr>
          <p:cNvPr id="5" name="文本框 4"/>
          <p:cNvSpPr txBox="1"/>
          <p:nvPr/>
        </p:nvSpPr>
        <p:spPr>
          <a:xfrm>
            <a:off x="518395" y="2252886"/>
            <a:ext cx="10815781" cy="2308324"/>
          </a:xfrm>
          <a:prstGeom prst="rect">
            <a:avLst/>
          </a:prstGeom>
          <a:noFill/>
        </p:spPr>
        <p:txBody>
          <a:bodyPr wrap="square" rtlCol="0">
            <a:spAutoFit/>
          </a:bodyPr>
          <a:lstStyle/>
          <a:p>
            <a:r>
              <a:rPr lang="en-US" altLang="zh-CN" sz="4800" dirty="0">
                <a:solidFill>
                  <a:prstClr val="white">
                    <a:lumMod val="95000"/>
                  </a:prstClr>
                </a:solidFill>
                <a:latin typeface="华文新魏" panose="02010800040101010101" pitchFamily="2" charset="-122"/>
                <a:ea typeface="华文新魏" panose="02010800040101010101" pitchFamily="2" charset="-122"/>
              </a:rPr>
              <a:t>h</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1 </a:t>
            </a:r>
            <a:r>
              <a:rPr lang="en-US" altLang="zh-CN" sz="4800" dirty="0">
                <a:solidFill>
                  <a:prstClr val="white">
                    <a:lumMod val="95000"/>
                  </a:prstClr>
                </a:solidFill>
                <a:latin typeface="华文新魏" panose="02010800040101010101" pitchFamily="2" charset="-122"/>
                <a:ea typeface="华文新魏" panose="02010800040101010101" pitchFamily="2" charset="-122"/>
              </a:rPr>
              <a:t>+</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 p{}</a:t>
            </a:r>
            <a:endParaRPr lang="en-US" altLang="zh-CN" sz="4800" dirty="0" smtClean="0">
              <a:solidFill>
                <a:prstClr val="white">
                  <a:lumMod val="95000"/>
                </a:prstClr>
              </a:solidFill>
              <a:latin typeface="华文新魏" panose="02010800040101010101" pitchFamily="2" charset="-122"/>
              <a:ea typeface="华文新魏" panose="02010800040101010101" pitchFamily="2" charset="-122"/>
            </a:endParaRPr>
          </a:p>
          <a:p>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这个表示仅接着</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h1</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的</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p</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会如何如何，前提条件要求</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h1</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和</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p</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由同一个父元素。</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9001010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3913251"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CSS-</a:t>
            </a:r>
            <a:r>
              <a:rPr lang="zh-CN" altLang="en-US" sz="6600" dirty="0" smtClean="0">
                <a:solidFill>
                  <a:prstClr val="white"/>
                </a:solidFill>
                <a:latin typeface="华文行楷" panose="02010800040101010101" pitchFamily="2" charset="-122"/>
                <a:ea typeface="华文行楷" panose="02010800040101010101" pitchFamily="2" charset="-122"/>
              </a:rPr>
              <a:t>总结</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1876369"/>
            <a:ext cx="10815781" cy="3785652"/>
          </a:xfrm>
          <a:prstGeom prst="rect">
            <a:avLst/>
          </a:prstGeom>
          <a:noFill/>
        </p:spPr>
        <p:txBody>
          <a:bodyPr wrap="square" rtlCol="0">
            <a:spAutoFit/>
          </a:bodyPr>
          <a:lstStyle/>
          <a:p>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到这里就应该能够用</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html</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4800" dirty="0" err="1" smtClean="0">
                <a:solidFill>
                  <a:prstClr val="white">
                    <a:lumMod val="95000"/>
                  </a:prstClr>
                </a:solidFill>
                <a:latin typeface="华文新魏" panose="02010800040101010101" pitchFamily="2" charset="-122"/>
                <a:ea typeface="华文新魏" panose="02010800040101010101" pitchFamily="2" charset="-122"/>
              </a:rPr>
              <a:t>css</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设计出我们想要的网页了。如果愿意费时费力，就可以把我们想要展现的页面展现出来，就像拼图一样，那个拼图应该在哪个位置，那么我们就能够将它放在那里。</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1966833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5375189"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zh-CN" altLang="en-US" sz="6600" dirty="0" smtClean="0">
                <a:solidFill>
                  <a:prstClr val="white"/>
                </a:solidFill>
                <a:latin typeface="华文行楷" panose="02010800040101010101" pitchFamily="2" charset="-122"/>
                <a:ea typeface="华文行楷" panose="02010800040101010101" pitchFamily="2" charset="-122"/>
              </a:rPr>
              <a:t>导入</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矩形 2"/>
          <p:cNvSpPr/>
          <p:nvPr/>
        </p:nvSpPr>
        <p:spPr>
          <a:xfrm>
            <a:off x="912842" y="1745734"/>
            <a:ext cx="9244967" cy="646331"/>
          </a:xfrm>
          <a:prstGeom prst="rect">
            <a:avLst/>
          </a:prstGeom>
        </p:spPr>
        <p:txBody>
          <a:bodyPr wrap="none">
            <a:spAutoFit/>
          </a:bodyPr>
          <a:lstStyle/>
          <a:p>
            <a:pPr algn="just">
              <a:spcAft>
                <a:spcPts val="0"/>
              </a:spcAft>
            </a:pPr>
            <a:r>
              <a:rPr lang="en-US" altLang="zh-CN" sz="3600" kern="100" dirty="0">
                <a:solidFill>
                  <a:schemeClr val="bg1">
                    <a:lumMod val="95000"/>
                  </a:schemeClr>
                </a:solidFill>
                <a:latin typeface="Calibri" panose="020F0502020204030204" pitchFamily="34" charset="0"/>
                <a:cs typeface="Times New Roman" panose="02020603050405020304" pitchFamily="18" charset="0"/>
              </a:rPr>
              <a:t>&lt;script type="text/</a:t>
            </a:r>
            <a:r>
              <a:rPr lang="en-US" altLang="zh-CN" sz="3600" kern="100" dirty="0" err="1">
                <a:solidFill>
                  <a:schemeClr val="bg1">
                    <a:lumMod val="95000"/>
                  </a:schemeClr>
                </a:solidFill>
                <a:latin typeface="Calibri" panose="020F0502020204030204" pitchFamily="34" charset="0"/>
                <a:cs typeface="Times New Roman" panose="02020603050405020304" pitchFamily="18" charset="0"/>
              </a:rPr>
              <a:t>javascript</a:t>
            </a:r>
            <a:r>
              <a:rPr lang="en-US" altLang="zh-CN" sz="3600" kern="100" dirty="0">
                <a:solidFill>
                  <a:schemeClr val="bg1">
                    <a:lumMod val="95000"/>
                  </a:schemeClr>
                </a:solidFill>
                <a:latin typeface="Calibri" panose="020F0502020204030204" pitchFamily="34" charset="0"/>
                <a:cs typeface="Times New Roman" panose="02020603050405020304" pitchFamily="18" charset="0"/>
              </a:rPr>
              <a:t>"&gt;</a:t>
            </a:r>
            <a:r>
              <a:rPr lang="en-US" altLang="zh-CN" sz="3600" kern="100" dirty="0" err="1">
                <a:solidFill>
                  <a:schemeClr val="bg1">
                    <a:lumMod val="95000"/>
                  </a:schemeClr>
                </a:solidFill>
                <a:latin typeface="Calibri" panose="020F0502020204030204" pitchFamily="34" charset="0"/>
                <a:cs typeface="Times New Roman" panose="02020603050405020304" pitchFamily="18" charset="0"/>
              </a:rPr>
              <a:t>js</a:t>
            </a:r>
            <a:r>
              <a:rPr lang="zh-CN" altLang="zh-CN" sz="3600" kern="100" dirty="0">
                <a:solidFill>
                  <a:schemeClr val="bg1">
                    <a:lumMod val="95000"/>
                  </a:schemeClr>
                </a:solidFill>
                <a:latin typeface="Calibri" panose="020F0502020204030204" pitchFamily="34" charset="0"/>
                <a:cs typeface="Times New Roman" panose="02020603050405020304" pitchFamily="18" charset="0"/>
              </a:rPr>
              <a:t>代码</a:t>
            </a:r>
            <a:r>
              <a:rPr lang="en-US" altLang="zh-CN" sz="3600" kern="100" dirty="0">
                <a:solidFill>
                  <a:schemeClr val="bg1">
                    <a:lumMod val="95000"/>
                  </a:schemeClr>
                </a:solidFill>
                <a:latin typeface="Calibri" panose="020F0502020204030204" pitchFamily="34" charset="0"/>
                <a:cs typeface="Times New Roman" panose="02020603050405020304" pitchFamily="18" charset="0"/>
              </a:rPr>
              <a:t>&lt;/script&gt;</a:t>
            </a:r>
            <a:r>
              <a:rPr lang="zh-CN" altLang="zh-CN" sz="3600" kern="100" dirty="0">
                <a:solidFill>
                  <a:schemeClr val="bg1">
                    <a:lumMod val="95000"/>
                  </a:schemeClr>
                </a:solidFill>
                <a:latin typeface="Calibri" panose="020F0502020204030204" pitchFamily="34" charset="0"/>
                <a:cs typeface="Times New Roman" panose="02020603050405020304" pitchFamily="18" charset="0"/>
              </a:rPr>
              <a:t>。</a:t>
            </a:r>
          </a:p>
        </p:txBody>
      </p:sp>
      <p:sp>
        <p:nvSpPr>
          <p:cNvPr id="4" name="矩形 3"/>
          <p:cNvSpPr/>
          <p:nvPr/>
        </p:nvSpPr>
        <p:spPr>
          <a:xfrm>
            <a:off x="912842" y="3418506"/>
            <a:ext cx="7571303" cy="2308324"/>
          </a:xfrm>
          <a:prstGeom prst="rect">
            <a:avLst/>
          </a:prstGeom>
        </p:spPr>
        <p:txBody>
          <a:bodyPr wrap="none">
            <a:spAutoFit/>
          </a:bodyPr>
          <a:lstStyle/>
          <a:p>
            <a:pPr algn="just">
              <a:spcAft>
                <a:spcPts val="0"/>
              </a:spcAft>
            </a:pPr>
            <a:r>
              <a:rPr lang="en-US" altLang="zh-CN" sz="3600" kern="100" dirty="0">
                <a:solidFill>
                  <a:schemeClr val="bg1">
                    <a:lumMod val="95000"/>
                  </a:schemeClr>
                </a:solidFill>
                <a:latin typeface="Calibri" panose="020F0502020204030204" pitchFamily="34" charset="0"/>
                <a:cs typeface="Times New Roman" panose="02020603050405020304" pitchFamily="18" charset="0"/>
              </a:rPr>
              <a:t>&lt;script </a:t>
            </a:r>
            <a:r>
              <a:rPr lang="en-US" altLang="zh-CN" sz="3600" kern="100" dirty="0" err="1">
                <a:solidFill>
                  <a:schemeClr val="bg1">
                    <a:lumMod val="95000"/>
                  </a:schemeClr>
                </a:solidFill>
                <a:latin typeface="Calibri" panose="020F0502020204030204" pitchFamily="34" charset="0"/>
                <a:cs typeface="Times New Roman" panose="02020603050405020304" pitchFamily="18" charset="0"/>
              </a:rPr>
              <a:t>src</a:t>
            </a:r>
            <a:r>
              <a:rPr lang="en-US" altLang="zh-CN" sz="3600" kern="100" dirty="0">
                <a:solidFill>
                  <a:schemeClr val="bg1">
                    <a:lumMod val="95000"/>
                  </a:schemeClr>
                </a:solidFill>
                <a:latin typeface="Calibri" panose="020F0502020204030204" pitchFamily="34" charset="0"/>
                <a:cs typeface="Times New Roman" panose="02020603050405020304" pitchFamily="18" charset="0"/>
              </a:rPr>
              <a:t>="xx.js"&gt;&lt;/script</a:t>
            </a:r>
            <a:r>
              <a:rPr lang="en-US" altLang="zh-CN" sz="3600" kern="100" dirty="0" smtClean="0">
                <a:solidFill>
                  <a:schemeClr val="bg1">
                    <a:lumMod val="95000"/>
                  </a:schemeClr>
                </a:solidFill>
                <a:latin typeface="Calibri" panose="020F0502020204030204" pitchFamily="34" charset="0"/>
                <a:cs typeface="Times New Roman" panose="02020603050405020304" pitchFamily="18" charset="0"/>
              </a:rPr>
              <a:t>&gt;</a:t>
            </a:r>
          </a:p>
          <a:p>
            <a:pPr algn="just">
              <a:spcAft>
                <a:spcPts val="0"/>
              </a:spcAft>
            </a:pPr>
            <a:endParaRPr lang="en-US" altLang="zh-CN" sz="3600" kern="100" dirty="0">
              <a:solidFill>
                <a:schemeClr val="bg1">
                  <a:lumMod val="95000"/>
                </a:schemeClr>
              </a:solidFill>
              <a:latin typeface="Calibri" panose="020F0502020204030204" pitchFamily="34" charset="0"/>
              <a:cs typeface="Times New Roman" panose="02020603050405020304" pitchFamily="18" charset="0"/>
            </a:endParaRPr>
          </a:p>
          <a:p>
            <a:pPr algn="just">
              <a:spcAft>
                <a:spcPts val="0"/>
              </a:spcAft>
            </a:pPr>
            <a:endParaRPr lang="en-US" altLang="zh-CN" sz="3600" kern="100" dirty="0" smtClean="0">
              <a:solidFill>
                <a:schemeClr val="bg1">
                  <a:lumMod val="95000"/>
                </a:schemeClr>
              </a:solidFill>
              <a:latin typeface="Calibri" panose="020F0502020204030204" pitchFamily="34" charset="0"/>
              <a:cs typeface="Times New Roman" panose="02020603050405020304" pitchFamily="18" charset="0"/>
            </a:endParaRPr>
          </a:p>
          <a:p>
            <a:pPr algn="just">
              <a:spcAft>
                <a:spcPts val="0"/>
              </a:spcAft>
            </a:pPr>
            <a:r>
              <a:rPr lang="zh-CN" altLang="en-US" sz="3600" kern="100" dirty="0" smtClean="0">
                <a:solidFill>
                  <a:schemeClr val="bg1">
                    <a:lumMod val="95000"/>
                  </a:schemeClr>
                </a:solidFill>
                <a:latin typeface="Calibri" panose="020F0502020204030204" pitchFamily="34" charset="0"/>
                <a:cs typeface="Times New Roman" panose="02020603050405020304" pitchFamily="18" charset="0"/>
              </a:rPr>
              <a:t>两种方式一般都是放在头部和尾部。</a:t>
            </a:r>
            <a:endParaRPr lang="en-US" altLang="zh-CN" sz="3600" kern="100" dirty="0">
              <a:solidFill>
                <a:schemeClr val="bg1">
                  <a:lumMod val="95000"/>
                </a:schemeClr>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4345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7228261"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仿宋" panose="02010600040101010101" pitchFamily="2" charset="-122"/>
                <a:ea typeface="华文仿宋" panose="02010600040101010101" pitchFamily="2" charset="-122"/>
              </a:rPr>
              <a:t>&lt;head&gt;</a:t>
            </a:r>
            <a:endParaRPr lang="zh-CN" altLang="en-US" sz="6600" dirty="0">
              <a:solidFill>
                <a:prstClr val="black"/>
              </a:solidFill>
              <a:latin typeface="华文仿宋" panose="02010600040101010101" pitchFamily="2" charset="-122"/>
              <a:ea typeface="华文仿宋" panose="0201060004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538329897"/>
              </p:ext>
            </p:extLst>
          </p:nvPr>
        </p:nvGraphicFramePr>
        <p:xfrm>
          <a:off x="838200" y="1502230"/>
          <a:ext cx="10515600" cy="5246912"/>
        </p:xfrm>
        <a:graphic>
          <a:graphicData uri="http://schemas.openxmlformats.org/drawingml/2006/table">
            <a:tbl>
              <a:tblPr firstRow="1" firstCol="1" bandRow="1">
                <a:tableStyleId>{5C22544A-7EE6-4342-B048-85BDC9FD1C3A}</a:tableStyleId>
              </a:tblPr>
              <a:tblGrid>
                <a:gridCol w="2103120"/>
                <a:gridCol w="8412480"/>
              </a:tblGrid>
              <a:tr h="655864">
                <a:tc>
                  <a:txBody>
                    <a:bodyPr/>
                    <a:lstStyle/>
                    <a:p>
                      <a:pPr algn="ctr">
                        <a:spcAft>
                          <a:spcPts val="0"/>
                        </a:spcAft>
                      </a:pPr>
                      <a:r>
                        <a:rPr lang="zh-CN" sz="3200" kern="100" dirty="0">
                          <a:effectLst/>
                        </a:rPr>
                        <a:t>标签</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3200" kern="100" dirty="0">
                          <a:effectLst/>
                        </a:rPr>
                        <a:t>描述</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r>
              <a:tr h="655864">
                <a:tc>
                  <a:txBody>
                    <a:bodyPr/>
                    <a:lstStyle/>
                    <a:p>
                      <a:pPr algn="ctr">
                        <a:spcAft>
                          <a:spcPts val="0"/>
                        </a:spcAft>
                      </a:pPr>
                      <a:r>
                        <a:rPr lang="en-US" sz="3200" u="sng" kern="100">
                          <a:effectLst/>
                          <a:hlinkClick r:id="rId2"/>
                        </a:rPr>
                        <a:t>&lt;head&gt;</a:t>
                      </a:r>
                      <a:r>
                        <a:rPr lang="en-US" sz="32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3200" kern="100" dirty="0">
                          <a:effectLst/>
                        </a:rPr>
                        <a:t>定义了文档的信息</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r>
              <a:tr h="655864">
                <a:tc>
                  <a:txBody>
                    <a:bodyPr/>
                    <a:lstStyle/>
                    <a:p>
                      <a:pPr algn="ctr">
                        <a:spcAft>
                          <a:spcPts val="0"/>
                        </a:spcAft>
                      </a:pPr>
                      <a:r>
                        <a:rPr lang="en-US" sz="3200" u="sng" kern="100" dirty="0">
                          <a:effectLst/>
                          <a:hlinkClick r:id="rId3"/>
                        </a:rPr>
                        <a:t>&lt;title&gt;</a:t>
                      </a:r>
                      <a:r>
                        <a:rPr lang="en-US" sz="3200" kern="100" dirty="0">
                          <a:effectLst/>
                        </a:rPr>
                        <a:t> </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3200" kern="100" dirty="0">
                          <a:effectLst/>
                        </a:rPr>
                        <a:t>定义了文档的标题</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r>
              <a:tr h="655864">
                <a:tc>
                  <a:txBody>
                    <a:bodyPr/>
                    <a:lstStyle/>
                    <a:p>
                      <a:pPr algn="ctr">
                        <a:spcAft>
                          <a:spcPts val="0"/>
                        </a:spcAft>
                      </a:pPr>
                      <a:r>
                        <a:rPr lang="en-US" sz="3200" u="sng" kern="100">
                          <a:effectLst/>
                          <a:hlinkClick r:id="rId4"/>
                        </a:rPr>
                        <a:t>&lt;base&gt;</a:t>
                      </a:r>
                      <a:r>
                        <a:rPr lang="en-US" sz="32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3200" kern="100" dirty="0">
                          <a:effectLst/>
                        </a:rPr>
                        <a:t>定义了页面链接标签的默认链接地址</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r>
              <a:tr h="655864">
                <a:tc>
                  <a:txBody>
                    <a:bodyPr/>
                    <a:lstStyle/>
                    <a:p>
                      <a:pPr algn="ctr">
                        <a:spcAft>
                          <a:spcPts val="0"/>
                        </a:spcAft>
                      </a:pPr>
                      <a:r>
                        <a:rPr lang="en-US" sz="3200" u="sng" kern="100">
                          <a:effectLst/>
                          <a:hlinkClick r:id="rId5"/>
                        </a:rPr>
                        <a:t>&lt;link&gt;</a:t>
                      </a:r>
                      <a:r>
                        <a:rPr lang="en-US" sz="32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3200" kern="100" dirty="0">
                          <a:effectLst/>
                        </a:rPr>
                        <a:t>定义了一个文档和外部资源之间的关系</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r>
              <a:tr h="655864">
                <a:tc>
                  <a:txBody>
                    <a:bodyPr/>
                    <a:lstStyle/>
                    <a:p>
                      <a:pPr algn="ctr">
                        <a:spcAft>
                          <a:spcPts val="0"/>
                        </a:spcAft>
                      </a:pPr>
                      <a:r>
                        <a:rPr lang="en-US" sz="3200" u="sng" kern="100">
                          <a:effectLst/>
                          <a:hlinkClick r:id="rId6"/>
                        </a:rPr>
                        <a:t>&lt;meta&gt;</a:t>
                      </a:r>
                      <a:r>
                        <a:rPr lang="en-US" sz="32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3200" kern="100" dirty="0">
                          <a:effectLst/>
                        </a:rPr>
                        <a:t>定义了</a:t>
                      </a:r>
                      <a:r>
                        <a:rPr lang="en-US" sz="3200" kern="100" dirty="0">
                          <a:effectLst/>
                        </a:rPr>
                        <a:t>HTML</a:t>
                      </a:r>
                      <a:r>
                        <a:rPr lang="zh-CN" sz="3200" kern="100" dirty="0">
                          <a:effectLst/>
                        </a:rPr>
                        <a:t>文档中的元数据</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r>
              <a:tr h="655864">
                <a:tc>
                  <a:txBody>
                    <a:bodyPr/>
                    <a:lstStyle/>
                    <a:p>
                      <a:pPr algn="ctr">
                        <a:spcAft>
                          <a:spcPts val="0"/>
                        </a:spcAft>
                      </a:pPr>
                      <a:r>
                        <a:rPr lang="en-US" sz="3200" u="sng" kern="100">
                          <a:effectLst/>
                          <a:hlinkClick r:id="rId7"/>
                        </a:rPr>
                        <a:t>&lt;script&gt;</a:t>
                      </a:r>
                      <a:r>
                        <a:rPr lang="en-US" sz="32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3200" kern="100" dirty="0">
                          <a:effectLst/>
                        </a:rPr>
                        <a:t>定义了客户端的脚本文件</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r>
              <a:tr h="655864">
                <a:tc>
                  <a:txBody>
                    <a:bodyPr/>
                    <a:lstStyle/>
                    <a:p>
                      <a:pPr algn="ctr">
                        <a:spcAft>
                          <a:spcPts val="0"/>
                        </a:spcAft>
                      </a:pPr>
                      <a:r>
                        <a:rPr lang="en-US" sz="3200" u="sng" kern="100">
                          <a:effectLst/>
                          <a:hlinkClick r:id="rId8"/>
                        </a:rPr>
                        <a:t>&lt;style&gt;</a:t>
                      </a:r>
                      <a:r>
                        <a:rPr lang="en-US" sz="32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3200" kern="100" dirty="0">
                          <a:effectLst/>
                        </a:rPr>
                        <a:t>定义了</a:t>
                      </a:r>
                      <a:r>
                        <a:rPr lang="en-US" sz="3200" kern="100" dirty="0">
                          <a:effectLst/>
                        </a:rPr>
                        <a:t>HTML</a:t>
                      </a:r>
                      <a:r>
                        <a:rPr lang="zh-CN" sz="3200" kern="100" dirty="0">
                          <a:effectLst/>
                        </a:rPr>
                        <a:t>文档的样式文件</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13225227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5375189"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zh-CN" altLang="en-US" sz="6600" dirty="0" smtClean="0">
                <a:solidFill>
                  <a:prstClr val="white"/>
                </a:solidFill>
                <a:latin typeface="华文行楷" panose="02010800040101010101" pitchFamily="2" charset="-122"/>
                <a:ea typeface="华文行楷" panose="02010800040101010101" pitchFamily="2" charset="-122"/>
              </a:rPr>
              <a:t>目录</a:t>
            </a:r>
            <a:endParaRPr lang="zh-CN" altLang="en-US" sz="6600" dirty="0">
              <a:solidFill>
                <a:prstClr val="black"/>
              </a:solidFill>
              <a:latin typeface="华文仿宋" panose="02010600040101010101" pitchFamily="2" charset="-122"/>
              <a:ea typeface="华文仿宋" panose="02010600040101010101" pitchFamily="2" charset="-122"/>
            </a:endParaRPr>
          </a:p>
        </p:txBody>
      </p:sp>
      <p:pic>
        <p:nvPicPr>
          <p:cNvPr id="5" name="图片 4"/>
          <p:cNvPicPr>
            <a:picLocks noChangeAspect="1"/>
          </p:cNvPicPr>
          <p:nvPr/>
        </p:nvPicPr>
        <p:blipFill>
          <a:blip r:embed="rId2"/>
          <a:stretch>
            <a:fillRect/>
          </a:stretch>
        </p:blipFill>
        <p:spPr>
          <a:xfrm>
            <a:off x="3767958" y="1547294"/>
            <a:ext cx="4800000" cy="51619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椭圆形标注 5"/>
          <p:cNvSpPr/>
          <p:nvPr/>
        </p:nvSpPr>
        <p:spPr>
          <a:xfrm>
            <a:off x="7476565" y="1219200"/>
            <a:ext cx="4087906" cy="2761129"/>
          </a:xfrm>
          <a:prstGeom prst="wedgeEllipseCallou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rgbClr val="FF0000"/>
                </a:solidFill>
              </a:rPr>
              <a:t>g</a:t>
            </a:r>
            <a:r>
              <a:rPr lang="en-US" altLang="zh-CN" sz="4400" dirty="0" smtClean="0">
                <a:solidFill>
                  <a:srgbClr val="FF0000"/>
                </a:solidFill>
              </a:rPr>
              <a:t>ithub.com/</a:t>
            </a:r>
            <a:r>
              <a:rPr lang="en-US" altLang="zh-CN" sz="4400" dirty="0" err="1" smtClean="0">
                <a:solidFill>
                  <a:srgbClr val="FF0000"/>
                </a:solidFill>
              </a:rPr>
              <a:t>hacksun</a:t>
            </a:r>
            <a:endParaRPr lang="zh-CN" altLang="en-US" sz="4400" dirty="0">
              <a:solidFill>
                <a:srgbClr val="FF0000"/>
              </a:solidFill>
            </a:endParaRPr>
          </a:p>
        </p:txBody>
      </p:sp>
    </p:spTree>
    <p:extLst>
      <p:ext uri="{BB962C8B-B14F-4D97-AF65-F5344CB8AC3E}">
        <p14:creationId xmlns:p14="http://schemas.microsoft.com/office/powerpoint/2010/main" val="10111363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10804561"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zh-CN" altLang="en-US" sz="6600" dirty="0" smtClean="0">
                <a:solidFill>
                  <a:prstClr val="white"/>
                </a:solidFill>
                <a:latin typeface="华文行楷" panose="02010800040101010101" pitchFamily="2" charset="-122"/>
                <a:ea typeface="华文行楷" panose="02010800040101010101" pitchFamily="2" charset="-122"/>
              </a:rPr>
              <a:t>与</a:t>
            </a:r>
            <a:r>
              <a:rPr lang="en-US" altLang="zh-CN" sz="6600" dirty="0" smtClean="0">
                <a:solidFill>
                  <a:prstClr val="white"/>
                </a:solidFill>
                <a:latin typeface="华文行楷" panose="02010800040101010101" pitchFamily="2" charset="-122"/>
                <a:ea typeface="华文行楷" panose="02010800040101010101" pitchFamily="2" charset="-122"/>
              </a:rPr>
              <a:t>java</a:t>
            </a:r>
            <a:r>
              <a:rPr lang="zh-CN" altLang="en-US" sz="6600" dirty="0" smtClean="0">
                <a:solidFill>
                  <a:prstClr val="white"/>
                </a:solidFill>
                <a:latin typeface="华文行楷" panose="02010800040101010101" pitchFamily="2" charset="-122"/>
                <a:ea typeface="华文行楷" panose="02010800040101010101" pitchFamily="2" charset="-122"/>
              </a:rPr>
              <a:t>没有任何关系</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5" name="文本框 4"/>
          <p:cNvSpPr txBox="1"/>
          <p:nvPr/>
        </p:nvSpPr>
        <p:spPr>
          <a:xfrm>
            <a:off x="912842" y="2503898"/>
            <a:ext cx="10815781" cy="3046988"/>
          </a:xfrm>
          <a:prstGeom prst="rect">
            <a:avLst/>
          </a:prstGeom>
          <a:noFill/>
        </p:spPr>
        <p:txBody>
          <a:bodyPr wrap="square" rtlCol="0">
            <a:spAutoFit/>
          </a:bodyPr>
          <a:lstStyle/>
          <a:p>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JavaScript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是一种网络脚本语言，与</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java</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没有任何关系，如果非要说有关系的话，那么关系就是所有的语言都是相互借鉴而来的。</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5655794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5375189"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zh-CN" altLang="en-US" sz="6600" dirty="0" smtClean="0">
                <a:solidFill>
                  <a:prstClr val="white"/>
                </a:solidFill>
                <a:latin typeface="华文行楷" panose="02010800040101010101" pitchFamily="2" charset="-122"/>
                <a:ea typeface="华文行楷" panose="02010800040101010101" pitchFamily="2" charset="-122"/>
              </a:rPr>
              <a:t>作用</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5" name="文本框 4"/>
          <p:cNvSpPr txBox="1"/>
          <p:nvPr/>
        </p:nvSpPr>
        <p:spPr>
          <a:xfrm>
            <a:off x="912842" y="2414251"/>
            <a:ext cx="10815781" cy="3046988"/>
          </a:xfrm>
          <a:prstGeom prst="rect">
            <a:avLst/>
          </a:prstGeom>
          <a:noFill/>
        </p:spPr>
        <p:txBody>
          <a:bodyPr wrap="square" rtlCol="0">
            <a:spAutoFit/>
          </a:bodyPr>
          <a:lstStyle/>
          <a:p>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改变页面中所有</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HTML</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元素；</a:t>
            </a:r>
            <a:endParaRPr lang="en-US" altLang="zh-CN" sz="4800" dirty="0" smtClean="0">
              <a:solidFill>
                <a:prstClr val="white">
                  <a:lumMod val="95000"/>
                </a:prstClr>
              </a:solidFill>
              <a:latin typeface="华文新魏" panose="02010800040101010101" pitchFamily="2" charset="-122"/>
              <a:ea typeface="华文新魏" panose="02010800040101010101" pitchFamily="2" charset="-122"/>
            </a:endParaRPr>
          </a:p>
          <a:p>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改变页面中所有</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HTML</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属性；</a:t>
            </a:r>
            <a:endParaRPr lang="en-US" altLang="zh-CN" sz="4800" dirty="0" smtClean="0">
              <a:solidFill>
                <a:prstClr val="white">
                  <a:lumMod val="95000"/>
                </a:prstClr>
              </a:solidFill>
              <a:latin typeface="华文新魏" panose="02010800040101010101" pitchFamily="2" charset="-122"/>
              <a:ea typeface="华文新魏" panose="02010800040101010101" pitchFamily="2" charset="-122"/>
            </a:endParaRPr>
          </a:p>
          <a:p>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改变页面中所有</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CSS</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样式；</a:t>
            </a:r>
            <a:endParaRPr lang="en-US" altLang="zh-CN" sz="4800" dirty="0" smtClean="0">
              <a:solidFill>
                <a:prstClr val="white">
                  <a:lumMod val="95000"/>
                </a:prstClr>
              </a:solidFill>
              <a:latin typeface="华文新魏" panose="02010800040101010101" pitchFamily="2" charset="-122"/>
              <a:ea typeface="华文新魏" panose="02010800040101010101" pitchFamily="2" charset="-122"/>
            </a:endParaRPr>
          </a:p>
          <a:p>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对页面中的所有事件作出反应。</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898663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9042860"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en-US" altLang="zh-CN" sz="6600" dirty="0" err="1" smtClean="0">
                <a:solidFill>
                  <a:prstClr val="white"/>
                </a:solidFill>
                <a:latin typeface="华文仿宋" panose="02010600040101010101" pitchFamily="2" charset="-122"/>
                <a:ea typeface="华文仿宋" panose="02010600040101010101" pitchFamily="2" charset="-122"/>
              </a:rPr>
              <a:t>getElementById</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5" name="文本框 4"/>
          <p:cNvSpPr txBox="1"/>
          <p:nvPr/>
        </p:nvSpPr>
        <p:spPr>
          <a:xfrm>
            <a:off x="912842" y="1661216"/>
            <a:ext cx="10815781" cy="4524315"/>
          </a:xfrm>
          <a:prstGeom prst="rect">
            <a:avLst/>
          </a:prstGeom>
          <a:noFill/>
        </p:spPr>
        <p:txBody>
          <a:bodyPr wrap="square" rtlCol="0">
            <a:spAutoFit/>
          </a:bodyPr>
          <a:lstStyle/>
          <a:p>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通过使用</a:t>
            </a:r>
            <a:r>
              <a:rPr lang="en-US" altLang="zh-CN" sz="4800" dirty="0" err="1" smtClean="0">
                <a:solidFill>
                  <a:prstClr val="white"/>
                </a:solidFill>
                <a:latin typeface="华文仿宋" panose="02010600040101010101" pitchFamily="2" charset="-122"/>
                <a:ea typeface="华文仿宋" panose="02010600040101010101" pitchFamily="2" charset="-122"/>
              </a:rPr>
              <a:t>getElementById</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id</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”）来获取</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HTML</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元素的</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id</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，之后进行一系列操作。</a:t>
            </a:r>
            <a:endParaRPr lang="en-US" altLang="zh-CN" sz="4800" dirty="0" smtClean="0">
              <a:solidFill>
                <a:prstClr val="white">
                  <a:lumMod val="95000"/>
                </a:prstClr>
              </a:solidFill>
              <a:latin typeface="华文新魏" panose="02010800040101010101" pitchFamily="2" charset="-122"/>
              <a:ea typeface="华文新魏" panose="02010800040101010101" pitchFamily="2" charset="-122"/>
            </a:endParaRPr>
          </a:p>
          <a:p>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通过使用</a:t>
            </a:r>
            <a:r>
              <a:rPr lang="en-US" altLang="zh-CN" sz="4800" dirty="0" err="1" smtClean="0">
                <a:solidFill>
                  <a:prstClr val="white"/>
                </a:solidFill>
                <a:latin typeface="华文仿宋" panose="02010600040101010101" pitchFamily="2" charset="-122"/>
                <a:ea typeface="华文仿宋" panose="02010600040101010101" pitchFamily="2" charset="-122"/>
              </a:rPr>
              <a:t>getElementByTagName</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p</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”）来获取</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id</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中的所有</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&lt;p&gt;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元素，然后进行一系列操作。</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7545999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5375189"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zh-CN" altLang="en-US" sz="6600" dirty="0" smtClean="0">
                <a:solidFill>
                  <a:prstClr val="white"/>
                </a:solidFill>
                <a:latin typeface="华文行楷" panose="02010800040101010101" pitchFamily="2" charset="-122"/>
                <a:ea typeface="华文行楷" panose="02010800040101010101" pitchFamily="2" charset="-122"/>
              </a:rPr>
              <a:t>语句</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5" name="文本框 4"/>
          <p:cNvSpPr txBox="1"/>
          <p:nvPr/>
        </p:nvSpPr>
        <p:spPr>
          <a:xfrm>
            <a:off x="912842" y="2503898"/>
            <a:ext cx="10815781" cy="3046988"/>
          </a:xfrm>
          <a:prstGeom prst="rect">
            <a:avLst/>
          </a:prstGeom>
          <a:noFill/>
        </p:spPr>
        <p:txBody>
          <a:bodyPr wrap="square" rtlCol="0">
            <a:spAutoFit/>
          </a:bodyPr>
          <a:lstStyle/>
          <a:p>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JavaScript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语句是用分号分割的，但是也可以不用分号（可选）。</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JS</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对大小写敏感。用“</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”来行注释，用“</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”和“</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”来多行注释。</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4532885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7067961"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zh-CN" altLang="en-US" sz="6600" dirty="0" smtClean="0">
                <a:solidFill>
                  <a:prstClr val="white"/>
                </a:solidFill>
                <a:latin typeface="华文行楷" panose="02010800040101010101" pitchFamily="2" charset="-122"/>
                <a:ea typeface="华文行楷" panose="02010800040101010101" pitchFamily="2" charset="-122"/>
              </a:rPr>
              <a:t>数据类型</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5" name="文本框 4"/>
          <p:cNvSpPr txBox="1"/>
          <p:nvPr/>
        </p:nvSpPr>
        <p:spPr>
          <a:xfrm>
            <a:off x="912842" y="1804651"/>
            <a:ext cx="10815781" cy="3785652"/>
          </a:xfrm>
          <a:prstGeom prst="rect">
            <a:avLst/>
          </a:prstGeom>
          <a:noFill/>
        </p:spPr>
        <p:txBody>
          <a:bodyPr wrap="square" rtlCol="0">
            <a:spAutoFit/>
          </a:bodyPr>
          <a:lstStyle/>
          <a:p>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JavaScript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变量用</a:t>
            </a:r>
            <a:r>
              <a:rPr lang="en-US" altLang="zh-CN" sz="4800" dirty="0" err="1" smtClean="0">
                <a:solidFill>
                  <a:prstClr val="white">
                    <a:lumMod val="95000"/>
                  </a:prstClr>
                </a:solidFill>
                <a:latin typeface="华文新魏" panose="02010800040101010101" pitchFamily="2" charset="-122"/>
                <a:ea typeface="华文新魏" panose="02010800040101010101" pitchFamily="2" charset="-122"/>
              </a:rPr>
              <a:t>var</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来创建，数据类型有字符串、数字、布尔、数组、对象、</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Null</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Undefined</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。布尔和</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java</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一样只有</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true</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和</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false</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，数组下标从</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0</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开始。创建变量类似于</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python</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不需要声明类型。</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9425288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7067961"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zh-CN" altLang="en-US" sz="6600" dirty="0" smtClean="0">
                <a:solidFill>
                  <a:prstClr val="white"/>
                </a:solidFill>
                <a:latin typeface="华文行楷" panose="02010800040101010101" pitchFamily="2" charset="-122"/>
                <a:ea typeface="华文行楷" panose="02010800040101010101" pitchFamily="2" charset="-122"/>
              </a:rPr>
              <a:t>数据类型</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5" name="文本框 4"/>
          <p:cNvSpPr txBox="1"/>
          <p:nvPr/>
        </p:nvSpPr>
        <p:spPr>
          <a:xfrm>
            <a:off x="912842" y="1804651"/>
            <a:ext cx="10815781" cy="2308324"/>
          </a:xfrm>
          <a:prstGeom prst="rect">
            <a:avLst/>
          </a:prstGeom>
          <a:noFill/>
        </p:spPr>
        <p:txBody>
          <a:bodyPr wrap="square" rtlCol="0">
            <a:spAutoFit/>
          </a:bodyPr>
          <a:lstStyle/>
          <a:p>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JavaScript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的变量如果没有初始化但是被输出，就会显示</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undefined</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，可以用</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null</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来清空变量。</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315195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5375189"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zh-CN" altLang="en-US" sz="6600" dirty="0" smtClean="0">
                <a:solidFill>
                  <a:prstClr val="white"/>
                </a:solidFill>
                <a:latin typeface="华文行楷" panose="02010800040101010101" pitchFamily="2" charset="-122"/>
                <a:ea typeface="华文行楷" panose="02010800040101010101" pitchFamily="2" charset="-122"/>
              </a:rPr>
              <a:t>对象</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5" name="文本框 4"/>
          <p:cNvSpPr txBox="1"/>
          <p:nvPr/>
        </p:nvSpPr>
        <p:spPr>
          <a:xfrm>
            <a:off x="912842" y="1595021"/>
            <a:ext cx="10815781" cy="5262979"/>
          </a:xfrm>
          <a:prstGeom prst="rect">
            <a:avLst/>
          </a:prstGeom>
          <a:noFill/>
        </p:spPr>
        <p:txBody>
          <a:bodyPr wrap="square" rtlCol="0">
            <a:spAutoFit/>
          </a:bodyPr>
          <a:lstStyle/>
          <a:p>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JavaScript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的对象有属性和方法，如果声明的是字符串类型的变量，这个对象有一些内建的方法。</a:t>
            </a:r>
            <a:endParaRPr lang="en-US" altLang="zh-CN" sz="48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4800" dirty="0" err="1">
                <a:solidFill>
                  <a:prstClr val="white">
                    <a:lumMod val="95000"/>
                  </a:prstClr>
                </a:solidFill>
                <a:latin typeface="华文新魏" panose="02010800040101010101" pitchFamily="2" charset="-122"/>
                <a:ea typeface="华文新魏" panose="02010800040101010101" pitchFamily="2" charset="-122"/>
              </a:rPr>
              <a:t>v</a:t>
            </a:r>
            <a:r>
              <a:rPr lang="en-US" altLang="zh-CN" sz="4800" dirty="0" err="1" smtClean="0">
                <a:solidFill>
                  <a:prstClr val="white">
                    <a:lumMod val="95000"/>
                  </a:prstClr>
                </a:solidFill>
                <a:latin typeface="华文新魏" panose="02010800040101010101" pitchFamily="2" charset="-122"/>
                <a:ea typeface="华文新魏" panose="02010800040101010101" pitchFamily="2" charset="-122"/>
              </a:rPr>
              <a:t>ar</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 person{</a:t>
            </a:r>
          </a:p>
          <a:p>
            <a:r>
              <a:rPr lang="en-US" altLang="zh-CN" sz="4800" dirty="0">
                <a:solidFill>
                  <a:prstClr val="white">
                    <a:lumMod val="95000"/>
                  </a:prstClr>
                </a:solidFill>
                <a:latin typeface="华文新魏" panose="02010800040101010101" pitchFamily="2" charset="-122"/>
                <a:ea typeface="华文新魏" panose="02010800040101010101" pitchFamily="2" charset="-122"/>
              </a:rPr>
              <a:t>	</a:t>
            </a:r>
            <a:r>
              <a:rPr lang="en-US" altLang="zh-CN" sz="4800" dirty="0" err="1" smtClean="0">
                <a:solidFill>
                  <a:prstClr val="white">
                    <a:lumMod val="95000"/>
                  </a:prstClr>
                </a:solidFill>
                <a:latin typeface="华文新魏" panose="02010800040101010101" pitchFamily="2" charset="-122"/>
                <a:ea typeface="华文新魏" panose="02010800040101010101" pitchFamily="2" charset="-122"/>
              </a:rPr>
              <a:t>firstname</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Bill</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a:t>
            </a:r>
            <a:endParaRPr lang="en-US" altLang="zh-CN" sz="48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	</a:t>
            </a:r>
            <a:r>
              <a:rPr lang="en-US" altLang="zh-CN" sz="4800" dirty="0" err="1" smtClean="0">
                <a:solidFill>
                  <a:prstClr val="white">
                    <a:lumMod val="95000"/>
                  </a:prstClr>
                </a:solidFill>
                <a:latin typeface="华文新魏" panose="02010800040101010101" pitchFamily="2" charset="-122"/>
                <a:ea typeface="华文新魏" panose="02010800040101010101" pitchFamily="2" charset="-122"/>
              </a:rPr>
              <a:t>lastname</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Gates</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a:t>
            </a:r>
            <a:endParaRPr lang="en-US" altLang="zh-CN" sz="48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90916267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5375189"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zh-CN" altLang="en-US" sz="6600" dirty="0" smtClean="0">
                <a:solidFill>
                  <a:prstClr val="white"/>
                </a:solidFill>
                <a:latin typeface="华文行楷" panose="02010800040101010101" pitchFamily="2" charset="-122"/>
                <a:ea typeface="华文行楷" panose="02010800040101010101" pitchFamily="2" charset="-122"/>
              </a:rPr>
              <a:t>函数</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5" name="文本框 4"/>
          <p:cNvSpPr txBox="1"/>
          <p:nvPr/>
        </p:nvSpPr>
        <p:spPr>
          <a:xfrm>
            <a:off x="912842" y="1595021"/>
            <a:ext cx="10815781" cy="4524315"/>
          </a:xfrm>
          <a:prstGeom prst="rect">
            <a:avLst/>
          </a:prstGeom>
          <a:noFill/>
        </p:spPr>
        <p:txBody>
          <a:bodyPr wrap="square" rtlCol="0">
            <a:spAutoFit/>
          </a:bodyPr>
          <a:lstStyle/>
          <a:p>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函数的用法：</a:t>
            </a:r>
            <a:endParaRPr lang="en-US" altLang="zh-CN" sz="48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4800" dirty="0" err="1">
                <a:solidFill>
                  <a:prstClr val="white">
                    <a:lumMod val="95000"/>
                  </a:prstClr>
                </a:solidFill>
                <a:latin typeface="华文新魏" panose="02010800040101010101" pitchFamily="2" charset="-122"/>
                <a:ea typeface="华文新魏" panose="02010800040101010101" pitchFamily="2" charset="-122"/>
              </a:rPr>
              <a:t>f</a:t>
            </a:r>
            <a:r>
              <a:rPr lang="en-US" altLang="zh-CN" sz="4800" dirty="0" err="1" smtClean="0">
                <a:solidFill>
                  <a:prstClr val="white">
                    <a:lumMod val="95000"/>
                  </a:prstClr>
                </a:solidFill>
                <a:latin typeface="华文新魏" panose="02010800040101010101" pitchFamily="2" charset="-122"/>
                <a:ea typeface="华文新魏" panose="02010800040101010101" pitchFamily="2" charset="-122"/>
              </a:rPr>
              <a:t>uncton</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 </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函数名</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参数</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a:t>
            </a:r>
          </a:p>
          <a:p>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a:t>
            </a:r>
          </a:p>
          <a:p>
            <a:r>
              <a:rPr lang="en-US" altLang="zh-CN" sz="4800" dirty="0">
                <a:solidFill>
                  <a:prstClr val="white">
                    <a:lumMod val="95000"/>
                  </a:prstClr>
                </a:solidFill>
                <a:latin typeface="华文新魏" panose="02010800040101010101" pitchFamily="2" charset="-122"/>
                <a:ea typeface="华文新魏" panose="02010800040101010101" pitchFamily="2" charset="-122"/>
              </a:rPr>
              <a:t>	</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语句；</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a:t>
            </a:r>
          </a:p>
          <a:p>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a:t>
            </a:r>
          </a:p>
          <a:p>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直接用函数名来调用函数执行内容。</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466391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9464450"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en-US" altLang="zh-CN" sz="6600" dirty="0" smtClean="0">
                <a:solidFill>
                  <a:prstClr val="white"/>
                </a:solidFill>
                <a:latin typeface="华文新魏" panose="02010800040101010101" pitchFamily="2" charset="-122"/>
                <a:ea typeface="华文新魏" panose="02010800040101010101" pitchFamily="2" charset="-122"/>
              </a:rPr>
              <a:t>Window </a:t>
            </a:r>
            <a:r>
              <a:rPr lang="en-US" altLang="zh-CN" sz="6600" dirty="0" smtClean="0">
                <a:solidFill>
                  <a:prstClr val="white"/>
                </a:solidFill>
                <a:latin typeface="华文新魏" panose="02010800040101010101" pitchFamily="2" charset="-122"/>
                <a:ea typeface="华文新魏" panose="02010800040101010101" pitchFamily="2" charset="-122"/>
              </a:rPr>
              <a:t>Screen</a:t>
            </a:r>
            <a:endParaRPr lang="zh-CN" altLang="en-US" sz="6600" dirty="0">
              <a:solidFill>
                <a:prstClr val="black"/>
              </a:solidFill>
              <a:latin typeface="华文新魏" panose="02010800040101010101" pitchFamily="2" charset="-122"/>
              <a:ea typeface="华文新魏" panose="02010800040101010101" pitchFamily="2" charset="-122"/>
            </a:endParaRPr>
          </a:p>
        </p:txBody>
      </p:sp>
      <p:sp>
        <p:nvSpPr>
          <p:cNvPr id="5" name="文本框 4"/>
          <p:cNvSpPr txBox="1"/>
          <p:nvPr/>
        </p:nvSpPr>
        <p:spPr>
          <a:xfrm>
            <a:off x="912842" y="2503898"/>
            <a:ext cx="10815781" cy="3785652"/>
          </a:xfrm>
          <a:prstGeom prst="rect">
            <a:avLst/>
          </a:prstGeom>
          <a:noFill/>
        </p:spPr>
        <p:txBody>
          <a:bodyPr wrap="square" rtlCol="0">
            <a:spAutoFit/>
          </a:bodyPr>
          <a:lstStyle/>
          <a:p>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JavaScript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可以用</a:t>
            </a:r>
            <a:r>
              <a:rPr lang="en-US" altLang="zh-CN" sz="4800" dirty="0" err="1" smtClean="0">
                <a:solidFill>
                  <a:prstClr val="white">
                    <a:lumMod val="95000"/>
                  </a:prstClr>
                </a:solidFill>
                <a:latin typeface="华文新魏" panose="02010800040101010101" pitchFamily="2" charset="-122"/>
                <a:ea typeface="华文新魏" panose="02010800040101010101" pitchFamily="2" charset="-122"/>
              </a:rPr>
              <a:t>window.location.availWidth</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获取可用宽度；</a:t>
            </a:r>
            <a:endParaRPr lang="en-US" altLang="zh-CN" sz="48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4800" dirty="0" err="1" smtClean="0">
                <a:solidFill>
                  <a:prstClr val="white">
                    <a:lumMod val="95000"/>
                  </a:prstClr>
                </a:solidFill>
                <a:latin typeface="华文新魏" panose="02010800040101010101" pitchFamily="2" charset="-122"/>
                <a:ea typeface="华文新魏" panose="02010800040101010101" pitchFamily="2" charset="-122"/>
              </a:rPr>
              <a:t>window.screen.availHeight</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获取可用高度</a:t>
            </a:r>
            <a:r>
              <a:rPr lang="en-US" altLang="zh-CN" sz="4800" dirty="0" smtClean="0">
                <a:solidFill>
                  <a:prstClr val="white">
                    <a:lumMod val="95000"/>
                  </a:prstClr>
                </a:solidFill>
                <a:latin typeface="华文新魏" panose="02010800040101010101" pitchFamily="2" charset="-122"/>
                <a:ea typeface="华文新魏" panose="02010800040101010101" pitchFamily="2" charset="-122"/>
              </a:rPr>
              <a:t> </a:t>
            </a:r>
            <a:r>
              <a:rPr lang="zh-CN" altLang="en-US" sz="4800" dirty="0" smtClean="0">
                <a:solidFill>
                  <a:prstClr val="white">
                    <a:lumMod val="95000"/>
                  </a:prstClr>
                </a:solidFill>
                <a:latin typeface="华文新魏" panose="02010800040101010101" pitchFamily="2" charset="-122"/>
                <a:ea typeface="华文新魏" panose="02010800040101010101" pitchFamily="2" charset="-122"/>
              </a:rPr>
              <a:t>。</a:t>
            </a:r>
            <a:endParaRPr lang="zh-CN" altLang="en-US" sz="48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13896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7316426"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仿宋" panose="02010600040101010101" pitchFamily="2" charset="-122"/>
                <a:ea typeface="华文仿宋" panose="02010600040101010101" pitchFamily="2" charset="-122"/>
              </a:rPr>
              <a:t>&lt;body&gt;</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矩形 2">
            <a:hlinkClick r:id="rId2" action="ppaction://hlinksldjump"/>
          </p:cNvPr>
          <p:cNvSpPr/>
          <p:nvPr/>
        </p:nvSpPr>
        <p:spPr>
          <a:xfrm>
            <a:off x="912842" y="2710529"/>
            <a:ext cx="6109365" cy="1107996"/>
          </a:xfrm>
          <a:prstGeom prst="rect">
            <a:avLst/>
          </a:prstGeom>
        </p:spPr>
        <p:txBody>
          <a:bodyPr wrap="none">
            <a:spAutoFit/>
          </a:bodyPr>
          <a:lstStyle/>
          <a:p>
            <a:r>
              <a:rPr lang="zh-CN" altLang="en-US" sz="6600" dirty="0" smtClean="0">
                <a:solidFill>
                  <a:schemeClr val="bg1"/>
                </a:solidFill>
                <a:latin typeface="华文新魏" panose="02010800040101010101" pitchFamily="2" charset="-122"/>
                <a:ea typeface="华文新魏" panose="02010800040101010101" pitchFamily="2" charset="-122"/>
              </a:rPr>
              <a:t>定义界面的主体</a:t>
            </a:r>
            <a:endParaRPr lang="zh-CN" altLang="en-US" sz="6600" dirty="0">
              <a:latin typeface="华文新魏" panose="02010800040101010101" pitchFamily="2" charset="-122"/>
              <a:ea typeface="华文新魏" panose="02010800040101010101" pitchFamily="2" charset="-122"/>
            </a:endParaRPr>
          </a:p>
        </p:txBody>
      </p:sp>
      <p:pic>
        <p:nvPicPr>
          <p:cNvPr id="4" name="图片 3"/>
          <p:cNvPicPr>
            <a:picLocks noChangeAspect="1"/>
          </p:cNvPicPr>
          <p:nvPr/>
        </p:nvPicPr>
        <p:blipFill>
          <a:blip r:embed="rId3"/>
          <a:stretch>
            <a:fillRect/>
          </a:stretch>
        </p:blipFill>
        <p:spPr>
          <a:xfrm>
            <a:off x="457200" y="1285610"/>
            <a:ext cx="11266714" cy="5572390"/>
          </a:xfrm>
          <a:prstGeom prst="rect">
            <a:avLst/>
          </a:prstGeom>
        </p:spPr>
      </p:pic>
    </p:spTree>
    <p:extLst>
      <p:ext uri="{BB962C8B-B14F-4D97-AF65-F5344CB8AC3E}">
        <p14:creationId xmlns:p14="http://schemas.microsoft.com/office/powerpoint/2010/main" val="79115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10288394"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en-US" altLang="zh-CN" sz="6600" dirty="0" smtClean="0">
                <a:solidFill>
                  <a:prstClr val="white"/>
                </a:solidFill>
                <a:latin typeface="华文新魏" panose="02010800040101010101" pitchFamily="2" charset="-122"/>
                <a:ea typeface="华文新魏" panose="02010800040101010101" pitchFamily="2" charset="-122"/>
              </a:rPr>
              <a:t>Window Location</a:t>
            </a:r>
            <a:endParaRPr lang="zh-CN" altLang="en-US" sz="6600" dirty="0">
              <a:solidFill>
                <a:prstClr val="black"/>
              </a:solidFill>
              <a:latin typeface="华文新魏" panose="02010800040101010101" pitchFamily="2" charset="-122"/>
              <a:ea typeface="华文新魏" panose="02010800040101010101" pitchFamily="2" charset="-122"/>
            </a:endParaRPr>
          </a:p>
        </p:txBody>
      </p:sp>
      <p:sp>
        <p:nvSpPr>
          <p:cNvPr id="5" name="文本框 4"/>
          <p:cNvSpPr txBox="1"/>
          <p:nvPr/>
        </p:nvSpPr>
        <p:spPr>
          <a:xfrm>
            <a:off x="912842" y="1375214"/>
            <a:ext cx="10815781" cy="5632311"/>
          </a:xfrm>
          <a:prstGeom prst="rect">
            <a:avLst/>
          </a:prstGeom>
          <a:noFill/>
        </p:spPr>
        <p:txBody>
          <a:bodyPr wrap="square" rtlCol="0">
            <a:spAutoFit/>
          </a:bodyPr>
          <a:lstStyle/>
          <a:p>
            <a:r>
              <a:rPr lang="en-US" altLang="zh-CN" sz="4000" dirty="0" err="1" smtClean="0">
                <a:solidFill>
                  <a:prstClr val="white">
                    <a:lumMod val="95000"/>
                  </a:prstClr>
                </a:solidFill>
                <a:latin typeface="华文新魏" panose="02010800040101010101" pitchFamily="2" charset="-122"/>
                <a:ea typeface="华文新魏" panose="02010800040101010101" pitchFamily="2" charset="-122"/>
              </a:rPr>
              <a:t>window.location.hostname</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返回</a:t>
            </a:r>
            <a:r>
              <a:rPr lang="en-US" altLang="zh-CN" sz="4000" dirty="0" smtClean="0">
                <a:solidFill>
                  <a:prstClr val="white">
                    <a:lumMod val="95000"/>
                  </a:prstClr>
                </a:solidFill>
                <a:latin typeface="华文新魏" panose="02010800040101010101" pitchFamily="2" charset="-122"/>
                <a:ea typeface="华文新魏" panose="02010800040101010101" pitchFamily="2" charset="-122"/>
              </a:rPr>
              <a:t>web</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主机域名；</a:t>
            </a:r>
            <a:endParaRPr lang="en-US" altLang="zh-CN" sz="40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4000" dirty="0" err="1" smtClean="0">
                <a:solidFill>
                  <a:prstClr val="white">
                    <a:lumMod val="95000"/>
                  </a:prstClr>
                </a:solidFill>
                <a:latin typeface="华文新魏" panose="02010800040101010101" pitchFamily="2" charset="-122"/>
                <a:ea typeface="华文新魏" panose="02010800040101010101" pitchFamily="2" charset="-122"/>
              </a:rPr>
              <a:t>window.location.pathname</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返回当前界面的路径和文件名；</a:t>
            </a:r>
            <a:endParaRPr lang="en-US" altLang="zh-CN" sz="40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4000" dirty="0" err="1" smtClean="0">
                <a:solidFill>
                  <a:prstClr val="white">
                    <a:lumMod val="95000"/>
                  </a:prstClr>
                </a:solidFill>
                <a:latin typeface="华文新魏" panose="02010800040101010101" pitchFamily="2" charset="-122"/>
                <a:ea typeface="华文新魏" panose="02010800040101010101" pitchFamily="2" charset="-122"/>
              </a:rPr>
              <a:t>window.location.port</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返回</a:t>
            </a:r>
            <a:r>
              <a:rPr lang="en-US" altLang="zh-CN" sz="4000" dirty="0" smtClean="0">
                <a:solidFill>
                  <a:prstClr val="white">
                    <a:lumMod val="95000"/>
                  </a:prstClr>
                </a:solidFill>
                <a:latin typeface="华文新魏" panose="02010800040101010101" pitchFamily="2" charset="-122"/>
                <a:ea typeface="华文新魏" panose="02010800040101010101" pitchFamily="2" charset="-122"/>
              </a:rPr>
              <a:t>web</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主机的端口号；</a:t>
            </a:r>
            <a:endParaRPr lang="en-US" altLang="zh-CN" sz="40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4000" dirty="0" err="1" smtClean="0">
                <a:solidFill>
                  <a:prstClr val="white">
                    <a:lumMod val="95000"/>
                  </a:prstClr>
                </a:solidFill>
                <a:latin typeface="华文新魏" panose="02010800040101010101" pitchFamily="2" charset="-122"/>
                <a:ea typeface="华文新魏" panose="02010800040101010101" pitchFamily="2" charset="-122"/>
              </a:rPr>
              <a:t>window.location.protocol</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返回使用的</a:t>
            </a:r>
            <a:r>
              <a:rPr lang="en-US" altLang="zh-CN" sz="4000" dirty="0" smtClean="0">
                <a:solidFill>
                  <a:prstClr val="white">
                    <a:lumMod val="95000"/>
                  </a:prstClr>
                </a:solidFill>
                <a:latin typeface="华文新魏" panose="02010800040101010101" pitchFamily="2" charset="-122"/>
                <a:ea typeface="华文新魏" panose="02010800040101010101" pitchFamily="2" charset="-122"/>
              </a:rPr>
              <a:t>web</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协议，是</a:t>
            </a:r>
            <a:r>
              <a:rPr lang="en-US" altLang="zh-CN" sz="4000" dirty="0" smtClean="0">
                <a:solidFill>
                  <a:prstClr val="white">
                    <a:lumMod val="95000"/>
                  </a:prstClr>
                </a:solidFill>
                <a:latin typeface="华文新魏" panose="02010800040101010101" pitchFamily="2" charset="-122"/>
                <a:ea typeface="华文新魏" panose="02010800040101010101" pitchFamily="2" charset="-122"/>
              </a:rPr>
              <a:t>http://</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或</a:t>
            </a:r>
            <a:r>
              <a:rPr lang="en-US" altLang="zh-CN" sz="4000" dirty="0" smtClean="0">
                <a:solidFill>
                  <a:prstClr val="white">
                    <a:lumMod val="95000"/>
                  </a:prstClr>
                </a:solidFill>
                <a:latin typeface="华文新魏" panose="02010800040101010101" pitchFamily="2" charset="-122"/>
                <a:ea typeface="华文新魏" panose="02010800040101010101" pitchFamily="2" charset="-122"/>
              </a:rPr>
              <a:t>https://</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a:t>
            </a:r>
            <a:endParaRPr lang="en-US" altLang="zh-CN" sz="40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4000" dirty="0" err="1" smtClean="0">
                <a:solidFill>
                  <a:prstClr val="white">
                    <a:lumMod val="95000"/>
                  </a:prstClr>
                </a:solidFill>
                <a:latin typeface="华文新魏" panose="02010800040101010101" pitchFamily="2" charset="-122"/>
                <a:ea typeface="华文新魏" panose="02010800040101010101" pitchFamily="2" charset="-122"/>
              </a:rPr>
              <a:t>window.location.href</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返回当前页面的</a:t>
            </a:r>
            <a:r>
              <a:rPr lang="en-US" altLang="zh-CN" sz="4000" dirty="0" err="1" smtClean="0">
                <a:solidFill>
                  <a:prstClr val="white">
                    <a:lumMod val="95000"/>
                  </a:prstClr>
                </a:solidFill>
                <a:latin typeface="华文新魏" panose="02010800040101010101" pitchFamily="2" charset="-122"/>
                <a:ea typeface="华文新魏" panose="02010800040101010101" pitchFamily="2" charset="-122"/>
              </a:rPr>
              <a:t>url</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a:t>
            </a:r>
            <a:r>
              <a:rPr lang="zh-CN" altLang="en-US" sz="4000" dirty="0">
                <a:solidFill>
                  <a:prstClr val="white">
                    <a:lumMod val="95000"/>
                  </a:prstClr>
                </a:solidFill>
                <a:latin typeface="华文新魏" panose="02010800040101010101" pitchFamily="2" charset="-122"/>
                <a:ea typeface="华文新魏" panose="02010800040101010101" pitchFamily="2" charset="-122"/>
              </a:rPr>
              <a:t>就是除去域名的路径名</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a:t>
            </a:r>
            <a:endParaRPr lang="en-US" altLang="zh-CN" sz="40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4000" dirty="0" err="1" smtClean="0">
                <a:solidFill>
                  <a:prstClr val="white">
                    <a:lumMod val="95000"/>
                  </a:prstClr>
                </a:solidFill>
                <a:latin typeface="华文新魏" panose="02010800040101010101" pitchFamily="2" charset="-122"/>
                <a:ea typeface="华文新魏" panose="02010800040101010101" pitchFamily="2" charset="-122"/>
              </a:rPr>
              <a:t>window.location.assign</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加载一个</a:t>
            </a:r>
            <a:r>
              <a:rPr lang="en-US" altLang="zh-CN" sz="4000" dirty="0" err="1" smtClean="0">
                <a:solidFill>
                  <a:prstClr val="white">
                    <a:lumMod val="95000"/>
                  </a:prstClr>
                </a:solidFill>
                <a:latin typeface="华文新魏" panose="02010800040101010101" pitchFamily="2" charset="-122"/>
                <a:ea typeface="华文新魏" panose="02010800040101010101" pitchFamily="2" charset="-122"/>
              </a:rPr>
              <a:t>url</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指向的文档。</a:t>
            </a:r>
            <a:endParaRPr lang="zh-CN" altLang="en-US" sz="40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1317882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10663497" cy="923330"/>
          </a:xfrm>
          <a:prstGeom prst="rect">
            <a:avLst/>
          </a:prstGeom>
        </p:spPr>
        <p:txBody>
          <a:bodyPr wrap="none">
            <a:spAutoFit/>
          </a:bodyPr>
          <a:lstStyle/>
          <a:p>
            <a:r>
              <a:rPr lang="en-US" altLang="zh-CN" sz="5400" dirty="0" smtClean="0">
                <a:solidFill>
                  <a:prstClr val="white"/>
                </a:solidFill>
                <a:latin typeface="华文行楷" panose="02010800040101010101" pitchFamily="2" charset="-122"/>
                <a:ea typeface="华文行楷" panose="02010800040101010101" pitchFamily="2" charset="-122"/>
              </a:rPr>
              <a:t>JavaScript-</a:t>
            </a:r>
            <a:r>
              <a:rPr lang="zh-CN" altLang="en-US" sz="5400" dirty="0" smtClean="0">
                <a:solidFill>
                  <a:prstClr val="white"/>
                </a:solidFill>
                <a:latin typeface="华文新魏" panose="02010800040101010101" pitchFamily="2" charset="-122"/>
                <a:ea typeface="华文新魏" panose="02010800040101010101" pitchFamily="2" charset="-122"/>
              </a:rPr>
              <a:t>警告框、确认框、提示框</a:t>
            </a:r>
            <a:endParaRPr lang="zh-CN" altLang="en-US" sz="5400" dirty="0">
              <a:solidFill>
                <a:prstClr val="black"/>
              </a:solidFill>
              <a:latin typeface="华文新魏" panose="02010800040101010101" pitchFamily="2" charset="-122"/>
              <a:ea typeface="华文新魏" panose="02010800040101010101" pitchFamily="2" charset="-122"/>
            </a:endParaRPr>
          </a:p>
        </p:txBody>
      </p:sp>
      <p:sp>
        <p:nvSpPr>
          <p:cNvPr id="5" name="文本框 4"/>
          <p:cNvSpPr txBox="1"/>
          <p:nvPr/>
        </p:nvSpPr>
        <p:spPr>
          <a:xfrm>
            <a:off x="912842" y="1877237"/>
            <a:ext cx="10815781" cy="4401205"/>
          </a:xfrm>
          <a:prstGeom prst="rect">
            <a:avLst/>
          </a:prstGeom>
          <a:noFill/>
        </p:spPr>
        <p:txBody>
          <a:bodyPr wrap="square" rtlCol="0">
            <a:spAutoFit/>
          </a:bodyPr>
          <a:lstStyle/>
          <a:p>
            <a:r>
              <a:rPr lang="en-US" altLang="zh-CN" sz="4000" dirty="0">
                <a:solidFill>
                  <a:prstClr val="white">
                    <a:lumMod val="95000"/>
                  </a:prstClr>
                </a:solidFill>
                <a:latin typeface="华文新魏" panose="02010800040101010101" pitchFamily="2" charset="-122"/>
                <a:ea typeface="华文新魏" panose="02010800040101010101" pitchFamily="2" charset="-122"/>
              </a:rPr>
              <a:t>a</a:t>
            </a:r>
            <a:r>
              <a:rPr lang="en-US" altLang="zh-CN" sz="4000" dirty="0" smtClean="0">
                <a:solidFill>
                  <a:prstClr val="white">
                    <a:lumMod val="95000"/>
                  </a:prstClr>
                </a:solidFill>
                <a:latin typeface="华文新魏" panose="02010800040101010101" pitchFamily="2" charset="-122"/>
                <a:ea typeface="华文新魏" panose="02010800040101010101" pitchFamily="2" charset="-122"/>
              </a:rPr>
              <a:t>lert</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（“文本”）</a:t>
            </a:r>
            <a:r>
              <a:rPr lang="zh-CN" altLang="en-US" sz="4000" dirty="0">
                <a:solidFill>
                  <a:prstClr val="white">
                    <a:lumMod val="95000"/>
                  </a:prstClr>
                </a:solidFill>
                <a:latin typeface="华文新魏" panose="02010800040101010101" pitchFamily="2" charset="-122"/>
                <a:ea typeface="华文新魏" panose="02010800040101010101" pitchFamily="2" charset="-122"/>
              </a:rPr>
              <a:t>展现一</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个警告框，必须点击确认才能继续操作；</a:t>
            </a:r>
            <a:endParaRPr lang="en-US" altLang="zh-CN" sz="40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4000" dirty="0">
                <a:solidFill>
                  <a:prstClr val="white">
                    <a:lumMod val="95000"/>
                  </a:prstClr>
                </a:solidFill>
                <a:latin typeface="华文新魏" panose="02010800040101010101" pitchFamily="2" charset="-122"/>
                <a:ea typeface="华文新魏" panose="02010800040101010101" pitchFamily="2" charset="-122"/>
              </a:rPr>
              <a:t>c</a:t>
            </a:r>
            <a:r>
              <a:rPr lang="en-US" altLang="zh-CN" sz="4000" dirty="0" smtClean="0">
                <a:solidFill>
                  <a:prstClr val="white">
                    <a:lumMod val="95000"/>
                  </a:prstClr>
                </a:solidFill>
                <a:latin typeface="华文新魏" panose="02010800040101010101" pitchFamily="2" charset="-122"/>
                <a:ea typeface="华文新魏" panose="02010800040101010101" pitchFamily="2" charset="-122"/>
              </a:rPr>
              <a:t>onfirm</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（“文本”）展现一个确认框，确定返回</a:t>
            </a:r>
            <a:r>
              <a:rPr lang="en-US" altLang="zh-CN" sz="4000" dirty="0" smtClean="0">
                <a:solidFill>
                  <a:prstClr val="white">
                    <a:lumMod val="95000"/>
                  </a:prstClr>
                </a:solidFill>
                <a:latin typeface="华文新魏" panose="02010800040101010101" pitchFamily="2" charset="-122"/>
                <a:ea typeface="华文新魏" panose="02010800040101010101" pitchFamily="2" charset="-122"/>
              </a:rPr>
              <a:t>true</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，取消返回</a:t>
            </a:r>
            <a:r>
              <a:rPr lang="en-US" altLang="zh-CN" sz="4000" dirty="0" smtClean="0">
                <a:solidFill>
                  <a:prstClr val="white">
                    <a:lumMod val="95000"/>
                  </a:prstClr>
                </a:solidFill>
                <a:latin typeface="华文新魏" panose="02010800040101010101" pitchFamily="2" charset="-122"/>
                <a:ea typeface="华文新魏" panose="02010800040101010101" pitchFamily="2" charset="-122"/>
              </a:rPr>
              <a:t>false</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a:t>
            </a:r>
            <a:endParaRPr lang="en-US" altLang="zh-CN" sz="40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4000" dirty="0">
                <a:solidFill>
                  <a:prstClr val="white">
                    <a:lumMod val="95000"/>
                  </a:prstClr>
                </a:solidFill>
                <a:latin typeface="华文新魏" panose="02010800040101010101" pitchFamily="2" charset="-122"/>
                <a:ea typeface="华文新魏" panose="02010800040101010101" pitchFamily="2" charset="-122"/>
              </a:rPr>
              <a:t>p</a:t>
            </a:r>
            <a:r>
              <a:rPr lang="en-US" altLang="zh-CN" sz="4000" dirty="0" smtClean="0">
                <a:solidFill>
                  <a:prstClr val="white">
                    <a:lumMod val="95000"/>
                  </a:prstClr>
                </a:solidFill>
                <a:latin typeface="华文新魏" panose="02010800040101010101" pitchFamily="2" charset="-122"/>
                <a:ea typeface="华文新魏" panose="02010800040101010101" pitchFamily="2" charset="-122"/>
              </a:rPr>
              <a:t>rompt</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（“文本”，“默认值”）提示用户进入页面前输入某个值。注意！这个不是传统意义上的登录框，登陆框需要自己写。</a:t>
            </a:r>
            <a:endParaRPr lang="zh-CN" altLang="en-US" sz="4000" dirty="0">
              <a:solidFill>
                <a:prstClr val="white">
                  <a:lumMod val="95000"/>
                </a:prstClr>
              </a:solidFill>
              <a:latin typeface="华文新魏" panose="02010800040101010101" pitchFamily="2" charset="-122"/>
              <a:ea typeface="华文新魏" panose="02010800040101010101" pitchFamily="2" charset="-122"/>
            </a:endParaRPr>
          </a:p>
        </p:txBody>
      </p:sp>
      <p:pic>
        <p:nvPicPr>
          <p:cNvPr id="4" name="图片 3"/>
          <p:cNvPicPr>
            <a:picLocks noChangeAspect="1"/>
          </p:cNvPicPr>
          <p:nvPr/>
        </p:nvPicPr>
        <p:blipFill>
          <a:blip r:embed="rId2"/>
          <a:stretch>
            <a:fillRect/>
          </a:stretch>
        </p:blipFill>
        <p:spPr>
          <a:xfrm>
            <a:off x="819809" y="538524"/>
            <a:ext cx="10552381" cy="5780952"/>
          </a:xfrm>
          <a:prstGeom prst="rect">
            <a:avLst/>
          </a:prstGeom>
        </p:spPr>
      </p:pic>
    </p:spTree>
    <p:extLst>
      <p:ext uri="{BB962C8B-B14F-4D97-AF65-F5344CB8AC3E}">
        <p14:creationId xmlns:p14="http://schemas.microsoft.com/office/powerpoint/2010/main" val="93946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5375189"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zh-CN" altLang="en-US" sz="6600" dirty="0">
                <a:solidFill>
                  <a:prstClr val="white"/>
                </a:solidFill>
                <a:latin typeface="华文新魏" panose="02010800040101010101" pitchFamily="2" charset="-122"/>
                <a:ea typeface="华文新魏" panose="02010800040101010101" pitchFamily="2" charset="-122"/>
              </a:rPr>
              <a:t>计时</a:t>
            </a:r>
            <a:endParaRPr lang="zh-CN" altLang="en-US" sz="6600" dirty="0">
              <a:solidFill>
                <a:prstClr val="black"/>
              </a:solidFill>
              <a:latin typeface="华文新魏" panose="02010800040101010101" pitchFamily="2" charset="-122"/>
              <a:ea typeface="华文新魏" panose="02010800040101010101" pitchFamily="2" charset="-122"/>
            </a:endParaRPr>
          </a:p>
        </p:txBody>
      </p:sp>
      <p:sp>
        <p:nvSpPr>
          <p:cNvPr id="5" name="文本框 4"/>
          <p:cNvSpPr txBox="1"/>
          <p:nvPr/>
        </p:nvSpPr>
        <p:spPr>
          <a:xfrm>
            <a:off x="912842" y="1375214"/>
            <a:ext cx="10815781" cy="4585871"/>
          </a:xfrm>
          <a:prstGeom prst="rect">
            <a:avLst/>
          </a:prstGeom>
          <a:noFill/>
        </p:spPr>
        <p:txBody>
          <a:bodyPr wrap="square" rtlCol="0">
            <a:spAutoFit/>
          </a:bodyPr>
          <a:lstStyle/>
          <a:p>
            <a:r>
              <a:rPr lang="en-US" altLang="zh-CN" sz="3600" dirty="0">
                <a:solidFill>
                  <a:prstClr val="white">
                    <a:lumMod val="95000"/>
                  </a:prstClr>
                </a:solidFill>
                <a:latin typeface="华文新魏" panose="02010800040101010101" pitchFamily="2" charset="-122"/>
                <a:ea typeface="华文新魏" panose="02010800040101010101" pitchFamily="2" charset="-122"/>
              </a:rPr>
              <a:t>f</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unction </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timedMsg</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a:t>
            </a:r>
            <a:endParaRPr lang="en-US" altLang="zh-CN" sz="36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t>
            </a:r>
          </a:p>
          <a:p>
            <a:r>
              <a:rPr lang="en-US" altLang="zh-CN" sz="3600" dirty="0">
                <a:solidFill>
                  <a:prstClr val="white">
                    <a:lumMod val="95000"/>
                  </a:prstClr>
                </a:solidFill>
                <a:latin typeface="华文新魏" panose="02010800040101010101" pitchFamily="2" charset="-122"/>
                <a:ea typeface="华文新魏" panose="02010800040101010101" pitchFamily="2" charset="-122"/>
              </a:rPr>
              <a:t>	</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var</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 t =</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setTimeout</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alert</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（警告！）”，</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5000</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a:t>
            </a:r>
            <a:endParaRPr lang="en-US" altLang="zh-CN" sz="36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t>
            </a:r>
          </a:p>
          <a:p>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这个</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5000</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是</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ms</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的单位，也就是</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5</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秒，用法就类似于我们在看网络小说时，弹出广告的界面，这个广告界面中会弹出一个消息来使得我们必须点掉这个消息才能关闭网页，这样我们停留在页面的时间久更长</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a:t>
            </a:r>
            <a:endParaRPr lang="zh-CN" altLang="en-US" sz="40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623091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6598281"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en-US" altLang="zh-CN" sz="6600" dirty="0" smtClean="0">
                <a:solidFill>
                  <a:prstClr val="white"/>
                </a:solidFill>
                <a:latin typeface="华文新魏" panose="02010800040101010101" pitchFamily="2" charset="-122"/>
                <a:ea typeface="华文新魏" panose="02010800040101010101" pitchFamily="2" charset="-122"/>
              </a:rPr>
              <a:t>Cookies</a:t>
            </a:r>
          </a:p>
        </p:txBody>
      </p:sp>
      <p:sp>
        <p:nvSpPr>
          <p:cNvPr id="5" name="文本框 4"/>
          <p:cNvSpPr txBox="1"/>
          <p:nvPr/>
        </p:nvSpPr>
        <p:spPr>
          <a:xfrm>
            <a:off x="912842" y="1375214"/>
            <a:ext cx="10815781" cy="4031873"/>
          </a:xfrm>
          <a:prstGeom prst="rect">
            <a:avLst/>
          </a:prstGeom>
          <a:noFill/>
        </p:spPr>
        <p:txBody>
          <a:bodyPr wrap="square" rtlCol="0">
            <a:spAutoFit/>
          </a:bodyPr>
          <a:lstStyle/>
          <a:p>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Cookies</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通俗来讲就是，当我们进入</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163</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邮箱的时候，进入淘宝界面的时候，我们会发现我们不需要输入用户名甚至密码，这里就是因为浏览器存储了用户的信息，而</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Cookies</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就是用于存储访问者计算机中的变量，淘宝购物，购物车这一环节也用到了</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cookies</a:t>
            </a:r>
          </a:p>
          <a:p>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在</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js</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中，常用</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document.cookie</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方法对</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cookie</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进行一系列操作完成相关任务</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a:t>
            </a:r>
            <a:endParaRPr lang="zh-CN" altLang="en-US" sz="40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715876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6221575"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zh-CN" altLang="en-US" sz="6600" dirty="0">
                <a:solidFill>
                  <a:prstClr val="white"/>
                </a:solidFill>
                <a:latin typeface="华文新魏" panose="02010800040101010101" pitchFamily="2" charset="-122"/>
                <a:ea typeface="华文新魏" panose="02010800040101010101" pitchFamily="2" charset="-122"/>
              </a:rPr>
              <a:t>框架库</a:t>
            </a:r>
            <a:endParaRPr lang="en-US" altLang="zh-CN" sz="6600" dirty="0" smtClean="0">
              <a:solidFill>
                <a:prstClr val="white"/>
              </a:solidFill>
              <a:latin typeface="华文新魏" panose="02010800040101010101" pitchFamily="2" charset="-122"/>
              <a:ea typeface="华文新魏" panose="02010800040101010101" pitchFamily="2" charset="-122"/>
            </a:endParaRPr>
          </a:p>
        </p:txBody>
      </p:sp>
      <p:sp>
        <p:nvSpPr>
          <p:cNvPr id="5" name="文本框 4"/>
          <p:cNvSpPr txBox="1"/>
          <p:nvPr/>
        </p:nvSpPr>
        <p:spPr>
          <a:xfrm>
            <a:off x="912842" y="2791637"/>
            <a:ext cx="10815781" cy="1261884"/>
          </a:xfrm>
          <a:prstGeom prst="rect">
            <a:avLst/>
          </a:prstGeom>
          <a:noFill/>
        </p:spPr>
        <p:txBody>
          <a:bodyPr wrap="square" rtlCol="0">
            <a:spAutoFit/>
          </a:bodyPr>
          <a:lstStyle/>
          <a:p>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库可以用来简化</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js</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编程。常用的就是</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jQuery</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，其它的还有</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Prototype</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MooTools</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等</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a:t>
            </a:r>
            <a:endParaRPr lang="zh-CN" altLang="en-US" sz="40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034774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8193269"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en-US" altLang="zh-CN" sz="6600" dirty="0" smtClean="0">
                <a:solidFill>
                  <a:prstClr val="white"/>
                </a:solidFill>
                <a:latin typeface="华文新魏" panose="02010800040101010101" pitchFamily="2" charset="-122"/>
                <a:ea typeface="华文新魏" panose="02010800040101010101" pitchFamily="2" charset="-122"/>
              </a:rPr>
              <a:t>jQuery-</a:t>
            </a:r>
            <a:r>
              <a:rPr lang="zh-CN" altLang="en-US" sz="6600" dirty="0" smtClean="0">
                <a:solidFill>
                  <a:prstClr val="white"/>
                </a:solidFill>
                <a:latin typeface="华文新魏" panose="02010800040101010101" pitchFamily="2" charset="-122"/>
                <a:ea typeface="华文新魏" panose="02010800040101010101" pitchFamily="2" charset="-122"/>
              </a:rPr>
              <a:t>引入</a:t>
            </a:r>
            <a:endParaRPr lang="en-US" altLang="zh-CN" sz="6600" dirty="0" smtClean="0">
              <a:solidFill>
                <a:prstClr val="white"/>
              </a:solidFill>
              <a:latin typeface="华文新魏" panose="02010800040101010101" pitchFamily="2" charset="-122"/>
              <a:ea typeface="华文新魏" panose="02010800040101010101" pitchFamily="2" charset="-122"/>
            </a:endParaRPr>
          </a:p>
        </p:txBody>
      </p:sp>
      <p:sp>
        <p:nvSpPr>
          <p:cNvPr id="5" name="文本框 4"/>
          <p:cNvSpPr txBox="1"/>
          <p:nvPr/>
        </p:nvSpPr>
        <p:spPr>
          <a:xfrm>
            <a:off x="912842" y="1805520"/>
            <a:ext cx="10815781" cy="3908762"/>
          </a:xfrm>
          <a:prstGeom prst="rect">
            <a:avLst/>
          </a:prstGeom>
          <a:noFill/>
        </p:spPr>
        <p:txBody>
          <a:bodyPr wrap="square" rtlCol="0">
            <a:spAutoFit/>
          </a:bodyPr>
          <a:lstStyle/>
          <a:p>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我们可以用两种方法来引入库</a:t>
            </a:r>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a:t>
            </a:r>
            <a:endParaRPr lang="en-US" altLang="zh-CN" sz="4000" dirty="0" smtClean="0">
              <a:solidFill>
                <a:prstClr val="white">
                  <a:lumMod val="95000"/>
                </a:prstClr>
              </a:solidFill>
              <a:latin typeface="华文新魏" panose="02010800040101010101" pitchFamily="2" charset="-122"/>
              <a:ea typeface="华文新魏" panose="02010800040101010101" pitchFamily="2" charset="-122"/>
            </a:endParaRPr>
          </a:p>
          <a:p>
            <a:endParaRPr lang="en-US" altLang="zh-CN" sz="4000" dirty="0">
              <a:solidFill>
                <a:prstClr val="white">
                  <a:lumMod val="95000"/>
                </a:prstClr>
              </a:solidFill>
              <a:latin typeface="华文新魏" panose="02010800040101010101" pitchFamily="2" charset="-122"/>
              <a:ea typeface="华文新魏" panose="02010800040101010101" pitchFamily="2" charset="-122"/>
            </a:endParaRPr>
          </a:p>
          <a:p>
            <a:r>
              <a:rPr lang="en-US" altLang="zh-CN" sz="2000" dirty="0">
                <a:solidFill>
                  <a:schemeClr val="bg1">
                    <a:lumMod val="95000"/>
                  </a:schemeClr>
                </a:solidFill>
              </a:rPr>
              <a:t>&lt;script </a:t>
            </a:r>
            <a:r>
              <a:rPr lang="en-US" altLang="zh-CN" sz="2000" dirty="0" err="1">
                <a:solidFill>
                  <a:schemeClr val="bg1">
                    <a:lumMod val="95000"/>
                  </a:schemeClr>
                </a:solidFill>
              </a:rPr>
              <a:t>src</a:t>
            </a:r>
            <a:r>
              <a:rPr lang="en-US" altLang="zh-CN" sz="2000" dirty="0">
                <a:solidFill>
                  <a:schemeClr val="bg1">
                    <a:lumMod val="95000"/>
                  </a:schemeClr>
                </a:solidFill>
              </a:rPr>
              <a:t>="http://ajax.googleapis.com/ajax/libs/</a:t>
            </a:r>
            <a:r>
              <a:rPr lang="en-US" altLang="zh-CN" sz="2000" dirty="0" err="1">
                <a:solidFill>
                  <a:schemeClr val="bg1">
                    <a:lumMod val="95000"/>
                  </a:schemeClr>
                </a:solidFill>
              </a:rPr>
              <a:t>jquery</a:t>
            </a:r>
            <a:r>
              <a:rPr lang="en-US" altLang="zh-CN" sz="2000" dirty="0">
                <a:solidFill>
                  <a:schemeClr val="bg1">
                    <a:lumMod val="95000"/>
                  </a:schemeClr>
                </a:solidFill>
              </a:rPr>
              <a:t>/1.8.0/jquery.min.js"&gt;&lt;/script&gt;</a:t>
            </a:r>
            <a:endParaRPr lang="zh-CN" altLang="zh-CN" sz="2000" dirty="0">
              <a:solidFill>
                <a:schemeClr val="bg1">
                  <a:lumMod val="95000"/>
                </a:schemeClr>
              </a:solidFill>
            </a:endParaRPr>
          </a:p>
          <a:p>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这种方式不需要下载</a:t>
            </a:r>
            <a:endParaRPr lang="en-US" altLang="zh-CN" sz="4000" dirty="0" smtClean="0">
              <a:solidFill>
                <a:prstClr val="white">
                  <a:lumMod val="95000"/>
                </a:prstClr>
              </a:solidFill>
              <a:latin typeface="华文新魏" panose="02010800040101010101" pitchFamily="2" charset="-122"/>
              <a:ea typeface="华文新魏" panose="02010800040101010101" pitchFamily="2" charset="-122"/>
            </a:endParaRPr>
          </a:p>
          <a:p>
            <a:endParaRPr lang="en-US" altLang="zh-CN" sz="4000" dirty="0">
              <a:solidFill>
                <a:prstClr val="white">
                  <a:lumMod val="95000"/>
                </a:prstClr>
              </a:solidFill>
              <a:latin typeface="华文新魏" panose="02010800040101010101" pitchFamily="2" charset="-122"/>
              <a:ea typeface="华文新魏" panose="02010800040101010101" pitchFamily="2" charset="-122"/>
            </a:endParaRPr>
          </a:p>
          <a:p>
            <a:r>
              <a:rPr lang="en-US" altLang="zh-CN" sz="2800" dirty="0">
                <a:solidFill>
                  <a:schemeClr val="bg1">
                    <a:lumMod val="95000"/>
                  </a:schemeClr>
                </a:solidFill>
              </a:rPr>
              <a:t>&lt;script type="text/</a:t>
            </a:r>
            <a:r>
              <a:rPr lang="en-US" altLang="zh-CN" sz="2800" dirty="0" err="1">
                <a:solidFill>
                  <a:schemeClr val="bg1">
                    <a:lumMod val="95000"/>
                  </a:schemeClr>
                </a:solidFill>
              </a:rPr>
              <a:t>javascript</a:t>
            </a:r>
            <a:r>
              <a:rPr lang="en-US" altLang="zh-CN" sz="2800" dirty="0">
                <a:solidFill>
                  <a:schemeClr val="bg1">
                    <a:lumMod val="95000"/>
                  </a:schemeClr>
                </a:solidFill>
              </a:rPr>
              <a:t>" </a:t>
            </a:r>
            <a:r>
              <a:rPr lang="en-US" altLang="zh-CN" sz="2800" dirty="0" err="1">
                <a:solidFill>
                  <a:schemeClr val="bg1">
                    <a:lumMod val="95000"/>
                  </a:schemeClr>
                </a:solidFill>
              </a:rPr>
              <a:t>src</a:t>
            </a:r>
            <a:r>
              <a:rPr lang="en-US" altLang="zh-CN" sz="2800" dirty="0">
                <a:solidFill>
                  <a:schemeClr val="bg1">
                    <a:lumMod val="95000"/>
                  </a:schemeClr>
                </a:solidFill>
              </a:rPr>
              <a:t>="jquery.js"&gt;&lt;/script&gt;</a:t>
            </a:r>
            <a:endParaRPr lang="zh-CN" altLang="zh-CN" sz="2800" dirty="0">
              <a:solidFill>
                <a:schemeClr val="bg1">
                  <a:lumMod val="95000"/>
                </a:schemeClr>
              </a:solidFill>
            </a:endParaRPr>
          </a:p>
          <a:p>
            <a:r>
              <a:rPr lang="zh-CN" altLang="en-US" sz="4000" dirty="0" smtClean="0">
                <a:solidFill>
                  <a:prstClr val="white">
                    <a:lumMod val="95000"/>
                  </a:prstClr>
                </a:solidFill>
                <a:latin typeface="华文新魏" panose="02010800040101010101" pitchFamily="2" charset="-122"/>
                <a:ea typeface="华文新魏" panose="02010800040101010101" pitchFamily="2" charset="-122"/>
              </a:rPr>
              <a:t>这种方式引入的是下载下来的库</a:t>
            </a:r>
            <a:endParaRPr lang="zh-CN" altLang="en-US" sz="40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9751708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8193269"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en-US" altLang="zh-CN" sz="6600" dirty="0" smtClean="0">
                <a:solidFill>
                  <a:prstClr val="white"/>
                </a:solidFill>
                <a:latin typeface="华文新魏" panose="02010800040101010101" pitchFamily="2" charset="-122"/>
                <a:ea typeface="华文新魏" panose="02010800040101010101" pitchFamily="2" charset="-122"/>
              </a:rPr>
              <a:t>jQuery-</a:t>
            </a:r>
            <a:r>
              <a:rPr lang="zh-CN" altLang="en-US" sz="6600" dirty="0" smtClean="0">
                <a:solidFill>
                  <a:prstClr val="white"/>
                </a:solidFill>
                <a:latin typeface="华文新魏" panose="02010800040101010101" pitchFamily="2" charset="-122"/>
                <a:ea typeface="华文新魏" panose="02010800040101010101" pitchFamily="2" charset="-122"/>
              </a:rPr>
              <a:t>语法</a:t>
            </a:r>
            <a:endParaRPr lang="en-US" altLang="zh-CN" sz="6600" dirty="0" smtClean="0">
              <a:solidFill>
                <a:prstClr val="white"/>
              </a:solidFill>
              <a:latin typeface="华文新魏" panose="02010800040101010101" pitchFamily="2" charset="-122"/>
              <a:ea typeface="华文新魏" panose="02010800040101010101" pitchFamily="2" charset="-122"/>
            </a:endParaRPr>
          </a:p>
        </p:txBody>
      </p:sp>
      <p:sp>
        <p:nvSpPr>
          <p:cNvPr id="5" name="文本框 4"/>
          <p:cNvSpPr txBox="1"/>
          <p:nvPr/>
        </p:nvSpPr>
        <p:spPr>
          <a:xfrm>
            <a:off x="912842" y="1805520"/>
            <a:ext cx="10815781" cy="3416320"/>
          </a:xfrm>
          <a:prstGeom prst="rect">
            <a:avLst/>
          </a:prstGeom>
          <a:noFill/>
        </p:spPr>
        <p:txBody>
          <a:bodyPr wrap="square" rtlCol="0">
            <a:spAutoFit/>
          </a:bodyPr>
          <a:lstStyle/>
          <a:p>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document</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.ready(function(){</a:t>
            </a:r>
          </a:p>
          <a:p>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	</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语句。</a:t>
            </a:r>
            <a:endParaRPr lang="en-US" altLang="zh-CN" sz="3600" dirty="0">
              <a:solidFill>
                <a:prstClr val="white">
                  <a:lumMod val="95000"/>
                </a:prstClr>
              </a:solidFill>
              <a:latin typeface="华文新魏" panose="02010800040101010101" pitchFamily="2" charset="-122"/>
              <a:ea typeface="华文新魏" panose="02010800040101010101" pitchFamily="2" charset="-122"/>
            </a:endParaRPr>
          </a:p>
          <a:p>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t>
            </a:r>
          </a:p>
          <a:p>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总结起来就是这样的一种格式</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——$(selector).action()</a:t>
            </a:r>
          </a:p>
          <a:p>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Selector</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就是</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html</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中的元素，</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action</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（）是对该元素执行的操作。</a:t>
            </a:r>
            <a:endParaRPr lang="zh-CN" altLang="en-US" sz="40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1467083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9039654"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en-US" altLang="zh-CN" sz="6600" dirty="0" smtClean="0">
                <a:solidFill>
                  <a:prstClr val="white"/>
                </a:solidFill>
                <a:latin typeface="华文新魏" panose="02010800040101010101" pitchFamily="2" charset="-122"/>
                <a:ea typeface="华文新魏" panose="02010800040101010101" pitchFamily="2" charset="-122"/>
              </a:rPr>
              <a:t>jQuery-</a:t>
            </a:r>
            <a:r>
              <a:rPr lang="zh-CN" altLang="en-US" sz="6600" dirty="0" smtClean="0">
                <a:solidFill>
                  <a:prstClr val="white"/>
                </a:solidFill>
                <a:latin typeface="华文新魏" panose="02010800040101010101" pitchFamily="2" charset="-122"/>
                <a:ea typeface="华文新魏" panose="02010800040101010101" pitchFamily="2" charset="-122"/>
              </a:rPr>
              <a:t>选择器</a:t>
            </a:r>
            <a:endParaRPr lang="en-US" altLang="zh-CN" sz="6600" dirty="0" smtClean="0">
              <a:solidFill>
                <a:prstClr val="white"/>
              </a:solidFill>
              <a:latin typeface="华文新魏" panose="02010800040101010101" pitchFamily="2" charset="-122"/>
              <a:ea typeface="华文新魏" panose="02010800040101010101" pitchFamily="2" charset="-122"/>
            </a:endParaRPr>
          </a:p>
        </p:txBody>
      </p:sp>
      <p:sp>
        <p:nvSpPr>
          <p:cNvPr id="5" name="文本框 4"/>
          <p:cNvSpPr txBox="1"/>
          <p:nvPr/>
        </p:nvSpPr>
        <p:spPr>
          <a:xfrm>
            <a:off x="912842" y="1805520"/>
            <a:ext cx="10815781" cy="4524315"/>
          </a:xfrm>
          <a:prstGeom prst="rect">
            <a:avLst/>
          </a:prstGeom>
          <a:noFill/>
        </p:spPr>
        <p:txBody>
          <a:bodyPr wrap="square" rtlCol="0">
            <a:spAutoFit/>
          </a:bodyPr>
          <a:lstStyle/>
          <a:p>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p</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”）选择</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&lt;p&gt;</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标签；</a:t>
            </a:r>
            <a:endParaRPr lang="en-US" altLang="zh-CN" sz="36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3600" dirty="0">
                <a:solidFill>
                  <a:prstClr val="white">
                    <a:lumMod val="95000"/>
                  </a:prstClr>
                </a:solidFill>
                <a:latin typeface="华文新魏" panose="02010800040101010101" pitchFamily="2" charset="-122"/>
                <a:ea typeface="华文新魏" panose="02010800040101010101" pitchFamily="2" charset="-122"/>
              </a:rPr>
              <a:t>$</a:t>
            </a:r>
            <a:r>
              <a:rPr lang="zh-CN" altLang="en-US" sz="3600" dirty="0">
                <a:solidFill>
                  <a:prstClr val="white">
                    <a:lumMod val="95000"/>
                  </a:prstClr>
                </a:solidFill>
                <a:latin typeface="华文新魏" panose="02010800040101010101" pitchFamily="2" charset="-122"/>
                <a:ea typeface="华文新魏" panose="02010800040101010101" pitchFamily="2" charset="-122"/>
              </a:rPr>
              <a:t>（“</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p.intro</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”）选择</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class=</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intro</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”的</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p</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标签；</a:t>
            </a:r>
            <a:endParaRPr lang="en-US" altLang="zh-CN" sz="36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3600" dirty="0">
                <a:solidFill>
                  <a:prstClr val="white">
                    <a:lumMod val="95000"/>
                  </a:prstClr>
                </a:solidFill>
                <a:latin typeface="华文新魏" panose="02010800040101010101" pitchFamily="2" charset="-122"/>
                <a:ea typeface="华文新魏" panose="02010800040101010101" pitchFamily="2" charset="-122"/>
              </a:rPr>
              <a:t>$</a:t>
            </a:r>
            <a:r>
              <a:rPr lang="zh-CN" altLang="en-US" sz="3600" dirty="0">
                <a:solidFill>
                  <a:prstClr val="white">
                    <a:lumMod val="95000"/>
                  </a:prstClr>
                </a:solidFill>
                <a:latin typeface="华文新魏" panose="02010800040101010101" pitchFamily="2" charset="-122"/>
                <a:ea typeface="华文新魏" panose="02010800040101010101" pitchFamily="2" charset="-122"/>
              </a:rPr>
              <a:t>（“</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p#demo</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”）选择</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id=</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demo</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”的</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p</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标签；</a:t>
            </a:r>
            <a:endParaRPr lang="en-US" altLang="zh-CN" sz="36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3600" dirty="0">
                <a:solidFill>
                  <a:prstClr val="white">
                    <a:lumMod val="95000"/>
                  </a:prstClr>
                </a:solidFill>
                <a:latin typeface="华文新魏" panose="02010800040101010101" pitchFamily="2" charset="-122"/>
                <a:ea typeface="华文新魏" panose="02010800040101010101" pitchFamily="2" charset="-122"/>
              </a:rPr>
              <a:t>$</a:t>
            </a:r>
            <a:r>
              <a:rPr lang="zh-CN" altLang="en-US" sz="3600" dirty="0">
                <a:solidFill>
                  <a:prstClr val="white">
                    <a:lumMod val="95000"/>
                  </a:prstClr>
                </a:solidFill>
                <a:latin typeface="华文新魏" panose="02010800040101010101" pitchFamily="2" charset="-122"/>
                <a:ea typeface="华文新魏" panose="02010800040101010101" pitchFamily="2" charset="-122"/>
              </a:rPr>
              <a:t>（</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href</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”）选择所有带</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href</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属性的标签； </a:t>
            </a:r>
            <a:endParaRPr lang="en-US" altLang="zh-CN" sz="36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3600" dirty="0">
                <a:solidFill>
                  <a:prstClr val="white">
                    <a:lumMod val="95000"/>
                  </a:prstClr>
                </a:solidFill>
                <a:latin typeface="华文新魏" panose="02010800040101010101" pitchFamily="2" charset="-122"/>
                <a:ea typeface="华文新魏" panose="02010800040101010101" pitchFamily="2" charset="-122"/>
              </a:rPr>
              <a:t>$</a:t>
            </a:r>
            <a:r>
              <a:rPr lang="zh-CN" altLang="en-US" sz="3600" dirty="0">
                <a:solidFill>
                  <a:prstClr val="white">
                    <a:lumMod val="95000"/>
                  </a:prstClr>
                </a:solidFill>
                <a:latin typeface="华文新魏" panose="02010800040101010101" pitchFamily="2" charset="-122"/>
                <a:ea typeface="华文新魏" panose="02010800040101010101" pitchFamily="2" charset="-122"/>
              </a:rPr>
              <a:t>（</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href</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$=‘.jpg’]</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”）选择所有</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href</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以</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.jpg</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结尾的元素</a:t>
            </a:r>
            <a:endParaRPr lang="en-US" altLang="zh-CN" sz="36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3600" dirty="0">
                <a:solidFill>
                  <a:prstClr val="white">
                    <a:lumMod val="95000"/>
                  </a:prstClr>
                </a:solidFill>
                <a:latin typeface="华文新魏" panose="02010800040101010101" pitchFamily="2" charset="-122"/>
                <a:ea typeface="华文新魏" panose="02010800040101010101" pitchFamily="2" charset="-122"/>
              </a:rPr>
              <a:t>$</a:t>
            </a:r>
            <a:r>
              <a:rPr lang="zh-CN" altLang="en-US" sz="3600" dirty="0">
                <a:solidFill>
                  <a:prstClr val="white">
                    <a:lumMod val="95000"/>
                  </a:prstClr>
                </a:solidFill>
                <a:latin typeface="华文新魏" panose="02010800040101010101" pitchFamily="2" charset="-122"/>
                <a:ea typeface="华文新魏" panose="02010800040101010101" pitchFamily="2" charset="-122"/>
              </a:rPr>
              <a:t>（“</a:t>
            </a:r>
            <a:r>
              <a:rPr lang="en-US" altLang="zh-CN" sz="3600" dirty="0">
                <a:solidFill>
                  <a:prstClr val="white">
                    <a:lumMod val="95000"/>
                  </a:prstClr>
                </a:solidFill>
                <a:latin typeface="华文新魏" panose="02010800040101010101" pitchFamily="2" charset="-122"/>
                <a:ea typeface="华文新魏" panose="02010800040101010101" pitchFamily="2" charset="-122"/>
              </a:rPr>
              <a:t>p</a:t>
            </a:r>
            <a:r>
              <a:rPr lang="zh-CN" altLang="en-US" sz="3600" dirty="0">
                <a:solidFill>
                  <a:prstClr val="white">
                    <a:lumMod val="95000"/>
                  </a:prstClr>
                </a:solidFill>
                <a:latin typeface="华文新魏" panose="02010800040101010101" pitchFamily="2" charset="-122"/>
                <a:ea typeface="华文新魏" panose="02010800040101010101" pitchFamily="2" charset="-122"/>
              </a:rPr>
              <a:t>”</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css</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(“background-color”,</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red</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 把所有</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p</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标签的背景颜色改为红色。</a:t>
            </a:r>
            <a:endParaRPr lang="zh-CN" altLang="en-US" sz="40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285440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8193269"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en-US" altLang="zh-CN" sz="6600" dirty="0" smtClean="0">
                <a:solidFill>
                  <a:prstClr val="white"/>
                </a:solidFill>
                <a:latin typeface="华文新魏" panose="02010800040101010101" pitchFamily="2" charset="-122"/>
                <a:ea typeface="华文新魏" panose="02010800040101010101" pitchFamily="2" charset="-122"/>
              </a:rPr>
              <a:t>jQuery-</a:t>
            </a:r>
            <a:r>
              <a:rPr lang="zh-CN" altLang="en-US" sz="6600" dirty="0" smtClean="0">
                <a:solidFill>
                  <a:prstClr val="white"/>
                </a:solidFill>
                <a:latin typeface="华文新魏" panose="02010800040101010101" pitchFamily="2" charset="-122"/>
                <a:ea typeface="华文新魏" panose="02010800040101010101" pitchFamily="2" charset="-122"/>
              </a:rPr>
              <a:t>事件</a:t>
            </a:r>
            <a:endParaRPr lang="en-US" altLang="zh-CN" sz="6600" dirty="0" smtClean="0">
              <a:solidFill>
                <a:prstClr val="white"/>
              </a:solidFill>
              <a:latin typeface="华文新魏" panose="02010800040101010101" pitchFamily="2" charset="-122"/>
              <a:ea typeface="华文新魏" panose="0201080004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705246334"/>
              </p:ext>
            </p:extLst>
          </p:nvPr>
        </p:nvGraphicFramePr>
        <p:xfrm>
          <a:off x="838200" y="1477818"/>
          <a:ext cx="10515600" cy="5209308"/>
        </p:xfrm>
        <a:graphic>
          <a:graphicData uri="http://schemas.openxmlformats.org/drawingml/2006/table">
            <a:tbl>
              <a:tblPr firstRow="1" firstCol="1" bandRow="1">
                <a:tableStyleId>{5C22544A-7EE6-4342-B048-85BDC9FD1C3A}</a:tableStyleId>
              </a:tblPr>
              <a:tblGrid>
                <a:gridCol w="5257800"/>
                <a:gridCol w="5257800"/>
              </a:tblGrid>
              <a:tr h="868218">
                <a:tc>
                  <a:txBody>
                    <a:bodyPr/>
                    <a:lstStyle/>
                    <a:p>
                      <a:pPr algn="ctr">
                        <a:spcAft>
                          <a:spcPts val="0"/>
                        </a:spcAft>
                      </a:pPr>
                      <a:r>
                        <a:rPr lang="en-US" sz="1800" kern="0">
                          <a:effectLst/>
                        </a:rPr>
                        <a:t>Event </a:t>
                      </a:r>
                      <a:r>
                        <a:rPr lang="zh-CN" sz="1800" kern="0">
                          <a:effectLst/>
                        </a:rPr>
                        <a:t>函数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1800" kern="0" dirty="0">
                          <a:effectLst/>
                        </a:rPr>
                        <a:t>绑定函数至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r>
              <a:tr h="868218">
                <a:tc>
                  <a:txBody>
                    <a:bodyPr/>
                    <a:lstStyle/>
                    <a:p>
                      <a:pPr algn="ctr">
                        <a:spcAft>
                          <a:spcPts val="0"/>
                        </a:spcAft>
                      </a:pPr>
                      <a:r>
                        <a:rPr lang="en-US" sz="1800" kern="0" dirty="0">
                          <a:effectLst/>
                        </a:rPr>
                        <a:t>$(document).ready(function)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1800" kern="0">
                          <a:effectLst/>
                        </a:rPr>
                        <a:t>将函数绑定到文档的就绪事件（当文档完成加载时）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r>
              <a:tr h="868218">
                <a:tc>
                  <a:txBody>
                    <a:bodyPr/>
                    <a:lstStyle/>
                    <a:p>
                      <a:pPr algn="ctr">
                        <a:spcAft>
                          <a:spcPts val="0"/>
                        </a:spcAft>
                      </a:pPr>
                      <a:r>
                        <a:rPr lang="en-US" sz="1800" kern="0">
                          <a:effectLst/>
                        </a:rPr>
                        <a:t>$(selector).click(function)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1800" kern="0">
                          <a:effectLst/>
                        </a:rPr>
                        <a:t>触发或将函数绑定到被选元素的点击事件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r>
              <a:tr h="868218">
                <a:tc>
                  <a:txBody>
                    <a:bodyPr/>
                    <a:lstStyle/>
                    <a:p>
                      <a:pPr algn="ctr">
                        <a:spcAft>
                          <a:spcPts val="0"/>
                        </a:spcAft>
                      </a:pPr>
                      <a:r>
                        <a:rPr lang="en-US" sz="1800" kern="0">
                          <a:effectLst/>
                        </a:rPr>
                        <a:t>$(selector).dblclick(function)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1800" kern="0">
                          <a:effectLst/>
                        </a:rPr>
                        <a:t>触发或将函数绑定到被选元素的双击事件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r>
              <a:tr h="868218">
                <a:tc>
                  <a:txBody>
                    <a:bodyPr/>
                    <a:lstStyle/>
                    <a:p>
                      <a:pPr algn="ctr">
                        <a:spcAft>
                          <a:spcPts val="0"/>
                        </a:spcAft>
                      </a:pPr>
                      <a:r>
                        <a:rPr lang="en-US" sz="1800" kern="0">
                          <a:effectLst/>
                        </a:rPr>
                        <a:t>$(selector).focus(function)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1800" kern="0">
                          <a:effectLst/>
                        </a:rPr>
                        <a:t>触发或将函数绑定到被选元素的获得焦点事件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r>
              <a:tr h="868218">
                <a:tc>
                  <a:txBody>
                    <a:bodyPr/>
                    <a:lstStyle/>
                    <a:p>
                      <a:pPr algn="ctr">
                        <a:spcAft>
                          <a:spcPts val="0"/>
                        </a:spcAft>
                      </a:pPr>
                      <a:r>
                        <a:rPr lang="en-US" sz="1800" kern="0">
                          <a:effectLst/>
                        </a:rPr>
                        <a:t>$(selector).mouseover(function)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c>
                  <a:txBody>
                    <a:bodyPr/>
                    <a:lstStyle/>
                    <a:p>
                      <a:pPr algn="ctr">
                        <a:spcAft>
                          <a:spcPts val="0"/>
                        </a:spcAft>
                      </a:pPr>
                      <a:r>
                        <a:rPr lang="zh-CN" sz="1800" kern="0" dirty="0">
                          <a:effectLst/>
                        </a:rPr>
                        <a:t>触发或将函数绑定到被选元素的鼠标悬停事件</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27540055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8193269"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en-US" altLang="zh-CN" sz="6600" dirty="0" smtClean="0">
                <a:solidFill>
                  <a:prstClr val="white"/>
                </a:solidFill>
                <a:latin typeface="华文新魏" panose="02010800040101010101" pitchFamily="2" charset="-122"/>
                <a:ea typeface="华文新魏" panose="02010800040101010101" pitchFamily="2" charset="-122"/>
              </a:rPr>
              <a:t>jQuery-</a:t>
            </a:r>
            <a:r>
              <a:rPr lang="zh-CN" altLang="en-US" sz="6600" dirty="0" smtClean="0">
                <a:solidFill>
                  <a:prstClr val="white"/>
                </a:solidFill>
                <a:latin typeface="华文新魏" panose="02010800040101010101" pitchFamily="2" charset="-122"/>
                <a:ea typeface="华文新魏" panose="02010800040101010101" pitchFamily="2" charset="-122"/>
              </a:rPr>
              <a:t>效果</a:t>
            </a:r>
            <a:endParaRPr lang="en-US" altLang="zh-CN" sz="6600" dirty="0" smtClean="0">
              <a:solidFill>
                <a:prstClr val="white"/>
              </a:solidFill>
              <a:latin typeface="华文新魏" panose="02010800040101010101" pitchFamily="2" charset="-122"/>
              <a:ea typeface="华文新魏" panose="02010800040101010101" pitchFamily="2" charset="-122"/>
            </a:endParaRPr>
          </a:p>
        </p:txBody>
      </p:sp>
      <p:sp>
        <p:nvSpPr>
          <p:cNvPr id="4" name="文本框 3"/>
          <p:cNvSpPr txBox="1"/>
          <p:nvPr/>
        </p:nvSpPr>
        <p:spPr>
          <a:xfrm>
            <a:off x="912842" y="1805520"/>
            <a:ext cx="10815781" cy="2862322"/>
          </a:xfrm>
          <a:prstGeom prst="rect">
            <a:avLst/>
          </a:prstGeom>
          <a:noFill/>
        </p:spPr>
        <p:txBody>
          <a:bodyPr wrap="square" rtlCol="0">
            <a:spAutoFit/>
          </a:bodyPr>
          <a:lstStyle/>
          <a:p>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.hide() </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隐藏内容；</a:t>
            </a:r>
            <a:endParaRPr lang="en-US" altLang="zh-CN" sz="36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.show()</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显示内容；</a:t>
            </a:r>
            <a:endParaRPr lang="en-US" altLang="zh-CN" sz="36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.toggle()</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隐藏和显示内容。</a:t>
            </a:r>
            <a:endParaRPr lang="en-US" altLang="zh-CN" sz="3600" dirty="0" smtClean="0">
              <a:solidFill>
                <a:prstClr val="white">
                  <a:lumMod val="95000"/>
                </a:prstClr>
              </a:solidFill>
              <a:latin typeface="华文新魏" panose="02010800040101010101" pitchFamily="2" charset="-122"/>
              <a:ea typeface="华文新魏" panose="02010800040101010101" pitchFamily="2" charset="-122"/>
            </a:endParaRPr>
          </a:p>
          <a:p>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使用这种方法就可以把按钮和上述三个方法结合起来对界面中的一些部分进行隐藏和显示。</a:t>
            </a:r>
            <a:endParaRPr lang="zh-CN" altLang="en-US" sz="40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0055040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6109365"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仿宋" panose="02010600040101010101" pitchFamily="2" charset="-122"/>
                <a:ea typeface="华文仿宋" panose="02010600040101010101" pitchFamily="2" charset="-122"/>
              </a:rPr>
              <a:t>&lt;h&gt;</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矩形 2">
            <a:hlinkClick r:id="rId2" action="ppaction://hlinksldjump"/>
          </p:cNvPr>
          <p:cNvSpPr/>
          <p:nvPr/>
        </p:nvSpPr>
        <p:spPr>
          <a:xfrm>
            <a:off x="912842" y="3077014"/>
            <a:ext cx="3627916" cy="1107996"/>
          </a:xfrm>
          <a:prstGeom prst="rect">
            <a:avLst/>
          </a:prstGeom>
        </p:spPr>
        <p:txBody>
          <a:bodyPr wrap="none">
            <a:spAutoFit/>
          </a:bodyPr>
          <a:lstStyle/>
          <a:p>
            <a:r>
              <a:rPr lang="zh-CN" altLang="en-US" sz="6600" dirty="0" smtClean="0">
                <a:solidFill>
                  <a:schemeClr val="bg1"/>
                </a:solidFill>
                <a:latin typeface="华文新魏" panose="02010800040101010101" pitchFamily="2" charset="-122"/>
                <a:ea typeface="华文新魏" panose="02010800040101010101" pitchFamily="2" charset="-122"/>
              </a:rPr>
              <a:t>从</a:t>
            </a:r>
            <a:r>
              <a:rPr lang="en-US" altLang="zh-CN" sz="6600" dirty="0" smtClean="0">
                <a:solidFill>
                  <a:schemeClr val="bg1"/>
                </a:solidFill>
                <a:latin typeface="华文新魏" panose="02010800040101010101" pitchFamily="2" charset="-122"/>
                <a:ea typeface="华文新魏" panose="02010800040101010101" pitchFamily="2" charset="-122"/>
              </a:rPr>
              <a:t>h1</a:t>
            </a:r>
            <a:r>
              <a:rPr lang="zh-CN" altLang="en-US" sz="6600" dirty="0" smtClean="0">
                <a:solidFill>
                  <a:schemeClr val="bg1"/>
                </a:solidFill>
                <a:latin typeface="华文新魏" panose="02010800040101010101" pitchFamily="2" charset="-122"/>
                <a:ea typeface="华文新魏" panose="02010800040101010101" pitchFamily="2" charset="-122"/>
              </a:rPr>
              <a:t>到</a:t>
            </a:r>
            <a:r>
              <a:rPr lang="en-US" altLang="zh-CN" sz="6600" dirty="0" smtClean="0">
                <a:solidFill>
                  <a:schemeClr val="bg1"/>
                </a:solidFill>
                <a:latin typeface="华文新魏" panose="02010800040101010101" pitchFamily="2" charset="-122"/>
                <a:ea typeface="华文新魏" panose="02010800040101010101" pitchFamily="2" charset="-122"/>
              </a:rPr>
              <a:t>h6</a:t>
            </a:r>
            <a:endParaRPr lang="zh-CN" altLang="en-US" sz="6600" dirty="0">
              <a:latin typeface="华文新魏" panose="02010800040101010101" pitchFamily="2" charset="-122"/>
              <a:ea typeface="华文新魏" panose="02010800040101010101" pitchFamily="2" charset="-122"/>
            </a:endParaRPr>
          </a:p>
        </p:txBody>
      </p:sp>
      <p:pic>
        <p:nvPicPr>
          <p:cNvPr id="4" name="图片 3"/>
          <p:cNvPicPr>
            <a:picLocks noChangeAspect="1"/>
          </p:cNvPicPr>
          <p:nvPr/>
        </p:nvPicPr>
        <p:blipFill>
          <a:blip r:embed="rId3"/>
          <a:stretch>
            <a:fillRect/>
          </a:stretch>
        </p:blipFill>
        <p:spPr>
          <a:xfrm>
            <a:off x="2726800" y="1375214"/>
            <a:ext cx="7168314" cy="542564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49341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8193269"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en-US" altLang="zh-CN" sz="6600" dirty="0" smtClean="0">
                <a:solidFill>
                  <a:prstClr val="white"/>
                </a:solidFill>
                <a:latin typeface="华文新魏" panose="02010800040101010101" pitchFamily="2" charset="-122"/>
                <a:ea typeface="华文新魏" panose="02010800040101010101" pitchFamily="2" charset="-122"/>
              </a:rPr>
              <a:t>jQuery-</a:t>
            </a:r>
            <a:r>
              <a:rPr lang="zh-CN" altLang="en-US" sz="6600" dirty="0" smtClean="0">
                <a:solidFill>
                  <a:prstClr val="white"/>
                </a:solidFill>
                <a:latin typeface="华文新魏" panose="02010800040101010101" pitchFamily="2" charset="-122"/>
                <a:ea typeface="华文新魏" panose="02010800040101010101" pitchFamily="2" charset="-122"/>
              </a:rPr>
              <a:t>效果</a:t>
            </a:r>
            <a:endParaRPr lang="en-US" altLang="zh-CN" sz="6600" dirty="0" smtClean="0">
              <a:solidFill>
                <a:prstClr val="white"/>
              </a:solidFill>
              <a:latin typeface="华文新魏" panose="02010800040101010101" pitchFamily="2" charset="-122"/>
              <a:ea typeface="华文新魏" panose="02010800040101010101" pitchFamily="2" charset="-122"/>
            </a:endParaRPr>
          </a:p>
        </p:txBody>
      </p:sp>
      <p:sp>
        <p:nvSpPr>
          <p:cNvPr id="4" name="文本框 3"/>
          <p:cNvSpPr txBox="1"/>
          <p:nvPr/>
        </p:nvSpPr>
        <p:spPr>
          <a:xfrm>
            <a:off x="912842" y="1805520"/>
            <a:ext cx="10815781" cy="2862322"/>
          </a:xfrm>
          <a:prstGeom prst="rect">
            <a:avLst/>
          </a:prstGeom>
          <a:noFill/>
        </p:spPr>
        <p:txBody>
          <a:bodyPr wrap="square" rtlCol="0">
            <a:spAutoFit/>
          </a:bodyPr>
          <a:lstStyle/>
          <a:p>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slideDown</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 </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向下滑动；</a:t>
            </a:r>
            <a:endParaRPr lang="en-US" altLang="zh-CN" sz="36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slideUp</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向上滑动；</a:t>
            </a:r>
            <a:endParaRPr lang="en-US" altLang="zh-CN" sz="36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slideToggle</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同时滑动。</a:t>
            </a:r>
            <a:endParaRPr lang="en-US" altLang="zh-CN" sz="3600" dirty="0" smtClean="0">
              <a:solidFill>
                <a:prstClr val="white">
                  <a:lumMod val="95000"/>
                </a:prstClr>
              </a:solidFill>
              <a:latin typeface="华文新魏" panose="02010800040101010101" pitchFamily="2" charset="-122"/>
              <a:ea typeface="华文新魏" panose="02010800040101010101" pitchFamily="2" charset="-122"/>
            </a:endParaRPr>
          </a:p>
          <a:p>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使用这种方法就</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可以使页面某一部分动起来，但是最终会停止。</a:t>
            </a:r>
            <a:endParaRPr lang="zh-CN" altLang="en-US" sz="40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91119337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9551013"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en-US" altLang="zh-CN" sz="6600" dirty="0" smtClean="0">
                <a:solidFill>
                  <a:prstClr val="white"/>
                </a:solidFill>
                <a:latin typeface="华文新魏" panose="02010800040101010101" pitchFamily="2" charset="-122"/>
                <a:ea typeface="华文新魏" panose="02010800040101010101" pitchFamily="2" charset="-122"/>
              </a:rPr>
              <a:t>jQuery-chaining</a:t>
            </a:r>
            <a:endParaRPr lang="en-US" altLang="zh-CN" sz="6600" dirty="0" smtClean="0">
              <a:solidFill>
                <a:prstClr val="white"/>
              </a:solidFill>
              <a:latin typeface="华文新魏" panose="02010800040101010101" pitchFamily="2" charset="-122"/>
              <a:ea typeface="华文新魏" panose="02010800040101010101" pitchFamily="2" charset="-122"/>
            </a:endParaRPr>
          </a:p>
        </p:txBody>
      </p:sp>
      <p:sp>
        <p:nvSpPr>
          <p:cNvPr id="4" name="文本框 3"/>
          <p:cNvSpPr txBox="1"/>
          <p:nvPr/>
        </p:nvSpPr>
        <p:spPr>
          <a:xfrm>
            <a:off x="912842" y="2558555"/>
            <a:ext cx="10815781" cy="1754326"/>
          </a:xfrm>
          <a:prstGeom prst="rect">
            <a:avLst/>
          </a:prstGeom>
          <a:noFill/>
        </p:spPr>
        <p:txBody>
          <a:bodyPr wrap="square" rtlCol="0">
            <a:spAutoFit/>
          </a:bodyPr>
          <a:lstStyle/>
          <a:p>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$(“#p1”).</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css</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color”,”red</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slideUp</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(2000).</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slideDown</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(2000)</a:t>
            </a:r>
          </a:p>
          <a:p>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用上述方法就是闲了对一个</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id</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的多种操作，很方便。</a:t>
            </a:r>
            <a:endParaRPr lang="zh-CN" altLang="en-US" sz="40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4020493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8518679"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en-US" altLang="zh-CN" sz="6600" dirty="0" smtClean="0">
                <a:solidFill>
                  <a:prstClr val="white"/>
                </a:solidFill>
                <a:latin typeface="华文新魏" panose="02010800040101010101" pitchFamily="2" charset="-122"/>
                <a:ea typeface="华文新魏" panose="02010800040101010101" pitchFamily="2" charset="-122"/>
              </a:rPr>
              <a:t>jQuery-AJAX</a:t>
            </a:r>
            <a:endParaRPr lang="en-US" altLang="zh-CN" sz="6600" dirty="0" smtClean="0">
              <a:solidFill>
                <a:prstClr val="white"/>
              </a:solidFill>
              <a:latin typeface="华文新魏" panose="02010800040101010101" pitchFamily="2" charset="-122"/>
              <a:ea typeface="华文新魏" panose="02010800040101010101" pitchFamily="2" charset="-122"/>
            </a:endParaRPr>
          </a:p>
        </p:txBody>
      </p:sp>
      <p:sp>
        <p:nvSpPr>
          <p:cNvPr id="4" name="文本框 3"/>
          <p:cNvSpPr txBox="1"/>
          <p:nvPr/>
        </p:nvSpPr>
        <p:spPr>
          <a:xfrm>
            <a:off x="912842" y="1966884"/>
            <a:ext cx="10815781" cy="2862322"/>
          </a:xfrm>
          <a:prstGeom prst="rect">
            <a:avLst/>
          </a:prstGeom>
          <a:noFill/>
        </p:spPr>
        <p:txBody>
          <a:bodyPr wrap="square" rtlCol="0">
            <a:spAutoFit/>
          </a:bodyPr>
          <a:lstStyle/>
          <a:p>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AJAX</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是异步的</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js</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和</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XML</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的缩写，可以使我们在不重载整个网页的情况下，从后台拿出数据在网页前端显示出来，像云计算大作业中，我们就是用</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ajax</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从后端获取数据在百度地图上显示出来，而不是一开始我们就显示这样一个轨迹。</a:t>
            </a:r>
            <a:endParaRPr lang="zh-CN" altLang="en-US" sz="40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89089004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8518679"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JavaScript-</a:t>
            </a:r>
            <a:r>
              <a:rPr lang="en-US" altLang="zh-CN" sz="6600" dirty="0" smtClean="0">
                <a:solidFill>
                  <a:prstClr val="white"/>
                </a:solidFill>
                <a:latin typeface="华文新魏" panose="02010800040101010101" pitchFamily="2" charset="-122"/>
                <a:ea typeface="华文新魏" panose="02010800040101010101" pitchFamily="2" charset="-122"/>
              </a:rPr>
              <a:t>jQuery-AJAX</a:t>
            </a:r>
          </a:p>
        </p:txBody>
      </p:sp>
      <p:sp>
        <p:nvSpPr>
          <p:cNvPr id="4" name="文本框 3"/>
          <p:cNvSpPr txBox="1"/>
          <p:nvPr/>
        </p:nvSpPr>
        <p:spPr>
          <a:xfrm>
            <a:off x="912842" y="1966884"/>
            <a:ext cx="10815781" cy="3970318"/>
          </a:xfrm>
          <a:prstGeom prst="rect">
            <a:avLst/>
          </a:prstGeom>
          <a:noFill/>
        </p:spPr>
        <p:txBody>
          <a:bodyPr wrap="square" rtlCol="0">
            <a:spAutoFit/>
          </a:bodyPr>
          <a:lstStyle/>
          <a:p>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$.get(</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URL,callback</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a:t>
            </a:r>
          </a:p>
          <a:p>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这样从后端服务器上请求数据，当然也可以从一个文件里请求数据，</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callback</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里可以填入一个</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js</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函数，用来对返回的数据进行一个处理</a:t>
            </a:r>
            <a:endParaRPr lang="en-US" altLang="zh-CN" sz="3600" dirty="0" smtClean="0">
              <a:solidFill>
                <a:prstClr val="white">
                  <a:lumMod val="95000"/>
                </a:prstClr>
              </a:solidFill>
              <a:latin typeface="华文新魏" panose="02010800040101010101" pitchFamily="2" charset="-122"/>
              <a:ea typeface="华文新魏" panose="02010800040101010101" pitchFamily="2" charset="-122"/>
            </a:endParaRPr>
          </a:p>
          <a:p>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$.post(</a:t>
            </a:r>
            <a:r>
              <a:rPr lang="en-US" altLang="zh-CN" sz="3600" dirty="0" err="1" smtClean="0">
                <a:solidFill>
                  <a:prstClr val="white">
                    <a:lumMod val="95000"/>
                  </a:prstClr>
                </a:solidFill>
                <a:latin typeface="华文新魏" panose="02010800040101010101" pitchFamily="2" charset="-122"/>
                <a:ea typeface="华文新魏" panose="02010800040101010101" pitchFamily="2" charset="-122"/>
              </a:rPr>
              <a:t>URL,data</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callback)</a:t>
            </a:r>
          </a:p>
          <a:p>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这样像服务器提交数据，</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callback</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是请求成功后执行的一系列操作，一般是一个函数。</a:t>
            </a:r>
            <a:endParaRPr lang="zh-CN" altLang="en-US" sz="4000" dirty="0">
              <a:solidFill>
                <a:prstClr val="white">
                  <a:lumMod val="95000"/>
                </a:prst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7917108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912842" y="1966884"/>
            <a:ext cx="10815781" cy="3416320"/>
          </a:xfrm>
          <a:prstGeom prst="rect">
            <a:avLst/>
          </a:prstGeom>
          <a:noFill/>
        </p:spPr>
        <p:txBody>
          <a:bodyPr wrap="square" rtlCol="0">
            <a:spAutoFit/>
          </a:bodyPr>
          <a:lstStyle/>
          <a:p>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这个</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PPT</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中有很多东西都没有讲到，比如</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HTML5</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在</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HTML</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上加上了很多特性，</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CSS3</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在</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CSS</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上加了很多特性，还有我人为的省略一些不常用的操作，</a:t>
            </a:r>
            <a:r>
              <a:rPr lang="en-US" altLang="zh-CN" sz="3600" dirty="0" smtClean="0">
                <a:solidFill>
                  <a:prstClr val="white">
                    <a:lumMod val="95000"/>
                  </a:prstClr>
                </a:solidFill>
                <a:latin typeface="华文新魏" panose="02010800040101010101" pitchFamily="2" charset="-122"/>
                <a:ea typeface="华文新魏" panose="02010800040101010101" pitchFamily="2" charset="-122"/>
              </a:rPr>
              <a:t>jQuery</a:t>
            </a:r>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的很多使用方法的省略等等。</a:t>
            </a:r>
            <a:endParaRPr lang="en-US" altLang="zh-CN" sz="3600" dirty="0" smtClean="0">
              <a:solidFill>
                <a:prstClr val="white">
                  <a:lumMod val="95000"/>
                </a:prstClr>
              </a:solidFill>
              <a:latin typeface="华文新魏" panose="02010800040101010101" pitchFamily="2" charset="-122"/>
              <a:ea typeface="华文新魏" panose="02010800040101010101" pitchFamily="2" charset="-122"/>
            </a:endParaRPr>
          </a:p>
          <a:p>
            <a:r>
              <a:rPr lang="zh-CN" altLang="en-US" sz="3600" dirty="0" smtClean="0">
                <a:solidFill>
                  <a:prstClr val="white">
                    <a:lumMod val="95000"/>
                  </a:prstClr>
                </a:solidFill>
                <a:latin typeface="华文新魏" panose="02010800040101010101" pitchFamily="2" charset="-122"/>
                <a:ea typeface="华文新魏" panose="02010800040101010101" pitchFamily="2" charset="-122"/>
              </a:rPr>
              <a:t>很多东西都是用到了才去搜索解决方法，做的多了，自然就熟练了，自然就得心应手。</a:t>
            </a:r>
            <a:endParaRPr lang="zh-CN" altLang="en-US" sz="4000" dirty="0">
              <a:solidFill>
                <a:prstClr val="white">
                  <a:lumMod val="95000"/>
                </a:prstClr>
              </a:solidFill>
              <a:latin typeface="华文新魏" panose="02010800040101010101" pitchFamily="2" charset="-122"/>
              <a:ea typeface="华文新魏" panose="02010800040101010101" pitchFamily="2" charset="-122"/>
            </a:endParaRPr>
          </a:p>
        </p:txBody>
      </p:sp>
      <p:sp>
        <p:nvSpPr>
          <p:cNvPr id="3" name="矩形 2"/>
          <p:cNvSpPr/>
          <p:nvPr/>
        </p:nvSpPr>
        <p:spPr>
          <a:xfrm>
            <a:off x="912842" y="267218"/>
            <a:ext cx="1877437" cy="1107996"/>
          </a:xfrm>
          <a:prstGeom prst="rect">
            <a:avLst/>
          </a:prstGeom>
        </p:spPr>
        <p:txBody>
          <a:bodyPr wrap="none">
            <a:spAutoFit/>
          </a:bodyPr>
          <a:lstStyle/>
          <a:p>
            <a:r>
              <a:rPr lang="zh-CN" altLang="en-US" sz="6600" dirty="0" smtClean="0">
                <a:solidFill>
                  <a:prstClr val="white"/>
                </a:solidFill>
                <a:latin typeface="华文行楷" panose="02010800040101010101" pitchFamily="2" charset="-122"/>
                <a:ea typeface="华文行楷" panose="02010800040101010101" pitchFamily="2" charset="-122"/>
              </a:rPr>
              <a:t>总结</a:t>
            </a:r>
            <a:endParaRPr lang="en-US" altLang="zh-CN" sz="6600" dirty="0" smtClean="0">
              <a:solidFill>
                <a:prstClr val="white"/>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482588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矩形 2"/>
          <p:cNvSpPr/>
          <p:nvPr/>
        </p:nvSpPr>
        <p:spPr>
          <a:xfrm>
            <a:off x="4635097" y="2585546"/>
            <a:ext cx="3877985" cy="1569660"/>
          </a:xfrm>
          <a:prstGeom prst="rect">
            <a:avLst/>
          </a:prstGeom>
        </p:spPr>
        <p:txBody>
          <a:bodyPr wrap="none">
            <a:spAutoFit/>
          </a:bodyPr>
          <a:lstStyle/>
          <a:p>
            <a:r>
              <a:rPr lang="zh-CN" altLang="en-US" sz="9600" dirty="0" smtClean="0">
                <a:solidFill>
                  <a:prstClr val="white"/>
                </a:solidFill>
                <a:latin typeface="华文行楷" panose="02010800040101010101" pitchFamily="2" charset="-122"/>
                <a:ea typeface="华文行楷" panose="02010800040101010101" pitchFamily="2" charset="-122"/>
              </a:rPr>
              <a:t>谢谢</a:t>
            </a:r>
            <a:r>
              <a:rPr lang="zh-CN" altLang="en-US" sz="9600" dirty="0">
                <a:solidFill>
                  <a:prstClr val="white"/>
                </a:solidFill>
                <a:latin typeface="华文行楷" panose="02010800040101010101" pitchFamily="2" charset="-122"/>
                <a:ea typeface="华文行楷" panose="02010800040101010101" pitchFamily="2" charset="-122"/>
              </a:rPr>
              <a:t>！</a:t>
            </a:r>
            <a:endParaRPr lang="en-US" altLang="zh-CN" sz="9600" dirty="0" smtClean="0">
              <a:solidFill>
                <a:prstClr val="white"/>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906362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912842" y="267218"/>
            <a:ext cx="6109365" cy="1107996"/>
          </a:xfrm>
          <a:prstGeom prst="rect">
            <a:avLst/>
          </a:prstGeom>
        </p:spPr>
        <p:txBody>
          <a:bodyPr wrap="none">
            <a:spAutoFit/>
          </a:bodyPr>
          <a:lstStyle/>
          <a:p>
            <a:r>
              <a:rPr lang="en-US" altLang="zh-CN" sz="6600" dirty="0" smtClean="0">
                <a:solidFill>
                  <a:prstClr val="white"/>
                </a:solidFill>
                <a:latin typeface="华文行楷" panose="02010800040101010101" pitchFamily="2" charset="-122"/>
                <a:ea typeface="华文行楷" panose="02010800040101010101" pitchFamily="2" charset="-122"/>
              </a:rPr>
              <a:t>HTML-</a:t>
            </a:r>
            <a:r>
              <a:rPr lang="zh-CN" altLang="en-US" sz="6600" dirty="0" smtClean="0">
                <a:solidFill>
                  <a:prstClr val="white"/>
                </a:solidFill>
                <a:latin typeface="华文行楷" panose="02010800040101010101" pitchFamily="2" charset="-122"/>
                <a:ea typeface="华文行楷" panose="02010800040101010101" pitchFamily="2" charset="-122"/>
              </a:rPr>
              <a:t>标签</a:t>
            </a:r>
            <a:r>
              <a:rPr lang="en-US" altLang="zh-CN" sz="6600" dirty="0" smtClean="0">
                <a:solidFill>
                  <a:prstClr val="white"/>
                </a:solidFill>
                <a:latin typeface="华文仿宋" panose="02010600040101010101" pitchFamily="2" charset="-122"/>
                <a:ea typeface="华文仿宋" panose="02010600040101010101" pitchFamily="2" charset="-122"/>
              </a:rPr>
              <a:t>&lt;p&gt;</a:t>
            </a:r>
            <a:endParaRPr lang="zh-CN" altLang="en-US" sz="6600" dirty="0">
              <a:solidFill>
                <a:prstClr val="black"/>
              </a:solidFill>
              <a:latin typeface="华文仿宋" panose="02010600040101010101" pitchFamily="2" charset="-122"/>
              <a:ea typeface="华文仿宋" panose="02010600040101010101" pitchFamily="2" charset="-122"/>
            </a:endParaRPr>
          </a:p>
        </p:txBody>
      </p:sp>
      <p:sp>
        <p:nvSpPr>
          <p:cNvPr id="3" name="文本框 2"/>
          <p:cNvSpPr txBox="1"/>
          <p:nvPr/>
        </p:nvSpPr>
        <p:spPr>
          <a:xfrm>
            <a:off x="912842" y="3008086"/>
            <a:ext cx="9494907" cy="1107996"/>
          </a:xfrm>
          <a:prstGeom prst="rect">
            <a:avLst/>
          </a:prstGeom>
          <a:noFill/>
        </p:spPr>
        <p:txBody>
          <a:bodyPr wrap="none" rtlCol="0">
            <a:spAutoFit/>
          </a:bodyPr>
          <a:lstStyle/>
          <a:p>
            <a:r>
              <a:rPr lang="zh-CN" altLang="en-US" sz="6600" dirty="0" smtClean="0">
                <a:solidFill>
                  <a:schemeClr val="bg1">
                    <a:lumMod val="95000"/>
                  </a:schemeClr>
                </a:solidFill>
                <a:latin typeface="华文新魏" panose="02010800040101010101" pitchFamily="2" charset="-122"/>
                <a:ea typeface="华文新魏" panose="02010800040101010101" pitchFamily="2" charset="-122"/>
              </a:rPr>
              <a:t>用来定义一个段落的开始</a:t>
            </a:r>
            <a:endParaRPr lang="zh-CN" altLang="en-US" sz="6600" dirty="0">
              <a:solidFill>
                <a:schemeClr val="bg1">
                  <a:lumMod val="95000"/>
                </a:schemeClr>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0097031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自定义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FFFFFF"/>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1531</TotalTime>
  <Words>2781</Words>
  <Application>Microsoft Office PowerPoint</Application>
  <PresentationFormat>宽屏</PresentationFormat>
  <Paragraphs>378</Paragraphs>
  <Slides>85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85</vt:i4>
      </vt:variant>
    </vt:vector>
  </HeadingPairs>
  <TitlesOfParts>
    <vt:vector size="94" baseType="lpstr">
      <vt:lpstr>华文仿宋</vt:lpstr>
      <vt:lpstr>华文行楷</vt:lpstr>
      <vt:lpstr>华文新魏</vt:lpstr>
      <vt:lpstr>宋体</vt:lpstr>
      <vt:lpstr>Arial</vt:lpstr>
      <vt:lpstr>Calibri</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62</cp:revision>
  <dcterms:created xsi:type="dcterms:W3CDTF">2018-05-25T02:18:27Z</dcterms:created>
  <dcterms:modified xsi:type="dcterms:W3CDTF">2018-06-07T02:01:12Z</dcterms:modified>
</cp:coreProperties>
</file>