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14" r:id="rId3"/>
    <p:sldId id="315" r:id="rId4"/>
    <p:sldId id="312" r:id="rId5"/>
    <p:sldId id="317" r:id="rId6"/>
    <p:sldId id="318" r:id="rId7"/>
    <p:sldId id="266" r:id="rId8"/>
    <p:sldId id="319" r:id="rId9"/>
    <p:sldId id="295" r:id="rId10"/>
    <p:sldId id="307" r:id="rId11"/>
    <p:sldId id="308" r:id="rId12"/>
    <p:sldId id="309" r:id="rId13"/>
    <p:sldId id="306" r:id="rId14"/>
    <p:sldId id="282" r:id="rId15"/>
    <p:sldId id="257" r:id="rId16"/>
    <p:sldId id="259" r:id="rId17"/>
    <p:sldId id="260" r:id="rId18"/>
    <p:sldId id="267" r:id="rId19"/>
    <p:sldId id="263" r:id="rId20"/>
    <p:sldId id="264" r:id="rId21"/>
    <p:sldId id="265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x="12192000" cy="6858000"/>
  <p:notesSz cx="6858000" cy="9144000"/>
  <p:embeddedFontLst>
    <p:embeddedFont>
      <p:font typeface="나눔바른고딕" panose="020B0603020101020101" charset="-127"/>
      <p:regular r:id="rId36"/>
      <p:bold r:id="rId37"/>
    </p:embeddedFont>
    <p:embeddedFont>
      <p:font typeface="나눔바른고딕 UltraLight" panose="020B0603020101020101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Rockwell" panose="02060603020205020403" pitchFamily="18" charset="0"/>
      <p:regular r:id="rId41"/>
      <p:bold r:id="rId42"/>
      <p:italic r:id="rId43"/>
      <p:boldItalic r:id="rId44"/>
    </p:embeddedFont>
    <p:embeddedFont>
      <p:font typeface="나눔스퀘어 ExtraBold" panose="020B0600000101010101" charset="0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872576-F519-4B8F-B3E8-53E85B110CDD}">
          <p14:sldIdLst>
            <p14:sldId id="256"/>
            <p14:sldId id="314"/>
            <p14:sldId id="315"/>
            <p14:sldId id="312"/>
            <p14:sldId id="317"/>
            <p14:sldId id="318"/>
            <p14:sldId id="266"/>
            <p14:sldId id="319"/>
            <p14:sldId id="295"/>
            <p14:sldId id="307"/>
            <p14:sldId id="308"/>
            <p14:sldId id="309"/>
            <p14:sldId id="306"/>
            <p14:sldId id="282"/>
            <p14:sldId id="257"/>
            <p14:sldId id="259"/>
            <p14:sldId id="260"/>
            <p14:sldId id="267"/>
            <p14:sldId id="263"/>
            <p14:sldId id="264"/>
            <p14:sldId id="265"/>
          </p14:sldIdLst>
        </p14:section>
        <p14:section name="원본_슬라이드" id="{947EB17E-346E-4DA6-B257-7033DD4ADCFE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57BB4-4007-4776-A02A-73B074B37596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AE98-53BB-48EE-87B4-62C2F40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9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나는 이런 사람이다</a:t>
            </a:r>
            <a:r>
              <a:rPr lang="en-US" altLang="ko-KR" dirty="0"/>
              <a:t>. (</a:t>
            </a:r>
            <a:r>
              <a:rPr lang="ko-KR" altLang="en-US" dirty="0"/>
              <a:t>핵심 태그</a:t>
            </a:r>
            <a:r>
              <a:rPr lang="en-US" altLang="ko-KR" dirty="0"/>
              <a:t>, </a:t>
            </a:r>
            <a:r>
              <a:rPr lang="ko-KR" altLang="en-US" dirty="0"/>
              <a:t>키워드로 설명해주세요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나는 이런 커리어를 지향하고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SWOT</a:t>
            </a:r>
            <a:r>
              <a:rPr lang="ko-KR" altLang="en-US" dirty="0"/>
              <a:t>을 하더라도 어떻게 준비할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AE98-53BB-48EE-87B4-62C2F40AD3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4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다른 관점</a:t>
            </a:r>
            <a:r>
              <a:rPr lang="en-US" altLang="ko-KR" dirty="0"/>
              <a:t>, </a:t>
            </a:r>
            <a:r>
              <a:rPr lang="ko-KR" altLang="en-US" dirty="0"/>
              <a:t>내가 사는 삶의 모습으로 세상에 영향을 끼친다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AE98-53BB-48EE-87B4-62C2F40AD3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3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AE98-53BB-48EE-87B4-62C2F40AD3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3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밖에서 벌어서 안에서 살 찌우는 그룹이 되자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AE98-53BB-48EE-87B4-62C2F40AD3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9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남들과 다른 관점으로 세상의 소외된 사람들의 가려운 부분을 시원하게 긁어주는</a:t>
            </a:r>
            <a:endParaRPr lang="en-US" altLang="ko-KR" dirty="0"/>
          </a:p>
          <a:p>
            <a:r>
              <a:rPr lang="ko-KR" altLang="en-US" dirty="0"/>
              <a:t>집념</a:t>
            </a:r>
            <a:r>
              <a:rPr lang="en-US" altLang="ko-KR" dirty="0"/>
              <a:t>, </a:t>
            </a:r>
            <a:r>
              <a:rPr lang="ko-KR" altLang="en-US" dirty="0"/>
              <a:t>호기심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가치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앞으로 나는 어떤 사람이 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/>
              <a:t>말레이시아 </a:t>
            </a:r>
            <a:r>
              <a:rPr lang="en-US" altLang="ko-KR" dirty="0"/>
              <a:t>7</a:t>
            </a:r>
            <a:r>
              <a:rPr lang="ko-KR" altLang="en-US" dirty="0"/>
              <a:t>년 경제학 독일 교환 </a:t>
            </a:r>
            <a:r>
              <a:rPr lang="en-US" altLang="ko-KR" dirty="0"/>
              <a:t>6</a:t>
            </a:r>
            <a:r>
              <a:rPr lang="ko-KR" altLang="en-US" dirty="0"/>
              <a:t>개월</a:t>
            </a:r>
            <a:r>
              <a:rPr lang="en-US" altLang="ko-KR" dirty="0"/>
              <a:t>, SKT T~ </a:t>
            </a:r>
            <a:r>
              <a:rPr lang="ko-KR" altLang="en-US" dirty="0"/>
              <a:t>경제학회</a:t>
            </a:r>
            <a:endParaRPr lang="en-US" altLang="ko-KR" dirty="0"/>
          </a:p>
          <a:p>
            <a:r>
              <a:rPr lang="en-US" altLang="ko-KR" dirty="0"/>
              <a:t>APP</a:t>
            </a:r>
            <a:r>
              <a:rPr lang="ko-KR" altLang="en-US" dirty="0"/>
              <a:t>개발 </a:t>
            </a:r>
            <a:r>
              <a:rPr lang="en-US" altLang="ko-KR" dirty="0"/>
              <a:t>-&gt; CEO</a:t>
            </a:r>
            <a:r>
              <a:rPr lang="ko-KR" altLang="en-US" dirty="0"/>
              <a:t>가 되고 싶다</a:t>
            </a:r>
            <a:r>
              <a:rPr lang="en-US" altLang="ko-KR" dirty="0"/>
              <a:t>. : </a:t>
            </a:r>
            <a:r>
              <a:rPr lang="ko-KR" altLang="en-US" dirty="0"/>
              <a:t>궁극적으로 하고 싶은 일</a:t>
            </a:r>
            <a:r>
              <a:rPr lang="en-US" altLang="ko-KR" dirty="0"/>
              <a:t>? (</a:t>
            </a:r>
            <a:r>
              <a:rPr lang="ko-KR" altLang="en-US" dirty="0"/>
              <a:t>오늘만 산다</a:t>
            </a:r>
            <a:r>
              <a:rPr lang="en-US" altLang="ko-KR" dirty="0"/>
              <a:t>.:Carpe diem)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AE98-53BB-48EE-87B4-62C2F40AD3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lain" startAt="2019"/>
            </a:pP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CD1CE0-78EB-46C1-BEC3-4FE75F0C496D}"/>
              </a:ext>
            </a:extLst>
          </p:cNvPr>
          <p:cNvGrpSpPr/>
          <p:nvPr userDrawn="1"/>
        </p:nvGrpSpPr>
        <p:grpSpPr>
          <a:xfrm>
            <a:off x="617617" y="532037"/>
            <a:ext cx="755722" cy="755722"/>
            <a:chOff x="617617" y="532037"/>
            <a:chExt cx="755722" cy="755722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17" y="532037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276D68-9F44-4500-B0DA-3D0B4F26E8D5}"/>
                </a:ext>
              </a:extLst>
            </p:cNvPr>
            <p:cNvSpPr/>
            <p:nvPr userDrawn="1"/>
          </p:nvSpPr>
          <p:spPr>
            <a:xfrm>
              <a:off x="700465" y="909898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5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421658" y="2302990"/>
            <a:ext cx="1871153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9788" y="1859920"/>
              <a:ext cx="130650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PART.0 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목표 서비스</a:t>
              </a:r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9094" y="2302990"/>
            <a:ext cx="1916293" cy="315590"/>
            <a:chOff x="142230" y="1840624"/>
            <a:chExt cx="1521617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2230" y="1859920"/>
              <a:ext cx="152161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 Data Extraction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06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D0CF36A-B922-435F-85B5-AEA10E7BB85F}"/>
              </a:ext>
            </a:extLst>
          </p:cNvPr>
          <p:cNvGrpSpPr/>
          <p:nvPr userDrawn="1"/>
        </p:nvGrpSpPr>
        <p:grpSpPr>
          <a:xfrm>
            <a:off x="421658" y="2302990"/>
            <a:ext cx="1871153" cy="315590"/>
            <a:chOff x="160147" y="1840624"/>
            <a:chExt cx="1485774" cy="315590"/>
          </a:xfrm>
        </p:grpSpPr>
        <p:sp>
          <p:nvSpPr>
            <p:cNvPr id="27" name="모서리가 둥근 직사각형 18">
              <a:extLst>
                <a:ext uri="{FF2B5EF4-FFF2-40B4-BE49-F238E27FC236}">
                  <a16:creationId xmlns:a16="http://schemas.microsoft.com/office/drawing/2014/main" id="{900F40B7-68D8-47E5-9FCE-419BE0DB8755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DEC7C7-907C-43F8-ACB0-89AE38F29DC1}"/>
                </a:ext>
              </a:extLst>
            </p:cNvPr>
            <p:cNvSpPr/>
            <p:nvPr/>
          </p:nvSpPr>
          <p:spPr>
            <a:xfrm>
              <a:off x="382161" y="1859920"/>
              <a:ext cx="104175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PART.2  Django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7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31C291-2850-4EF0-8FF6-525566098302}"/>
              </a:ext>
            </a:extLst>
          </p:cNvPr>
          <p:cNvGrpSpPr/>
          <p:nvPr userDrawn="1"/>
        </p:nvGrpSpPr>
        <p:grpSpPr>
          <a:xfrm>
            <a:off x="421658" y="2302990"/>
            <a:ext cx="1871153" cy="315590"/>
            <a:chOff x="160147" y="1840624"/>
            <a:chExt cx="1485774" cy="315590"/>
          </a:xfrm>
        </p:grpSpPr>
        <p:sp>
          <p:nvSpPr>
            <p:cNvPr id="24" name="모서리가 둥근 직사각형 18">
              <a:extLst>
                <a:ext uri="{FF2B5EF4-FFF2-40B4-BE49-F238E27FC236}">
                  <a16:creationId xmlns:a16="http://schemas.microsoft.com/office/drawing/2014/main" id="{91719CC8-46D2-42D0-B81F-D8B466EFBF1F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A3BCB8-12FC-4FBE-B782-BBF75B4DE801}"/>
                </a:ext>
              </a:extLst>
            </p:cNvPr>
            <p:cNvSpPr/>
            <p:nvPr/>
          </p:nvSpPr>
          <p:spPr>
            <a:xfrm>
              <a:off x="479889" y="1859920"/>
              <a:ext cx="84629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PART.3  Vue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8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최종 프로젝트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412993" y="2302990"/>
            <a:ext cx="177761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7920" y="1859920"/>
              <a:ext cx="117026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PART.4  Ending..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BC76C-A2A4-4488-A2B3-EF1A11ECDC7E}"/>
              </a:ext>
            </a:extLst>
          </p:cNvPr>
          <p:cNvGrpSpPr/>
          <p:nvPr userDrawn="1"/>
        </p:nvGrpSpPr>
        <p:grpSpPr>
          <a:xfrm>
            <a:off x="321782" y="277499"/>
            <a:ext cx="755722" cy="755722"/>
            <a:chOff x="321782" y="277499"/>
            <a:chExt cx="755722" cy="75572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2" y="277499"/>
              <a:ext cx="755722" cy="7557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1A1965-4E0E-4E2F-A0C1-56820076855D}"/>
                </a:ext>
              </a:extLst>
            </p:cNvPr>
            <p:cNvSpPr/>
            <p:nvPr userDrawn="1"/>
          </p:nvSpPr>
          <p:spPr>
            <a:xfrm>
              <a:off x="412835" y="658909"/>
              <a:ext cx="590026" cy="314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될 때까지 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algn="ctr"/>
              <a:r>
                <a:rPr lang="ko-KR" altLang="en-US" sz="7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포기 없음</a:t>
              </a:r>
              <a:endParaRPr lang="en-US" altLang="ko-KR" sz="7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7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2" r:id="rId5"/>
    <p:sldLayoutId id="2147483653" r:id="rId6"/>
    <p:sldLayoutId id="2147483654" r:id="rId7"/>
    <p:sldLayoutId id="214748365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419130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44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42306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SSAFY 2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 서울캠퍼스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얼간이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김윤재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배성호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이한얼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3238" y="3476083"/>
            <a:ext cx="2225527" cy="349624"/>
            <a:chOff x="5036181" y="2926746"/>
            <a:chExt cx="2478818" cy="3496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00550" y="2963059"/>
              <a:ext cx="17500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영화</a:t>
              </a:r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 전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/>
                </a:rPr>
                <a:t>오늘</a:t>
              </a:r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..</a:t>
              </a:r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4" y="2827977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BBDF6B-CA06-4A66-8D63-A09F209B0199}"/>
              </a:ext>
            </a:extLst>
          </p:cNvPr>
          <p:cNvSpPr/>
          <p:nvPr/>
        </p:nvSpPr>
        <p:spPr>
          <a:xfrm>
            <a:off x="-460570" y="791996"/>
            <a:ext cx="1074652" cy="80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CDE1F3-5276-4CB6-A821-B5A40AAF717E}"/>
              </a:ext>
            </a:extLst>
          </p:cNvPr>
          <p:cNvSpPr/>
          <p:nvPr/>
        </p:nvSpPr>
        <p:spPr>
          <a:xfrm>
            <a:off x="5814336" y="2230619"/>
            <a:ext cx="563326" cy="338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영화추천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457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NU ë¹ë°ì´í° ííí¬ì ëí ì´ë¯¸ì§ ê²ìê²°ê³¼">
            <a:extLst>
              <a:ext uri="{FF2B5EF4-FFF2-40B4-BE49-F238E27FC236}">
                <a16:creationId xmlns:a16="http://schemas.microsoft.com/office/drawing/2014/main" id="{F6DB425A-E429-45E2-AF4F-FD745D8C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993" y="-7500937"/>
            <a:ext cx="53768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ê°ë§, ì¤ììì¤ì ëí ì´ë¯¸ì§ ê²ìê²°ê³¼">
            <a:extLst>
              <a:ext uri="{FF2B5EF4-FFF2-40B4-BE49-F238E27FC236}">
                <a16:creationId xmlns:a16="http://schemas.microsoft.com/office/drawing/2014/main" id="{61909A17-8830-4DEA-97F8-1066B625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53" y="5163503"/>
            <a:ext cx="8477900" cy="564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://www.shoestring.kr/trekking100/44_sahara/images/content_01.jpg">
            <a:extLst>
              <a:ext uri="{FF2B5EF4-FFF2-40B4-BE49-F238E27FC236}">
                <a16:creationId xmlns:a16="http://schemas.microsoft.com/office/drawing/2014/main" id="{EA5C5CA6-8468-48FD-9424-E849900D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"/>
          <a:stretch/>
        </p:blipFill>
        <p:spPr bwMode="auto">
          <a:xfrm>
            <a:off x="-1" y="0"/>
            <a:ext cx="12192001" cy="80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2140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NU ë¹ë°ì´í° ííí¬ì ëí ì´ë¯¸ì§ ê²ìê²°ê³¼">
            <a:extLst>
              <a:ext uri="{FF2B5EF4-FFF2-40B4-BE49-F238E27FC236}">
                <a16:creationId xmlns:a16="http://schemas.microsoft.com/office/drawing/2014/main" id="{F6DB425A-E429-45E2-AF4F-FD745D8C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993" y="-7500937"/>
            <a:ext cx="53768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://www.shoestring.kr/trekking100/44_sahara/images/content_01.jpg">
            <a:extLst>
              <a:ext uri="{FF2B5EF4-FFF2-40B4-BE49-F238E27FC236}">
                <a16:creationId xmlns:a16="http://schemas.microsoft.com/office/drawing/2014/main" id="{EA5C5CA6-8468-48FD-9424-E849900D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"/>
          <a:stretch/>
        </p:blipFill>
        <p:spPr bwMode="auto">
          <a:xfrm>
            <a:off x="-1" y="0"/>
            <a:ext cx="12192001" cy="80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ìë¦ë¤ì´ ì¤ììì¤ì ëí ì´ë¯¸ì§ ê²ìê²°ê³¼">
            <a:extLst>
              <a:ext uri="{FF2B5EF4-FFF2-40B4-BE49-F238E27FC236}">
                <a16:creationId xmlns:a16="http://schemas.microsoft.com/office/drawing/2014/main" id="{63825719-59B7-4C60-A830-E6A72B3E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6484" cy="80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2348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se campì ëí ì´ë¯¸ì§ ê²ìê²°ê³¼">
            <a:extLst>
              <a:ext uri="{FF2B5EF4-FFF2-40B4-BE49-F238E27FC236}">
                <a16:creationId xmlns:a16="http://schemas.microsoft.com/office/drawing/2014/main" id="{9C702075-18D9-4EB4-A406-307E81C5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3519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벽, 실내, 욕실이(가) 표시된 사진&#10;&#10;자동 생성된 설명">
            <a:extLst>
              <a:ext uri="{FF2B5EF4-FFF2-40B4-BE49-F238E27FC236}">
                <a16:creationId xmlns:a16="http://schemas.microsoft.com/office/drawing/2014/main" id="{B0E1D73B-6761-44C4-BAE0-0B3E0431B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39538" y="1113656"/>
            <a:ext cx="6866119" cy="46388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54B134-1007-4E9E-A837-A02B24502A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1852" cy="42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548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19561" y="1941733"/>
            <a:ext cx="2495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이한얼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(Lee Han </a:t>
            </a:r>
            <a:r>
              <a:rPr lang="en-US" altLang="ko-KR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Eol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2019. 5. 4.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80521" y="2752587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2019. 8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연세대학교 의공학부 졸업 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80521" y="2626660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80521" y="315557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80521" y="4419605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780521" y="325461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 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37133" y="4600376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00836" y="3254610"/>
            <a:ext cx="27382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1~2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1~12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미디어팀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계약직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2016. 1~12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블로그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00836" y="4585602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1~2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신제품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기획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1~12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미디어 신규 채널 홍보 기획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3780521" y="5376047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3737133" y="5494063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Award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00836" y="5479289"/>
            <a:ext cx="2821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마케팅 공모전 최우수상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2017. 6 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광고 공모전 은상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6" r="21689"/>
          <a:stretch/>
        </p:blipFill>
        <p:spPr>
          <a:xfrm>
            <a:off x="595152" y="3120294"/>
            <a:ext cx="2490766" cy="251459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000" y="3185806"/>
            <a:ext cx="2337927" cy="9543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</a:rPr>
              <a:t>盡人事待天命</a:t>
            </a:r>
            <a:r>
              <a:rPr lang="en-US" altLang="zh-TW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진인사대천명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pPr algn="ctr"/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”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사람으로서 할 수 있는 최선을 다한 후에는 오직 하늘의 뜻을 기다린다”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8" y="1146684"/>
            <a:ext cx="1115665" cy="57917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8" y="5772400"/>
            <a:ext cx="201795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88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43" y="1515837"/>
            <a:ext cx="8591776" cy="483287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581142" y="1128663"/>
            <a:ext cx="3554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첫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깔끔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01980" y="3029343"/>
            <a:ext cx="4912503" cy="1414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곳에 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여러분이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그동안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만들었던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경험했던 결과물을 첨부하세요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pic>
        <p:nvPicPr>
          <p:cNvPr id="14" name="Picture 8" descr="https://engineering.yonsei.ac.kr/main/upload/image/201904091125004110082031250.jpg">
            <a:extLst>
              <a:ext uri="{FF2B5EF4-FFF2-40B4-BE49-F238E27FC236}">
                <a16:creationId xmlns:a16="http://schemas.microsoft.com/office/drawing/2014/main" id="{983C07AF-58DD-4D98-B700-787CAC4A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960" y="4801616"/>
            <a:ext cx="3399689" cy="138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14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3" y="1567926"/>
            <a:ext cx="8537986" cy="480261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61295" y="1128663"/>
            <a:ext cx="3393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두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05646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5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세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72" y="1549997"/>
            <a:ext cx="8546951" cy="48076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75594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48994" y="2103406"/>
            <a:ext cx="1932493" cy="315590"/>
            <a:chOff x="160147" y="1840624"/>
            <a:chExt cx="1485774" cy="31559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9950" y="1859920"/>
              <a:ext cx="114617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#1.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단기 계획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08603" y="2103406"/>
            <a:ext cx="1932493" cy="315590"/>
            <a:chOff x="160147" y="1840624"/>
            <a:chExt cx="1485774" cy="31559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9945" y="1859920"/>
              <a:ext cx="114617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#2.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중기 계획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240339" y="2103406"/>
            <a:ext cx="1932493" cy="315590"/>
            <a:chOff x="160147" y="1840624"/>
            <a:chExt cx="1485774" cy="31559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9949" y="1859920"/>
              <a:ext cx="114617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#3.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장기 계획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4727322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386931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6540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4108128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95904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95904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5904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71211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4108128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95904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95904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95904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97221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84997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84997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84997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360304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직사각형 43"/>
          <p:cNvSpPr/>
          <p:nvPr/>
        </p:nvSpPr>
        <p:spPr>
          <a:xfrm>
            <a:off x="6797221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84997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84997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4997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68384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56160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56160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256160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0031467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/>
          <p:cNvSpPr/>
          <p:nvPr/>
        </p:nvSpPr>
        <p:spPr>
          <a:xfrm>
            <a:off x="9468384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256160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56160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256160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72" y="1148590"/>
            <a:ext cx="99373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211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6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여섯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시크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08" y="1541031"/>
            <a:ext cx="8591774" cy="48328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0279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F2B58-4175-4A5E-8B3B-30A56936891F}"/>
              </a:ext>
            </a:extLst>
          </p:cNvPr>
          <p:cNvSpPr txBox="1"/>
          <p:nvPr/>
        </p:nvSpPr>
        <p:spPr>
          <a:xfrm>
            <a:off x="3706368" y="1228397"/>
            <a:ext cx="866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>
                <a:latin typeface="나눔바른고딕" panose="020B0603020101020101" charset="-127"/>
                <a:ea typeface="나눔바른고딕" panose="020B0603020101020101" charset="-127"/>
              </a:rPr>
              <a:t> </a:t>
            </a:r>
            <a:r>
              <a:rPr lang="ko-KR" altLang="en-US" sz="4000" dirty="0">
                <a:latin typeface="나눔바른고딕" panose="020B0603020101020101" charset="-127"/>
                <a:ea typeface="나눔바른고딕" panose="020B0603020101020101" charset="-127"/>
              </a:rPr>
              <a:t>목표 서비스</a:t>
            </a:r>
            <a:endParaRPr lang="en-US" altLang="ko-KR" sz="4000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342900" indent="-342900">
              <a:buAutoNum type="arabicPeriod"/>
            </a:pPr>
            <a:endParaRPr lang="en-US" altLang="ko-KR" sz="4000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342900" indent="-342900">
              <a:buAutoNum type="arabicPeriod"/>
            </a:pPr>
            <a:r>
              <a:rPr lang="en-US" altLang="ko-KR" sz="4000" dirty="0">
                <a:latin typeface="나눔바른고딕" panose="020B0603020101020101" charset="-127"/>
                <a:ea typeface="나눔바른고딕" panose="020B0603020101020101" charset="-127"/>
              </a:rPr>
              <a:t> Data Extraction</a:t>
            </a:r>
          </a:p>
          <a:p>
            <a:pPr marL="342900" indent="-342900">
              <a:buAutoNum type="arabicPeriod"/>
            </a:pPr>
            <a:endParaRPr lang="en-US" altLang="ko-KR" sz="4000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342900" indent="-342900">
              <a:buAutoNum type="arabicPeriod"/>
            </a:pPr>
            <a:r>
              <a:rPr lang="en-US" altLang="ko-KR" sz="4000" dirty="0">
                <a:latin typeface="나눔바른고딕" panose="020B0603020101020101" charset="-127"/>
                <a:ea typeface="나눔바른고딕" panose="020B0603020101020101" charset="-127"/>
              </a:rPr>
              <a:t> Django</a:t>
            </a:r>
          </a:p>
          <a:p>
            <a:pPr marL="342900" indent="-342900">
              <a:buAutoNum type="arabicPeriod"/>
            </a:pPr>
            <a:endParaRPr lang="en-US" altLang="ko-KR" sz="4000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342900" indent="-342900">
              <a:buAutoNum type="arabicPeriod"/>
            </a:pPr>
            <a:r>
              <a:rPr lang="en-US" altLang="ko-KR" sz="4000" dirty="0">
                <a:latin typeface="나눔바른고딕" panose="020B0603020101020101" charset="-127"/>
                <a:ea typeface="나눔바른고딕" panose="020B0603020101020101" charset="-127"/>
              </a:rPr>
              <a:t> Vue</a:t>
            </a:r>
            <a:endParaRPr lang="ko-KR" altLang="en-US" sz="4000" dirty="0">
              <a:latin typeface="나눔바른고딕" panose="020B0603020101020101" charset="-127"/>
              <a:ea typeface="나눔바른고딕" panose="020B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57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260547" y="1128663"/>
            <a:ext cx="4195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일곱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네온사인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80" y="1541032"/>
            <a:ext cx="8618668" cy="4848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627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7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여덟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84" y="1532067"/>
            <a:ext cx="8654527" cy="486817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16697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419130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42306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3237" y="3476083"/>
            <a:ext cx="2225527" cy="349624"/>
            <a:chOff x="5036181" y="2926746"/>
            <a:chExt cx="2478818" cy="3496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66666" y="2963059"/>
              <a:ext cx="24178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기획공방 마케팅부문 마케팅</a:t>
              </a:r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4" y="2827977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46024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19561" y="1941733"/>
            <a:ext cx="2495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김공방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(Kim Gong Bang)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2018. 6. 17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80521" y="2752587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2018. 3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한국대학교 경영학과 졸업 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80521" y="2626660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80521" y="315557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80521" y="4419605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780521" y="325461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 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37133" y="4600376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00836" y="3254610"/>
            <a:ext cx="27382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1~2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1~12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미디어팀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계약직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2016. 1~12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블로그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00836" y="4585602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1~2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신제품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기획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1~12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미디어 신규 채널 홍보 기획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3780521" y="5376047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3737133" y="5494063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Award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00836" y="5479289"/>
            <a:ext cx="2821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마케팅 공모전 최우수상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2017. 6 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광고 공모전 은상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6" r="21689"/>
          <a:stretch/>
        </p:blipFill>
        <p:spPr>
          <a:xfrm>
            <a:off x="595152" y="3120294"/>
            <a:ext cx="2490766" cy="251459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000" y="3185806"/>
            <a:ext cx="2337927" cy="9543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곳에 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여러분의 프로필 사진과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좌우명 등을 작성해보세요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8" y="1146684"/>
            <a:ext cx="1115665" cy="57917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8" y="5772400"/>
            <a:ext cx="201795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1073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48994" y="2103406"/>
            <a:ext cx="1932493" cy="315590"/>
            <a:chOff x="160147" y="1840624"/>
            <a:chExt cx="1485774" cy="31559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8100" y="1859920"/>
              <a:ext cx="114987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#1. PPT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제작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08603" y="2103406"/>
            <a:ext cx="1932493" cy="315590"/>
            <a:chOff x="160147" y="1840624"/>
            <a:chExt cx="1485774" cy="31559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6334" y="1859920"/>
              <a:ext cx="125340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#2.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공모전 수상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240339" y="2103406"/>
            <a:ext cx="1932493" cy="315590"/>
            <a:chOff x="160147" y="1840624"/>
            <a:chExt cx="1485774" cy="31559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338" y="1859920"/>
              <a:ext cx="125340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#3.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기획서 작성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4727322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386931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6540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4108128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95904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95904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5904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71211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4108128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95904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95904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95904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97221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84997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84997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84997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360304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직사각형 43"/>
          <p:cNvSpPr/>
          <p:nvPr/>
        </p:nvSpPr>
        <p:spPr>
          <a:xfrm>
            <a:off x="6797221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84997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84997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4997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68384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56160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56160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256160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0031467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/>
          <p:cNvSpPr/>
          <p:nvPr/>
        </p:nvSpPr>
        <p:spPr>
          <a:xfrm>
            <a:off x="9468384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256160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56160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256160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72" y="1148590"/>
            <a:ext cx="99373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08142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43" y="1515837"/>
            <a:ext cx="8591776" cy="483287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581142" y="1128663"/>
            <a:ext cx="3554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첫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깔끔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01980" y="3029343"/>
            <a:ext cx="4912503" cy="1414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곳에 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여러분이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그동안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만들었던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경험했던 결과물을 첨부하세요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565053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3" y="1567926"/>
            <a:ext cx="8537986" cy="480261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61295" y="1128663"/>
            <a:ext cx="3393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두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146092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5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세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72" y="1549997"/>
            <a:ext cx="8546951" cy="48076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886897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340696" y="1128663"/>
            <a:ext cx="4035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네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인스타그램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47" y="1552325"/>
            <a:ext cx="6470725" cy="48530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24979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6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다섯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과일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21" y="1568822"/>
            <a:ext cx="8577232" cy="48246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58340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2B9C7-0F1B-454A-B197-36ABF56C64AA}"/>
              </a:ext>
            </a:extLst>
          </p:cNvPr>
          <p:cNvSpPr txBox="1"/>
          <p:nvPr/>
        </p:nvSpPr>
        <p:spPr>
          <a:xfrm>
            <a:off x="3035808" y="890016"/>
            <a:ext cx="86197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1.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영화 추천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사용자에게 임의의 영화 선택지 제공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사용자의 선택에 따라 옛날 추억의 영화를 추천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추천 페이지에서 특정 영화를 선택했을 때 영화 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OST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와 함께 상세정보 제공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2.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리뷰 작성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로그인 한 유저는 평점과 코멘트 등록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수정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삭제 가능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평점과 코멘트를 남긴 영화는 </a:t>
            </a:r>
            <a:r>
              <a:rPr lang="ko-KR" altLang="en-US" dirty="0" err="1">
                <a:latin typeface="나눔바른고딕" panose="020B0603020101020101" charset="-127"/>
                <a:ea typeface="나눔바른고딕" panose="020B0603020101020101" charset="-127"/>
              </a:rPr>
              <a:t>다음번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 추천 리스트에 뜨지 않음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3.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관리자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일반 유저와는 권한이 다른 관리자를 설정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관리자 페이지를 통한 영화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유저 정보 관리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499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6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여섯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시크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08" y="1541031"/>
            <a:ext cx="8591774" cy="48328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828573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260547" y="1128663"/>
            <a:ext cx="4195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일곱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네온사인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80" y="1541032"/>
            <a:ext cx="8618668" cy="4848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62402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7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여덟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84" y="1532067"/>
            <a:ext cx="8654527" cy="486817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95023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985110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28859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11" y="3030576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337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0D009-ABC2-4A4C-A868-BA04F3FD8D24}"/>
              </a:ext>
            </a:extLst>
          </p:cNvPr>
          <p:cNvSpPr txBox="1"/>
          <p:nvPr/>
        </p:nvSpPr>
        <p:spPr>
          <a:xfrm>
            <a:off x="3121152" y="1582340"/>
            <a:ext cx="8363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영화 및 관련 정보에 대한 데이터 수집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네이버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 err="1">
                <a:latin typeface="나눔바른고딕" panose="020B0603020101020101" charset="-127"/>
                <a:ea typeface="나눔바른고딕" panose="020B0603020101020101" charset="-127"/>
              </a:rPr>
              <a:t>영진위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 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웹 </a:t>
            </a:r>
            <a:r>
              <a:rPr lang="ko-KR" altLang="en-US" dirty="0" err="1">
                <a:latin typeface="나눔바른고딕" panose="020B0603020101020101" charset="-127"/>
                <a:ea typeface="나눔바른고딕" panose="020B0603020101020101" charset="-127"/>
              </a:rPr>
              <a:t>크롤링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2.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데이터 분류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시대에 따른 분류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대중성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인기에 따른 분류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68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1DD26-86B5-4845-BBFC-76584F738CC8}"/>
              </a:ext>
            </a:extLst>
          </p:cNvPr>
          <p:cNvSpPr txBox="1"/>
          <p:nvPr/>
        </p:nvSpPr>
        <p:spPr>
          <a:xfrm>
            <a:off x="3157728" y="1243584"/>
            <a:ext cx="84734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Data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 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Models &amp; Serializers</a:t>
            </a: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수집한 데이터 파일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프론트 엔드와의 형식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1:1, 1:N(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유저와 리뷰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영화와 리뷰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), M:N(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영화와 장르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)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등의 관계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2.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유저 선호도 파악 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&amp;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추천 알고리즘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중복제거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군집화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선택된 영화에 따라 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DB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에 있는 각 영화들의 점수 계산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3.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유저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영화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리뷰 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CRUD</a:t>
            </a: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Serializer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활용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Request &amp; Response</a:t>
            </a:r>
            <a:endParaRPr lang="ko-KR" altLang="en-US" dirty="0">
              <a:latin typeface="나눔바른고딕" panose="020B0603020101020101" charset="-127"/>
              <a:ea typeface="나눔바른고딕" panose="020B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4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9B3FC-AFB8-4F27-B5DD-E8C8F7EE7B39}"/>
              </a:ext>
            </a:extLst>
          </p:cNvPr>
          <p:cNvSpPr txBox="1"/>
          <p:nvPr/>
        </p:nvSpPr>
        <p:spPr>
          <a:xfrm>
            <a:off x="3243072" y="1133856"/>
            <a:ext cx="8205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프레임워크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라이브러리 활용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바른고딕" panose="020B0603020101020101" charset="-127"/>
                <a:ea typeface="나눔바른고딕" panose="020B0603020101020101" charset="-127"/>
              </a:rPr>
              <a:t>Vuetify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Vue Session</a:t>
            </a: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2.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회원가입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로그인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,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로그아웃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바른고딕" panose="020B0603020101020101" charset="-127"/>
                <a:ea typeface="나눔바른고딕" panose="020B0603020101020101" charset="-127"/>
              </a:rPr>
              <a:t>Jwt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와 </a:t>
            </a: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Session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스토리지 활용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3. </a:t>
            </a:r>
            <a:r>
              <a:rPr lang="ko-KR" altLang="en-US" dirty="0">
                <a:latin typeface="나눔바른고딕" panose="020B0603020101020101" charset="-127"/>
                <a:ea typeface="나눔바른고딕" panose="020B0603020101020101" charset="-127"/>
              </a:rPr>
              <a:t>데이터 송수신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바른고딕" panose="020B0603020101020101" charset="-127"/>
                <a:ea typeface="나눔바른고딕" panose="020B0603020101020101" charset="-127"/>
              </a:rPr>
              <a:t>Axios</a:t>
            </a: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charset="-127"/>
              <a:ea typeface="나눔바른고딕" panose="020B060302010102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charset="-127"/>
                <a:ea typeface="나눔바른고딕" panose="020B0603020101020101" charset="-127"/>
              </a:rPr>
              <a:t>Props &amp; emit</a:t>
            </a:r>
            <a:endParaRPr lang="ko-KR" altLang="en-US" dirty="0">
              <a:latin typeface="나눔바른고딕" panose="020B0603020101020101" charset="-127"/>
              <a:ea typeface="나눔바른고딕" panose="020B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35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985110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2" y="4288595"/>
            <a:ext cx="3534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청년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강동주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교수님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김지수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프로님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소중한 여러분들께 감사드립니다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11" y="3030576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60E3E-E4D5-4207-8162-E7EFD20B5968}"/>
              </a:ext>
            </a:extLst>
          </p:cNvPr>
          <p:cNvSpPr/>
          <p:nvPr/>
        </p:nvSpPr>
        <p:spPr>
          <a:xfrm>
            <a:off x="5816227" y="2223148"/>
            <a:ext cx="590026" cy="314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 함께</a:t>
            </a:r>
            <a:endParaRPr lang="en-US" altLang="ko-KR" sz="1400" b="1" kern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3268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25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314" name="Picture 2" descr="long term goals">
            <a:extLst>
              <a:ext uri="{FF2B5EF4-FFF2-40B4-BE49-F238E27FC236}">
                <a16:creationId xmlns:a16="http://schemas.microsoft.com/office/drawing/2014/main" id="{839AFC41-28D7-480B-A700-4674FC228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r="-2" b="-2"/>
          <a:stretch/>
        </p:blipFill>
        <p:spPr bwMode="auto">
          <a:xfrm>
            <a:off x="2354578" y="544297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ì¬í, ë¨ë¤ê³¼ ë¤ë¥¸ ê´ì ì ëí ì´ë¯¸ì§ ê²ìê²°ê³¼">
            <a:extLst>
              <a:ext uri="{FF2B5EF4-FFF2-40B4-BE49-F238E27FC236}">
                <a16:creationId xmlns:a16="http://schemas.microsoft.com/office/drawing/2014/main" id="{CA836FB9-51C9-482F-A095-7B4FC8EA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0" y="454982"/>
            <a:ext cx="4094800" cy="27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ì¬ëì´ ë¨¼ì ë¤ì ëí ì´ë¯¸ì§ ê²ìê²°ê³¼">
            <a:extLst>
              <a:ext uri="{FF2B5EF4-FFF2-40B4-BE49-F238E27FC236}">
                <a16:creationId xmlns:a16="http://schemas.microsoft.com/office/drawing/2014/main" id="{BCAF061B-B222-4E14-A563-032605CED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23151" r="41870" b="44520"/>
          <a:stretch/>
        </p:blipFill>
        <p:spPr bwMode="auto">
          <a:xfrm>
            <a:off x="9314975" y="241621"/>
            <a:ext cx="2323625" cy="21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ë§í¬ ì£¼ì»¤ë²ê·¸ì ëí ì´ë¯¸ì§ ê²ìê²°ê³¼">
            <a:extLst>
              <a:ext uri="{FF2B5EF4-FFF2-40B4-BE49-F238E27FC236}">
                <a16:creationId xmlns:a16="http://schemas.microsoft.com/office/drawing/2014/main" id="{5D3F6701-5EA8-4316-A727-02F07B56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0" y="4769166"/>
            <a:ext cx="3307080" cy="186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김수환에 대한 이미지 검색결과">
            <a:extLst>
              <a:ext uri="{FF2B5EF4-FFF2-40B4-BE49-F238E27FC236}">
                <a16:creationId xmlns:a16="http://schemas.microsoft.com/office/drawing/2014/main" id="{257764D2-74C0-45FC-97EB-3E30FD15B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7960" b="-2381"/>
          <a:stretch/>
        </p:blipFill>
        <p:spPr bwMode="auto">
          <a:xfrm>
            <a:off x="8916044" y="4490889"/>
            <a:ext cx="2722556" cy="212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6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1119</Words>
  <Application>Microsoft Office PowerPoint</Application>
  <PresentationFormat>와이드스크린</PresentationFormat>
  <Paragraphs>302</Paragraphs>
  <Slides>33</Slides>
  <Notes>5</Notes>
  <HiddenSlides>20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Rockwell</vt:lpstr>
      <vt:lpstr>나눔바른고딕 UltraLight</vt:lpstr>
      <vt:lpstr>나눔바른고딕</vt:lpstr>
      <vt:lpstr>맑은 고딕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Eul Lee</dc:creator>
  <cp:lastModifiedBy>USER</cp:lastModifiedBy>
  <cp:revision>58</cp:revision>
  <dcterms:created xsi:type="dcterms:W3CDTF">2019-05-04T01:47:47Z</dcterms:created>
  <dcterms:modified xsi:type="dcterms:W3CDTF">2019-11-28T18:58:21Z</dcterms:modified>
</cp:coreProperties>
</file>