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68" r:id="rId5"/>
    <p:sldId id="259" r:id="rId6"/>
    <p:sldId id="260" r:id="rId7"/>
    <p:sldId id="262" r:id="rId8"/>
    <p:sldId id="261" r:id="rId9"/>
    <p:sldId id="263" r:id="rId10"/>
    <p:sldId id="266" r:id="rId11"/>
    <p:sldId id="270" r:id="rId12"/>
    <p:sldId id="276" r:id="rId13"/>
    <p:sldId id="272" r:id="rId14"/>
    <p:sldId id="273" r:id="rId15"/>
    <p:sldId id="275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883E-D6D9-48FA-B7F7-BF9CF99843E0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AA574-8A67-46FC-A4AF-FE1D40928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smtClean="0"/>
              <a:t>commute is </a:t>
            </a:r>
            <a:r>
              <a:rPr lang="en-US" dirty="0" err="1" smtClean="0"/>
              <a:t>Rockridge</a:t>
            </a:r>
            <a:r>
              <a:rPr lang="en-US" dirty="0" smtClean="0"/>
              <a:t> – Pleasant Hill/Contra Costa Centre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Millbrae</a:t>
            </a:r>
            <a:r>
              <a:rPr lang="en-US" baseline="0" dirty="0" smtClean="0"/>
              <a:t> – North Berkeley [1, 1]. $4.90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commute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5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 </a:t>
            </a:r>
            <a:r>
              <a:rPr lang="en-US" dirty="0" err="1" smtClean="0"/>
              <a:t>TransBay</a:t>
            </a:r>
            <a:r>
              <a:rPr lang="en-US" dirty="0" smtClean="0"/>
              <a:t> with Miles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AA574-8A67-46FC-A4AF-FE1D40928F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7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6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9B8A-9619-4BEF-927A-37AFF9F633D6}" type="datetimeFigureOut">
              <a:rPr lang="en-US" smtClean="0"/>
              <a:t>9/27/2013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4180-7194-4D69-988C-19470B606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isfaction.wordpress.com/2011/10/05/calling-google-maps-api-from-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tsweetser/dc-metro-proj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art.gov/tickets/index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art.gov/tickets/index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710" y="0"/>
            <a:ext cx="6553200" cy="3581400"/>
          </a:xfrm>
        </p:spPr>
        <p:txBody>
          <a:bodyPr/>
          <a:lstStyle/>
          <a:p>
            <a:r>
              <a:rPr lang="en-US" b="1" dirty="0" smtClean="0"/>
              <a:t>Mileage-Based </a:t>
            </a:r>
            <a:br>
              <a:rPr lang="en-US" b="1" dirty="0" smtClean="0"/>
            </a:br>
            <a:r>
              <a:rPr lang="en-US" b="1" dirty="0" smtClean="0"/>
              <a:t>Transit Fares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3462338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Timothy Sweetser, FCAS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Bay Area R Users Group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October 2, 2013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upload.wikimedia.org/wikipedia/en/7/7a/BART_tick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2952750" cy="47910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7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Call and Summary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185863"/>
            <a:ext cx="66770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83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System</a:t>
            </a:r>
            <a:endParaRPr lang="en-US" dirty="0"/>
          </a:p>
        </p:txBody>
      </p:sp>
      <p:pic>
        <p:nvPicPr>
          <p:cNvPr id="1026" name="Picture 2" descr="BART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63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278234" y="3429000"/>
            <a:ext cx="228600" cy="2286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690635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Opened in 1972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Serves counties of San Francisco, Alameda, Contra Costa, and Northern part of San Mateo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Does NOT serve counties of Santa Clara, Marin, or the rest of San Mateo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69920" y="336737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6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71575"/>
            <a:ext cx="66865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9400" y="2667000"/>
            <a:ext cx="2286000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TransBay</a:t>
            </a:r>
            <a:r>
              <a:rPr lang="en-US" i="1" dirty="0" smtClean="0"/>
              <a:t> </a:t>
            </a:r>
            <a:r>
              <a:rPr lang="en-US" dirty="0" smtClean="0"/>
              <a:t>comes from geocoding each station, and then seeing if the trip begins/ends on different sides of the Bay</a:t>
            </a:r>
          </a:p>
          <a:p>
            <a:r>
              <a:rPr lang="en-US" dirty="0" smtClean="0"/>
              <a:t>Thanks to </a:t>
            </a:r>
            <a:r>
              <a:rPr lang="en-US" dirty="0" err="1" smtClean="0"/>
              <a:t>Statisfaction</a:t>
            </a:r>
            <a:r>
              <a:rPr lang="en-US" dirty="0" smtClean="0"/>
              <a:t> Blog for the geocode functions</a:t>
            </a:r>
          </a:p>
          <a:p>
            <a:r>
              <a:rPr lang="en-US" dirty="0">
                <a:hlinkClick r:id="rId4"/>
              </a:rPr>
              <a:t>http://statisfaction.wordpress.com/2011/10/05/calling-google-maps-api-from-r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226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31" y="0"/>
            <a:ext cx="6852138" cy="68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teamuptutors.com/wp-content/uploads/2008/10/sfb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830663"/>
            <a:ext cx="440055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48200" y="1173563"/>
            <a:ext cx="44958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New Stations</a:t>
            </a:r>
          </a:p>
          <a:p>
            <a:pPr lvl="1"/>
            <a:r>
              <a:rPr lang="en-US" sz="2400" dirty="0" smtClean="0"/>
              <a:t>Warm Springs, San Jose, Santa Clara</a:t>
            </a:r>
          </a:p>
          <a:p>
            <a:pPr lvl="1"/>
            <a:r>
              <a:rPr lang="en-US" sz="2400" dirty="0" smtClean="0"/>
              <a:t>Pittsburgh, Antioch, Oakley, Brentwood</a:t>
            </a:r>
          </a:p>
          <a:p>
            <a:pPr lvl="1"/>
            <a:r>
              <a:rPr lang="en-US" sz="2400" dirty="0" smtClean="0"/>
              <a:t>Livermore</a:t>
            </a:r>
          </a:p>
          <a:p>
            <a:pPr lvl="1"/>
            <a:r>
              <a:rPr lang="en-US" sz="2400" dirty="0" smtClean="0"/>
              <a:t>Oakland Airport Connector (2014</a:t>
            </a:r>
            <a:r>
              <a:rPr lang="en-US" sz="2400" dirty="0"/>
              <a:t>)</a:t>
            </a:r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teamuptutors.com/wp-content/uploads/2008/10/sfb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830663"/>
            <a:ext cx="440055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48200" y="1173563"/>
            <a:ext cx="4495800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New Stations</a:t>
            </a:r>
          </a:p>
          <a:p>
            <a:pPr lvl="1"/>
            <a:r>
              <a:rPr lang="en-US" sz="2400" dirty="0" smtClean="0"/>
              <a:t>Warm Springs, San Jose, Santa Clara</a:t>
            </a:r>
          </a:p>
          <a:p>
            <a:pPr lvl="1"/>
            <a:r>
              <a:rPr lang="en-US" sz="2400" dirty="0" smtClean="0"/>
              <a:t>Pittsburgh, Antioch, Oakley, Brentwood</a:t>
            </a:r>
          </a:p>
          <a:p>
            <a:pPr lvl="1"/>
            <a:r>
              <a:rPr lang="en-US" sz="2400" dirty="0" smtClean="0"/>
              <a:t>Livermore</a:t>
            </a:r>
          </a:p>
          <a:p>
            <a:pPr lvl="1"/>
            <a:r>
              <a:rPr lang="en-US" sz="2400" dirty="0" smtClean="0"/>
              <a:t>Oakland Airport Connector (2014)</a:t>
            </a:r>
          </a:p>
          <a:p>
            <a:r>
              <a:rPr lang="en-US" sz="2400" dirty="0" smtClean="0"/>
              <a:t>Comparison of marginal costs: 10 cents per mile </a:t>
            </a:r>
            <a:r>
              <a:rPr lang="en-US" sz="2400" dirty="0" err="1" smtClean="0"/>
              <a:t>vs</a:t>
            </a:r>
            <a:r>
              <a:rPr lang="en-US" sz="2400" dirty="0" smtClean="0"/>
              <a:t>…</a:t>
            </a:r>
          </a:p>
          <a:p>
            <a:pPr lvl="1"/>
            <a:r>
              <a:rPr lang="en-US" sz="2400" dirty="0" smtClean="0"/>
              <a:t>Driving	</a:t>
            </a:r>
          </a:p>
          <a:p>
            <a:pPr lvl="1"/>
            <a:r>
              <a:rPr lang="en-US" sz="2400" b="1" dirty="0" smtClean="0"/>
              <a:t>Other </a:t>
            </a:r>
            <a:r>
              <a:rPr lang="en-US" sz="2400" b="1" smtClean="0"/>
              <a:t>transit systems</a:t>
            </a:r>
            <a:endParaRPr lang="en-US" sz="2400" b="1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Metro 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4" y="1295400"/>
            <a:ext cx="5562600" cy="556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0" y="1600200"/>
            <a:ext cx="320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DC charges higher fares during “peak times”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Miles are provided by Washington Metropolitan Area Transit Authority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Read about it on</a:t>
            </a:r>
          </a:p>
          <a:p>
            <a:r>
              <a:rPr lang="en-US" sz="2400" dirty="0">
                <a:hlinkClick r:id="rId3"/>
              </a:rPr>
              <a:t>https://sites.google.com/site/tsweetser/dc-metro-project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791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</a:t>
            </a:r>
            <a:r>
              <a:rPr lang="en-US" dirty="0" smtClean="0"/>
              <a:t>(BART)</a:t>
            </a:r>
            <a:endParaRPr lang="en-US" dirty="0"/>
          </a:p>
        </p:txBody>
      </p:sp>
      <p:pic>
        <p:nvPicPr>
          <p:cNvPr id="1026" name="Picture 2" descr="BART M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063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1278234" y="3429000"/>
            <a:ext cx="228600" cy="2286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690635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Opened in 1972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Serves counties of San Francisco, Alameda, Contra Costa, and Northern part of San Mateo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Does NOT serve counties of Santa Clara, Marin, or the rest of San Mateo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69920" y="336737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</a:t>
            </a:r>
            <a:r>
              <a:rPr lang="en-US" dirty="0" smtClean="0"/>
              <a:t>(BART)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BART fares are set with a mileage-based formula, therefore time-based passes (e.g., weekly or monthly) are not available</a:t>
            </a:r>
            <a:r>
              <a:rPr lang="en-US" sz="2800" dirty="0" smtClean="0"/>
              <a:t>.” 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bart.gov/tickets/index.aspx</a:t>
            </a:r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815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 Area Rapid Transit </a:t>
            </a:r>
            <a:r>
              <a:rPr lang="en-US" dirty="0" smtClean="0"/>
              <a:t>(BART)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US" sz="2800" dirty="0"/>
              <a:t>BART fares are set with a mileage-based formula, therefore time-based passes (e.g., weekly or monthly) are not available</a:t>
            </a:r>
            <a:r>
              <a:rPr lang="en-US" sz="2800" dirty="0" smtClean="0"/>
              <a:t>.” </a:t>
            </a:r>
          </a:p>
          <a:p>
            <a:pPr lvl="1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bart.gov/tickets/index.aspx</a:t>
            </a:r>
            <a:endParaRPr lang="en-US" sz="2800" dirty="0"/>
          </a:p>
          <a:p>
            <a:pPr lvl="1"/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Let’s figure out the formula! For every trip, we need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The fare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/>
              <a:t>Miles traveled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619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BART’s Fare Table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118" y="1905000"/>
            <a:ext cx="625776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6172200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is an excerpt from http://www.bart.gov/docs/community_meetings/March_2012/1.4_fare%20table.pdf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9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Google Maps Driving Directions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133600"/>
            <a:ext cx="61531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95425" y="3429000"/>
            <a:ext cx="942975" cy="304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1447800"/>
                <a:ext cx="7391400" cy="3144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44 Stations means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/>
                              </a:rPr>
                              <m:t>44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 smtClean="0"/>
                  <a:t>=946 possible trips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For each trip, we have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X = driving distance (miles) from Google Maps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Y = Fare from BART’s Fare Table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Apply ordinary linear regression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7391400" cy="3144707"/>
              </a:xfrm>
              <a:prstGeom prst="rect">
                <a:avLst/>
              </a:prstGeom>
              <a:blipFill rotWithShape="1">
                <a:blip r:embed="rId2"/>
                <a:stretch>
                  <a:fillRect l="-1814" t="-777" r="-1896" b="-5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9600" y="4953000"/>
                <a:ext cx="73914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𝐹𝑎𝑟𝑒</m:t>
                      </m:r>
                      <m:r>
                        <a:rPr lang="en-US" sz="32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𝑀𝑖𝑙𝑒𝑠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𝐴𝑖𝑟𝑝𝑜𝑟𝑡</m:t>
                      </m:r>
                    </m:oMath>
                  </m:oMathPara>
                </a14:m>
                <a:endParaRPr lang="en-US" sz="3200" b="0" i="1" dirty="0" smtClean="0"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𝑇𝑟𝑎𝑛𝑠𝑏𝑎𝑦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53000"/>
                <a:ext cx="7391400" cy="10772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8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431</Words>
  <Application>Microsoft Office PowerPoint</Application>
  <PresentationFormat>On-screen Show (4:3)</PresentationFormat>
  <Paragraphs>68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Mileage-Based  Transit Fares</vt:lpstr>
      <vt:lpstr>Bay Area Rapid Transit (BART)</vt:lpstr>
      <vt:lpstr>Bay Area Rapid Transit (BART)</vt:lpstr>
      <vt:lpstr>Bay Area Rapid Transit (BART)</vt:lpstr>
      <vt:lpstr>1. BART’s Fare Table</vt:lpstr>
      <vt:lpstr>2. Google Maps Driving Directions</vt:lpstr>
      <vt:lpstr>Dataset</vt:lpstr>
      <vt:lpstr>PowerPoint Presentation</vt:lpstr>
      <vt:lpstr>PowerPoint Presentation</vt:lpstr>
      <vt:lpstr>Model Call and Summary</vt:lpstr>
      <vt:lpstr>PowerPoint Presentation</vt:lpstr>
      <vt:lpstr>Bay Area Rapid Transit System</vt:lpstr>
      <vt:lpstr>Revised Model</vt:lpstr>
      <vt:lpstr>PowerPoint Presentation</vt:lpstr>
      <vt:lpstr>Applications</vt:lpstr>
      <vt:lpstr>Applications</vt:lpstr>
      <vt:lpstr>DC Metro System</vt:lpstr>
    </vt:vector>
  </TitlesOfParts>
  <Company>AAA 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Mileage-Based Transit Fares</dc:title>
  <dc:creator>Sweetser, Timothy</dc:creator>
  <cp:lastModifiedBy>Sweetser, Timothy</cp:lastModifiedBy>
  <cp:revision>43</cp:revision>
  <dcterms:created xsi:type="dcterms:W3CDTF">2013-09-24T16:33:06Z</dcterms:created>
  <dcterms:modified xsi:type="dcterms:W3CDTF">2013-09-27T14:48:40Z</dcterms:modified>
</cp:coreProperties>
</file>