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852"/>
    <p:restoredTop sz="94647"/>
  </p:normalViewPr>
  <p:slideViewPr>
    <p:cSldViewPr snapToGrid="0" snapToObjects="1">
      <p:cViewPr varScale="1">
        <p:scale>
          <a:sx n="112" d="100"/>
          <a:sy n="112" d="100"/>
        </p:scale>
        <p:origin x="208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096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5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0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0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677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037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61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1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5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837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5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iny.utk.edu/crypto-practice" TargetMode="External"/><Relationship Id="rId3" Type="http://schemas.openxmlformats.org/officeDocument/2006/relationships/hyperlink" Target="https://github.com/hackutk/historical-crypt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4199982"/>
            <a:ext cx="9418320" cy="1086396"/>
          </a:xfrm>
        </p:spPr>
        <p:txBody>
          <a:bodyPr/>
          <a:lstStyle/>
          <a:p>
            <a:pPr algn="ctr"/>
            <a:r>
              <a:rPr lang="en-US" dirty="0" smtClean="0"/>
              <a:t>Crypto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5286378"/>
            <a:ext cx="9418320" cy="1691640"/>
          </a:xfrm>
        </p:spPr>
        <p:txBody>
          <a:bodyPr/>
          <a:lstStyle/>
          <a:p>
            <a:pPr algn="ctr"/>
            <a:r>
              <a:rPr lang="en-US" dirty="0" smtClean="0"/>
              <a:t>By Joseph Connor</a:t>
            </a:r>
          </a:p>
          <a:p>
            <a:pPr algn="ctr"/>
            <a:endParaRPr lang="en-US" dirty="0" smtClean="0"/>
          </a:p>
        </p:txBody>
      </p:sp>
      <p:pic>
        <p:nvPicPr>
          <p:cNvPr id="5" name="Picture 4" descr="hack_utk_logo_black_b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984" y="943418"/>
            <a:ext cx="4827281" cy="325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4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Problems: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tiny.utk.edu/crypto-practice</a:t>
            </a:r>
            <a:endParaRPr lang="en-US" sz="2400" dirty="0"/>
          </a:p>
          <a:p>
            <a:r>
              <a:rPr lang="en-US" sz="2400" dirty="0" smtClean="0"/>
              <a:t>Solutions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3"/>
              </a:rPr>
              <a:t>https://github.com/hackutk/historical-crypto</a:t>
            </a:r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400800" y="27034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13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Cryptography in CTFs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Three main categories of crypto challenges:</a:t>
            </a:r>
          </a:p>
          <a:p>
            <a:pPr lvl="1"/>
            <a:r>
              <a:rPr lang="en-US" sz="2400" dirty="0" smtClean="0"/>
              <a:t>Historical cryptography</a:t>
            </a:r>
          </a:p>
          <a:p>
            <a:pPr lvl="1"/>
            <a:r>
              <a:rPr lang="en-US" sz="2400" dirty="0" smtClean="0"/>
              <a:t>“Real” cryptography, with some implementation error</a:t>
            </a:r>
          </a:p>
          <a:p>
            <a:pPr lvl="1"/>
            <a:r>
              <a:rPr lang="en-US" sz="2400" dirty="0" smtClean="0"/>
              <a:t>Homegrown cryptography</a:t>
            </a:r>
          </a:p>
          <a:p>
            <a:r>
              <a:rPr lang="en-US" sz="2400" dirty="0" smtClean="0"/>
              <a:t>Today, we’re focusing on the historical side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965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Plaintext: A message to be encrypted</a:t>
            </a:r>
          </a:p>
          <a:p>
            <a:r>
              <a:rPr lang="en-US" sz="2000" dirty="0" smtClean="0"/>
              <a:t>Ciphertext: The encrypted message</a:t>
            </a:r>
          </a:p>
          <a:p>
            <a:r>
              <a:rPr lang="en-US" sz="2000" dirty="0" smtClean="0"/>
              <a:t>Cryptanalysis: The study of breaking codes</a:t>
            </a:r>
          </a:p>
          <a:p>
            <a:r>
              <a:rPr lang="en-US" sz="2000" dirty="0" smtClean="0"/>
              <a:t>Brute Force: Breaking encryption simply by trying every possible key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82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Easy: Caesar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Named after Julius </a:t>
            </a:r>
            <a:r>
              <a:rPr lang="en-US" sz="2400" dirty="0" err="1" smtClean="0"/>
              <a:t>Caeser</a:t>
            </a:r>
            <a:r>
              <a:rPr lang="en-US" sz="2400" dirty="0" smtClean="0"/>
              <a:t>, its first recorded user</a:t>
            </a:r>
          </a:p>
          <a:p>
            <a:r>
              <a:rPr lang="en-US" sz="2400" dirty="0" smtClean="0"/>
              <a:t>Every letter in the message is shifted by a fixed amount.</a:t>
            </a:r>
          </a:p>
          <a:p>
            <a:pPr lvl="1"/>
            <a:r>
              <a:rPr lang="en-US" sz="2400" dirty="0" smtClean="0"/>
              <a:t>For example, with a shift of 3, A becomes D and Z becomes C</a:t>
            </a:r>
          </a:p>
          <a:p>
            <a:pPr lvl="1"/>
            <a:r>
              <a:rPr lang="en-US" sz="2400" dirty="0" smtClean="0"/>
              <a:t>With a shift of 5, “HELLO WORLD” becomes “MJQQT BTWQI”</a:t>
            </a:r>
          </a:p>
          <a:p>
            <a:r>
              <a:rPr lang="en-US" sz="2400" dirty="0" smtClean="0"/>
              <a:t>How can we break this?</a:t>
            </a:r>
          </a:p>
          <a:p>
            <a:pPr lvl="1"/>
            <a:r>
              <a:rPr lang="en-US" sz="2400" dirty="0" smtClean="0"/>
              <a:t>Only 25 possible “keys”</a:t>
            </a:r>
          </a:p>
          <a:p>
            <a:pPr lvl="1"/>
            <a:r>
              <a:rPr lang="en-US" sz="2400" dirty="0" smtClean="0"/>
              <a:t>Brute force in milliseconds!</a:t>
            </a:r>
          </a:p>
        </p:txBody>
      </p:sp>
    </p:spTree>
    <p:extLst>
      <p:ext uri="{BB962C8B-B14F-4D97-AF65-F5344CB8AC3E}">
        <p14:creationId xmlns:p14="http://schemas.microsoft.com/office/powerpoint/2010/main" val="31845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Medium: Substitution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Using a fixed table, each letter in the message is substituted with another letter</a:t>
            </a:r>
          </a:p>
          <a:p>
            <a:r>
              <a:rPr lang="en-US" sz="2400" dirty="0" smtClean="0"/>
              <a:t>Example:</a:t>
            </a:r>
          </a:p>
          <a:p>
            <a:endParaRPr lang="en-US" sz="2400" dirty="0"/>
          </a:p>
          <a:p>
            <a:endParaRPr lang="en-US" sz="2400" dirty="0" smtClean="0"/>
          </a:p>
          <a:p>
            <a:pPr lvl="1"/>
            <a:r>
              <a:rPr lang="en-US" sz="2400" dirty="0" smtClean="0"/>
              <a:t>“HELLO WORLD” becomes “RXPPH DHAPM”</a:t>
            </a:r>
          </a:p>
          <a:p>
            <a:r>
              <a:rPr lang="en-US" sz="2400" dirty="0" smtClean="0"/>
              <a:t>Now there are 26! (~2</a:t>
            </a:r>
            <a:r>
              <a:rPr lang="en-US" sz="2400" baseline="30000" dirty="0" smtClean="0"/>
              <a:t>88</a:t>
            </a:r>
            <a:r>
              <a:rPr lang="en-US" sz="2400" dirty="0" smtClean="0"/>
              <a:t>) keys – too many for a simple brute force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143644"/>
              </p:ext>
            </p:extLst>
          </p:nvPr>
        </p:nvGraphicFramePr>
        <p:xfrm>
          <a:off x="1117588" y="3316764"/>
          <a:ext cx="98163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27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Substitution Cipher Cryptanalysis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22670" cy="4351338"/>
          </a:xfrm>
        </p:spPr>
        <p:txBody>
          <a:bodyPr>
            <a:normAutofit/>
          </a:bodyPr>
          <a:lstStyle/>
          <a:p>
            <a:r>
              <a:rPr lang="en-US" sz="1900" dirty="0" smtClean="0"/>
              <a:t>Use knowledge of plaintext</a:t>
            </a:r>
          </a:p>
          <a:p>
            <a:r>
              <a:rPr lang="en-US" sz="1900" dirty="0" smtClean="0"/>
              <a:t>Positions and repetition of letters</a:t>
            </a:r>
          </a:p>
          <a:p>
            <a:pPr lvl="1"/>
            <a:r>
              <a:rPr lang="en-US" sz="1900" dirty="0" smtClean="0"/>
              <a:t>For example, letter by itself is likely to be A or I</a:t>
            </a:r>
          </a:p>
          <a:p>
            <a:pPr lvl="1"/>
            <a:r>
              <a:rPr lang="en-US" sz="1900" dirty="0"/>
              <a:t>Many long words have unique or nearly unique patterns</a:t>
            </a:r>
          </a:p>
          <a:p>
            <a:pPr lvl="2"/>
            <a:r>
              <a:rPr lang="en-US" sz="1700" dirty="0" smtClean="0"/>
              <a:t>For example, “Cryptography” is only English word following pattern ABCDEFGBHDIC</a:t>
            </a:r>
          </a:p>
          <a:p>
            <a:r>
              <a:rPr lang="en-US" sz="1900" dirty="0" smtClean="0"/>
              <a:t>Frequency Analysis</a:t>
            </a:r>
          </a:p>
          <a:p>
            <a:pPr lvl="1"/>
            <a:r>
              <a:rPr lang="en-US" sz="1900" dirty="0" smtClean="0"/>
              <a:t>Compare frequency of ciphertext letters to standard frequencies in plaintext language</a:t>
            </a:r>
          </a:p>
          <a:p>
            <a:pPr lvl="1"/>
            <a:r>
              <a:rPr lang="en-US" sz="1900" dirty="0" smtClean="0"/>
              <a:t>The more text, the better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s://upload.wikimedia.org/wikipedia/commons/thumb/d/d5/English_letter_frequency_%28alphabetic%29.svg/600px-English_letter_frequency_%28alphabetic%29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344" y="1825625"/>
            <a:ext cx="4497421" cy="359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60531" y="5557864"/>
            <a:ext cx="3599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Typical letter frequencies in English.</a:t>
            </a:r>
          </a:p>
          <a:p>
            <a:r>
              <a:rPr lang="en-US" sz="1400" i="1" dirty="0" smtClean="0"/>
              <a:t>Source: Wikipedia (public domain)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925351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Hard: </a:t>
            </a:r>
            <a:r>
              <a:rPr lang="en-US" dirty="0" err="1" smtClean="0"/>
              <a:t>Vigenère</a:t>
            </a:r>
            <a:r>
              <a:rPr lang="en-US" dirty="0" smtClean="0"/>
              <a:t>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a Caesar cipher, but uses a repeating pattern of different offsets for each letter</a:t>
            </a:r>
          </a:p>
          <a:p>
            <a:pPr lvl="1"/>
            <a:r>
              <a:rPr lang="en-US" sz="1800" dirty="0" smtClean="0"/>
              <a:t>Offsets are often determined by a key word where A=0, B=1, etc.</a:t>
            </a:r>
          </a:p>
          <a:p>
            <a:r>
              <a:rPr lang="en-US" dirty="0" smtClean="0"/>
              <a:t>Example: Encrypting “HELLO WORLD” with keyword “KEY”</a:t>
            </a:r>
          </a:p>
          <a:p>
            <a:pPr lvl="1"/>
            <a:r>
              <a:rPr lang="en-US" sz="1800" dirty="0" smtClean="0"/>
              <a:t>K=10, E=4, Y=24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r>
              <a:rPr lang="en-US" sz="1800" dirty="0" smtClean="0"/>
              <a:t>Result: RIJVSUYVJN</a:t>
            </a:r>
          </a:p>
          <a:p>
            <a:r>
              <a:rPr lang="en-US" sz="2000" dirty="0" smtClean="0"/>
              <a:t>Spaces and punctuation often removed to frustrate cryptanalysis</a:t>
            </a:r>
          </a:p>
          <a:p>
            <a:r>
              <a:rPr lang="en-US" dirty="0" smtClean="0"/>
              <a:t>Masks letter patterns and frequencies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063951"/>
              </p:ext>
            </p:extLst>
          </p:nvPr>
        </p:nvGraphicFramePr>
        <p:xfrm>
          <a:off x="1513188" y="3567692"/>
          <a:ext cx="8328038" cy="1188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10122"/>
                <a:gridCol w="539708"/>
                <a:gridCol w="630912"/>
                <a:gridCol w="630912"/>
                <a:gridCol w="630912"/>
                <a:gridCol w="630912"/>
                <a:gridCol w="630912"/>
                <a:gridCol w="630912"/>
                <a:gridCol w="630912"/>
                <a:gridCol w="630912"/>
                <a:gridCol w="630912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Plaintext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H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E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L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L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O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W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O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R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L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D</a:t>
                      </a:r>
                      <a:endParaRPr lang="en-US" sz="20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Offset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4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24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4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24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4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24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Ciphertext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2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Vigenère</a:t>
            </a:r>
            <a:r>
              <a:rPr lang="en-US" dirty="0"/>
              <a:t> </a:t>
            </a:r>
            <a:r>
              <a:rPr lang="en-US" dirty="0" smtClean="0"/>
              <a:t>Cipher Cryptanalysis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2 Steps:</a:t>
            </a:r>
          </a:p>
          <a:p>
            <a:pPr lvl="1"/>
            <a:r>
              <a:rPr lang="en-US" sz="2400" dirty="0" smtClean="0"/>
              <a:t>Find or guess the key length</a:t>
            </a:r>
          </a:p>
          <a:p>
            <a:pPr lvl="1"/>
            <a:r>
              <a:rPr lang="en-US" sz="2400" dirty="0" smtClean="0"/>
              <a:t>Reduce to a collection of Caesar ciphers</a:t>
            </a:r>
          </a:p>
          <a:p>
            <a:r>
              <a:rPr lang="en-US" sz="2400" dirty="0" smtClean="0"/>
              <a:t>If key has length </a:t>
            </a:r>
            <a:r>
              <a:rPr lang="en-US" sz="2400" i="1" dirty="0" smtClean="0"/>
              <a:t>n</a:t>
            </a:r>
            <a:r>
              <a:rPr lang="en-US" sz="2400" dirty="0" smtClean="0"/>
              <a:t>, then every </a:t>
            </a:r>
            <a:r>
              <a:rPr lang="en-US" sz="2400" i="1" dirty="0" smtClean="0"/>
              <a:t>n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character will be shifted by the same amount – this is equivalent to </a:t>
            </a:r>
            <a:r>
              <a:rPr lang="en-US" sz="2400" i="1" dirty="0" smtClean="0"/>
              <a:t>n </a:t>
            </a:r>
            <a:r>
              <a:rPr lang="en-US" sz="2400" dirty="0" smtClean="0"/>
              <a:t>Caesar ciphers</a:t>
            </a:r>
          </a:p>
          <a:p>
            <a:r>
              <a:rPr lang="en-US" sz="2400" dirty="0" smtClean="0"/>
              <a:t>Solve each Caesar cipher independently</a:t>
            </a:r>
          </a:p>
          <a:p>
            <a:pPr lvl="1"/>
            <a:r>
              <a:rPr lang="en-US" sz="2400" dirty="0" smtClean="0"/>
              <a:t>Use letter frequencies to guess best shift amount</a:t>
            </a:r>
          </a:p>
          <a:p>
            <a:r>
              <a:rPr lang="en-US" sz="2400" dirty="0" smtClean="0"/>
              <a:t>There are statistical methods for estimating key length</a:t>
            </a:r>
          </a:p>
          <a:p>
            <a:pPr lvl="1"/>
            <a:r>
              <a:rPr lang="en-US" sz="2400" dirty="0" smtClean="0"/>
              <a:t>But guessing is usually sufficient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0528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More…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Transposition Ciphers</a:t>
            </a:r>
          </a:p>
          <a:p>
            <a:r>
              <a:rPr lang="en-US" sz="2800" dirty="0" smtClean="0"/>
              <a:t>Repeating key XOR</a:t>
            </a:r>
          </a:p>
          <a:p>
            <a:r>
              <a:rPr lang="en-US" sz="2800" dirty="0" err="1"/>
              <a:t>Playfair</a:t>
            </a:r>
            <a:r>
              <a:rPr lang="en-US" sz="2800" dirty="0"/>
              <a:t> </a:t>
            </a:r>
            <a:r>
              <a:rPr lang="en-US" sz="2800" dirty="0" smtClean="0"/>
              <a:t>cipher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257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574</TotalTime>
  <Words>511</Words>
  <Application>Microsoft Macintosh PowerPoint</Application>
  <PresentationFormat>Widescreen</PresentationFormat>
  <Paragraphs>152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View</vt:lpstr>
      <vt:lpstr>Crypto 101</vt:lpstr>
      <vt:lpstr>Cryptography in CTFs</vt:lpstr>
      <vt:lpstr>Terminology</vt:lpstr>
      <vt:lpstr>Easy: Caesar Cipher</vt:lpstr>
      <vt:lpstr>Medium: Substitution Cipher</vt:lpstr>
      <vt:lpstr>Substitution Cipher Cryptanalysis</vt:lpstr>
      <vt:lpstr>Hard: Vigenère Cipher</vt:lpstr>
      <vt:lpstr>Vigenère Cipher Cryptanalysis</vt:lpstr>
      <vt:lpstr>And More…</vt:lpstr>
      <vt:lpstr>Challenges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 101</dc:title>
  <dc:creator>Microsoft Office User</dc:creator>
  <cp:lastModifiedBy>Microsoft Office User</cp:lastModifiedBy>
  <cp:revision>29</cp:revision>
  <dcterms:created xsi:type="dcterms:W3CDTF">2015-09-14T22:37:15Z</dcterms:created>
  <dcterms:modified xsi:type="dcterms:W3CDTF">2015-09-17T20:39:46Z</dcterms:modified>
</cp:coreProperties>
</file>