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Amatic SC"/>
      <p:regular r:id="rId24"/>
      <p:bold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Pacifico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AmaticSC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AmaticSC-bold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Pacific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b9a0b074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b9a0b074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ce1e0482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ce1e0482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ce1e0482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ce1e0482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ce1e0482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ce1e0482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ce1e0482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ce1e0482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ce1e0482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ce1e0482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965474a9_3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965474a9_3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hyperlink" Target="https://blog.gemalto.com/wp-content/uploads/2016/03/number-of-breach-incidents-by-type.png" TargetMode="External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Digital Identity with Voice and Facial Authentication using blockchain datastructure</a:t>
            </a:r>
            <a:endParaRPr sz="36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InterruptZero (#317)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99" name="Google Shape;199;p22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2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4. Conclusion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1" name="Google Shape;201;p22"/>
          <p:cNvSpPr txBox="1"/>
          <p:nvPr>
            <p:ph idx="4294967295" type="body"/>
          </p:nvPr>
        </p:nvSpPr>
        <p:spPr>
          <a:xfrm>
            <a:off x="2855550" y="137747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Profitable aspects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Subscription based with a free trial,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for users to experience the ease of sharing of identity in trusted locations..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Scalable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NoSQL databases can be leveraged to store access data, for quicker search times.   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Time to market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?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Immediate priorities-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-</a:t>
            </a: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Building a user friendly mobile app.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-Using PayAsYouGo cloud blockchain.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326250" y="454925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screenshots</a:t>
            </a:r>
            <a:endParaRPr/>
          </a:p>
        </p:txBody>
      </p:sp>
      <p:sp>
        <p:nvSpPr>
          <p:cNvPr id="207" name="Google Shape;207;p23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150" y="1285875"/>
            <a:ext cx="6385500" cy="359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 txBox="1"/>
          <p:nvPr/>
        </p:nvSpPr>
        <p:spPr>
          <a:xfrm>
            <a:off x="358625" y="1449850"/>
            <a:ext cx="2847900" cy="21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-new user registration</a:t>
            </a:r>
            <a:endParaRPr b="1"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-Face recognition</a:t>
            </a:r>
            <a:endParaRPr b="1"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- voice training</a:t>
            </a:r>
            <a:endParaRPr b="1"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326250" y="454925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screenshots</a:t>
            </a:r>
            <a:endParaRPr/>
          </a:p>
        </p:txBody>
      </p:sp>
      <p:sp>
        <p:nvSpPr>
          <p:cNvPr id="215" name="Google Shape;215;p24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358625" y="1449850"/>
            <a:ext cx="2847900" cy="21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-BLock creation</a:t>
            </a:r>
            <a:endParaRPr b="1"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-AES Encryption of</a:t>
            </a:r>
            <a:endParaRPr b="1"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  Json data.</a:t>
            </a:r>
            <a:endParaRPr b="1"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053" y="1320400"/>
            <a:ext cx="6604272" cy="37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358625" y="430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2 - Expected</a:t>
            </a:r>
            <a:endParaRPr/>
          </a:p>
        </p:txBody>
      </p:sp>
      <p:sp>
        <p:nvSpPr>
          <p:cNvPr id="223" name="Google Shape;223;p25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358625" y="1449850"/>
            <a:ext cx="8240700" cy="30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-"/>
            </a:pPr>
            <a:r>
              <a:rPr b="1" lang="en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Implement the backend on a user friendly frontend </a:t>
            </a:r>
            <a:endParaRPr b="1"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(</a:t>
            </a:r>
            <a:r>
              <a:rPr b="1" lang="en" sz="2400">
                <a:solidFill>
                  <a:srgbClr val="FFFF00"/>
                </a:solidFill>
                <a:latin typeface="Amatic SC"/>
                <a:ea typeface="Amatic SC"/>
                <a:cs typeface="Amatic SC"/>
                <a:sym typeface="Amatic SC"/>
              </a:rPr>
              <a:t>USING KIVY-python</a:t>
            </a:r>
            <a:r>
              <a:rPr b="1" lang="en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 )</a:t>
            </a:r>
            <a:endParaRPr b="1"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-"/>
            </a:pPr>
            <a:r>
              <a:rPr b="1" lang="en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improve accuracy of face and Voice authentication</a:t>
            </a:r>
            <a:endParaRPr b="1"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  	(</a:t>
            </a:r>
            <a:r>
              <a:rPr b="1" lang="en" sz="2400">
                <a:solidFill>
                  <a:srgbClr val="FFFF00"/>
                </a:solidFill>
                <a:latin typeface="Amatic SC"/>
                <a:ea typeface="Amatic SC"/>
                <a:cs typeface="Amatic SC"/>
                <a:sym typeface="Amatic SC"/>
              </a:rPr>
              <a:t>making changes to thresholds and MFCC coefficients</a:t>
            </a:r>
            <a:r>
              <a:rPr b="1" lang="en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)</a:t>
            </a:r>
            <a:endParaRPr b="1"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-"/>
            </a:pPr>
            <a:r>
              <a:rPr b="1" lang="en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remove socket programming deadlocks</a:t>
            </a:r>
            <a:endParaRPr b="1"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-"/>
            </a:pPr>
            <a:r>
              <a:rPr b="1" lang="en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QR CODE generation to share data with other users.</a:t>
            </a:r>
            <a:endParaRPr b="1"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230" name="Google Shape;230;p2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6"/>
          <p:cNvSpPr txBox="1"/>
          <p:nvPr/>
        </p:nvSpPr>
        <p:spPr>
          <a:xfrm>
            <a:off x="3485550" y="10112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Thank you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2" name="Google Shape;232;p26"/>
          <p:cNvSpPr txBox="1"/>
          <p:nvPr/>
        </p:nvSpPr>
        <p:spPr>
          <a:xfrm>
            <a:off x="3016675" y="2485450"/>
            <a:ext cx="2951400" cy="2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Amatic SC"/>
                <a:ea typeface="Amatic SC"/>
                <a:cs typeface="Amatic SC"/>
                <a:sym typeface="Amatic SC"/>
              </a:rPr>
              <a:t>InterruptZero</a:t>
            </a:r>
            <a:endParaRPr b="1" sz="48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Amatic SC"/>
                <a:ea typeface="Amatic SC"/>
                <a:cs typeface="Amatic SC"/>
                <a:sym typeface="Amatic SC"/>
              </a:rPr>
              <a:t>#317</a:t>
            </a:r>
            <a:endParaRPr b="1" sz="48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33" name="Google Shape;233;p26"/>
          <p:cNvSpPr txBox="1"/>
          <p:nvPr/>
        </p:nvSpPr>
        <p:spPr>
          <a:xfrm>
            <a:off x="3430925" y="1855450"/>
            <a:ext cx="23964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acifico"/>
                <a:ea typeface="Pacifico"/>
                <a:cs typeface="Pacifico"/>
                <a:sym typeface="Pacifico"/>
              </a:rPr>
              <a:t>We are team</a:t>
            </a:r>
            <a:endParaRPr sz="3000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79" name="Google Shape;79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Intro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Our model leverages ,Blockchain technology which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is a decentralised storage network, where each data of each user/ customer is stored in blocks within their host systems, but the difference here is that, each block is connected with each other over the decentralized network using the hash values .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Highlights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 central data silo.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Highly Secure(AES)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Power of blockchain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4125" y="2956350"/>
            <a:ext cx="3919875" cy="22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61850" y="70350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data/identity thefts will it take </a:t>
            </a:r>
            <a:r>
              <a:rPr lang="en">
                <a:solidFill>
                  <a:schemeClr val="accent5"/>
                </a:solidFill>
              </a:rPr>
              <a:t>to adopt blockchain in the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industry?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88" name="Google Shape;88;p15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89" name="Google Shape;89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90" name="Google Shape;90;p15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15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Did you know?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100" u="sng">
                  <a:solidFill>
                    <a:schemeClr val="hlink"/>
                  </a:solidFill>
                  <a:hlinkClick r:id="rId5"/>
                </a:rPr>
                <a:t>https://blog.gemalto.com/wp-content/uploads/2016/03/number-of-breach-incidents-by-type.png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92" name="Google Shape;9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18675" y="3099975"/>
            <a:ext cx="1818400" cy="177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8" name="Google Shape;98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2. Current Solution</a:t>
            </a:r>
            <a:endParaRPr b="1" sz="24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Google Shape;100;p16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Digilocker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Uses cloud based storage, for storing vital documents which has a single point of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vulnerability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6950" y="2735725"/>
            <a:ext cx="3917401" cy="205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Vyaktitva</a:t>
            </a:r>
            <a:r>
              <a:rPr lang="en"/>
              <a:t>,</a:t>
            </a:r>
            <a:r>
              <a:rPr lang="en"/>
              <a:t>Your own.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sp>
        <p:nvSpPr>
          <p:cNvPr id="107" name="Google Shape;107;p17"/>
          <p:cNvSpPr txBox="1"/>
          <p:nvPr/>
        </p:nvSpPr>
        <p:spPr>
          <a:xfrm>
            <a:off x="496700" y="1631075"/>
            <a:ext cx="61617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- </a:t>
            </a:r>
            <a:r>
              <a:rPr b="1" lang="en" sz="24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Vyaktitva</a:t>
            </a:r>
            <a:r>
              <a:rPr lang="en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stores digital identity on a hybrid blockchain. Hybrid because files are not stored on blockchain, but access information is stored on the blockchain.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-Since it is a decentralised storage, it eliminates the single central breach of data.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- Also the files stored on the client machine/phone is encrypted with AES encryption.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8375" y="992651"/>
            <a:ext cx="2889525" cy="330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9999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ajat\Desktop\everything relevant\RVCE\7TH SEM(ECE)\Z-Minor Project\final\actual\Untitled Diagram.png" id="113" name="Google Shape;11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3025" y="632900"/>
            <a:ext cx="8197449" cy="4396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1747955" y="1529532"/>
            <a:ext cx="810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5837668" y="1529522"/>
            <a:ext cx="810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7351437" y="2227344"/>
            <a:ext cx="810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1395100" y="2335307"/>
            <a:ext cx="810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7830870" y="2924412"/>
            <a:ext cx="810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867966" y="1185113"/>
            <a:ext cx="810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/>
          <p:nvPr/>
        </p:nvSpPr>
        <p:spPr>
          <a:xfrm>
            <a:off x="794783" y="741937"/>
            <a:ext cx="2250600" cy="12348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6729425" y="741937"/>
            <a:ext cx="2250600" cy="34107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1088344" y="1258112"/>
            <a:ext cx="16524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INPUT IMAGE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7028421" y="1258112"/>
            <a:ext cx="16524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FACIAL RECOGNITION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794783" y="3281394"/>
            <a:ext cx="2250600" cy="12348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1023037" y="3644816"/>
            <a:ext cx="17940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BLOCK DATA HOLDING THE INFO</a:t>
            </a:r>
            <a:endParaRPr b="0" i="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19"/>
          <p:cNvCxnSpPr/>
          <p:nvPr/>
        </p:nvCxnSpPr>
        <p:spPr>
          <a:xfrm>
            <a:off x="468605" y="509151"/>
            <a:ext cx="2870400" cy="0"/>
          </a:xfrm>
          <a:prstGeom prst="straightConnector1">
            <a:avLst/>
          </a:prstGeom>
          <a:noFill/>
          <a:ln cap="flat" cmpd="sng" w="9525">
            <a:solidFill>
              <a:srgbClr val="5B9BD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1" name="Google Shape;131;p19"/>
          <p:cNvCxnSpPr/>
          <p:nvPr/>
        </p:nvCxnSpPr>
        <p:spPr>
          <a:xfrm>
            <a:off x="455920" y="4829172"/>
            <a:ext cx="2872200" cy="2100"/>
          </a:xfrm>
          <a:prstGeom prst="straightConnector1">
            <a:avLst/>
          </a:prstGeom>
          <a:noFill/>
          <a:ln cap="flat" cmpd="sng" w="9525">
            <a:solidFill>
              <a:srgbClr val="5B9BD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2" name="Google Shape;132;p19"/>
          <p:cNvCxnSpPr/>
          <p:nvPr/>
        </p:nvCxnSpPr>
        <p:spPr>
          <a:xfrm>
            <a:off x="3338978" y="509151"/>
            <a:ext cx="0" cy="4320300"/>
          </a:xfrm>
          <a:prstGeom prst="straightConnector1">
            <a:avLst/>
          </a:prstGeom>
          <a:noFill/>
          <a:ln cap="flat" cmpd="sng" w="9525">
            <a:solidFill>
              <a:srgbClr val="5B9BD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3" name="Google Shape;133;p19"/>
          <p:cNvCxnSpPr/>
          <p:nvPr/>
        </p:nvCxnSpPr>
        <p:spPr>
          <a:xfrm flipH="1">
            <a:off x="445050" y="507464"/>
            <a:ext cx="45300" cy="4321500"/>
          </a:xfrm>
          <a:prstGeom prst="straightConnector1">
            <a:avLst/>
          </a:prstGeom>
          <a:noFill/>
          <a:ln cap="flat" cmpd="sng" w="9525">
            <a:solidFill>
              <a:srgbClr val="5B9BD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4" name="Google Shape;134;p19"/>
          <p:cNvCxnSpPr/>
          <p:nvPr/>
        </p:nvCxnSpPr>
        <p:spPr>
          <a:xfrm>
            <a:off x="3338978" y="1359324"/>
            <a:ext cx="3305400" cy="0"/>
          </a:xfrm>
          <a:prstGeom prst="straightConnector1">
            <a:avLst/>
          </a:prstGeom>
          <a:noFill/>
          <a:ln cap="flat" cmpd="sng" w="9525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5" name="Google Shape;135;p19"/>
          <p:cNvSpPr txBox="1"/>
          <p:nvPr/>
        </p:nvSpPr>
        <p:spPr>
          <a:xfrm>
            <a:off x="4008551" y="741937"/>
            <a:ext cx="19662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INPUT IMAGE SENT TO NETWORK SERVER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6871674" y="2773463"/>
            <a:ext cx="19662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MAPPED CORRESPONDING BLOCK PASSKEY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19"/>
          <p:cNvCxnSpPr/>
          <p:nvPr/>
        </p:nvCxnSpPr>
        <p:spPr>
          <a:xfrm rot="10800000">
            <a:off x="3349625" y="3768065"/>
            <a:ext cx="3379800" cy="10200"/>
          </a:xfrm>
          <a:prstGeom prst="straightConnector1">
            <a:avLst/>
          </a:prstGeom>
          <a:noFill/>
          <a:ln cap="flat" cmpd="sng" w="9525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8" name="Google Shape;138;p19"/>
          <p:cNvSpPr txBox="1"/>
          <p:nvPr/>
        </p:nvSpPr>
        <p:spPr>
          <a:xfrm>
            <a:off x="4008551" y="3843114"/>
            <a:ext cx="22560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PASSKEY SENT BACK FOR USER TO ACCESS THE BLOCK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6871674" y="314198"/>
            <a:ext cx="19662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NETWORK SERVER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1023037" y="190175"/>
            <a:ext cx="19662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CLIENT APP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>
            <a:off x="2665087" y="1655417"/>
            <a:ext cx="3239400" cy="1643100"/>
          </a:xfrm>
          <a:prstGeom prst="rect">
            <a:avLst/>
          </a:prstGeom>
          <a:solidFill>
            <a:srgbClr val="CCCCCC"/>
          </a:solidFill>
          <a:ln cap="flat" cmpd="sng" w="12700">
            <a:solidFill>
              <a:srgbClr val="70AD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444926" y="352832"/>
            <a:ext cx="1412700" cy="1029900"/>
          </a:xfrm>
          <a:prstGeom prst="ellipse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6811067" y="352832"/>
            <a:ext cx="1412700" cy="1029900"/>
          </a:xfrm>
          <a:prstGeom prst="ellipse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444925" y="3587830"/>
            <a:ext cx="1412700" cy="1029900"/>
          </a:xfrm>
          <a:prstGeom prst="ellipse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6811066" y="3587830"/>
            <a:ext cx="1412700" cy="1029900"/>
          </a:xfrm>
          <a:prstGeom prst="ellipse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707308" y="620810"/>
            <a:ext cx="443700" cy="4938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707308" y="3855808"/>
            <a:ext cx="443700" cy="4938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7073449" y="620810"/>
            <a:ext cx="443700" cy="4938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7154182" y="3855808"/>
            <a:ext cx="443700" cy="4938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2917430" y="1892110"/>
            <a:ext cx="2763600" cy="1237800"/>
          </a:xfrm>
          <a:prstGeom prst="rect">
            <a:avLst/>
          </a:prstGeom>
          <a:solidFill>
            <a:srgbClr val="999999"/>
          </a:solidFill>
          <a:ln cap="flat" cmpd="sng" w="12700">
            <a:solidFill>
              <a:srgbClr val="70AD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20"/>
          <p:cNvCxnSpPr>
            <a:stCxn id="150" idx="3"/>
            <a:endCxn id="152" idx="1"/>
          </p:cNvCxnSpPr>
          <p:nvPr/>
        </p:nvCxnSpPr>
        <p:spPr>
          <a:xfrm>
            <a:off x="1151008" y="867710"/>
            <a:ext cx="59223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6" name="Google Shape;156;p20"/>
          <p:cNvCxnSpPr>
            <a:stCxn id="152" idx="2"/>
            <a:endCxn id="153" idx="0"/>
          </p:cNvCxnSpPr>
          <p:nvPr/>
        </p:nvCxnSpPr>
        <p:spPr>
          <a:xfrm>
            <a:off x="7295299" y="1114610"/>
            <a:ext cx="80700" cy="27411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7" name="Google Shape;157;p20"/>
          <p:cNvCxnSpPr>
            <a:stCxn id="153" idx="1"/>
            <a:endCxn id="151" idx="3"/>
          </p:cNvCxnSpPr>
          <p:nvPr/>
        </p:nvCxnSpPr>
        <p:spPr>
          <a:xfrm rot="10800000">
            <a:off x="1150882" y="4102708"/>
            <a:ext cx="60033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8" name="Google Shape;158;p20"/>
          <p:cNvSpPr txBox="1"/>
          <p:nvPr/>
        </p:nvSpPr>
        <p:spPr>
          <a:xfrm>
            <a:off x="666890" y="112200"/>
            <a:ext cx="9687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CLIENT 1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7017971" y="120619"/>
            <a:ext cx="9687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CLIENT 2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534016" y="4730681"/>
            <a:ext cx="9687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CLIENT 4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7017971" y="4755200"/>
            <a:ext cx="9687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CLIENT 3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979783" y="4155074"/>
            <a:ext cx="9687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BLOCK 4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7376197" y="806766"/>
            <a:ext cx="9687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BLOCK 2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818653" y="1058167"/>
            <a:ext cx="9687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BLOCK 1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7426656" y="4041764"/>
            <a:ext cx="9687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BLOCK 3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3260494" y="371760"/>
            <a:ext cx="20988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HASH CODE LINK</a:t>
            </a:r>
            <a:endParaRPr b="0" i="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7295462" y="2154605"/>
            <a:ext cx="20988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HASH CODE LINK</a:t>
            </a:r>
            <a:endParaRPr b="0" i="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3268057" y="4151515"/>
            <a:ext cx="20988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HASH CODE LINK</a:t>
            </a:r>
            <a:endParaRPr b="0" i="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20"/>
          <p:cNvCxnSpPr>
            <a:endCxn id="154" idx="1"/>
          </p:cNvCxnSpPr>
          <p:nvPr/>
        </p:nvCxnSpPr>
        <p:spPr>
          <a:xfrm>
            <a:off x="1777130" y="1223110"/>
            <a:ext cx="1140300" cy="1287900"/>
          </a:xfrm>
          <a:prstGeom prst="straightConnector1">
            <a:avLst/>
          </a:prstGeom>
          <a:noFill/>
          <a:ln cap="flat" cmpd="sng" w="9525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0" name="Google Shape;170;p20"/>
          <p:cNvCxnSpPr>
            <a:stCxn id="148" idx="7"/>
            <a:endCxn id="154" idx="1"/>
          </p:cNvCxnSpPr>
          <p:nvPr/>
        </p:nvCxnSpPr>
        <p:spPr>
          <a:xfrm flipH="1" rot="10800000">
            <a:off x="1650740" y="2511055"/>
            <a:ext cx="1266600" cy="1227600"/>
          </a:xfrm>
          <a:prstGeom prst="straightConnector1">
            <a:avLst/>
          </a:prstGeom>
          <a:noFill/>
          <a:ln cap="flat" cmpd="sng" w="9525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1" name="Google Shape;171;p20"/>
          <p:cNvCxnSpPr>
            <a:stCxn id="147" idx="3"/>
            <a:endCxn id="154" idx="3"/>
          </p:cNvCxnSpPr>
          <p:nvPr/>
        </p:nvCxnSpPr>
        <p:spPr>
          <a:xfrm flipH="1">
            <a:off x="5681152" y="1231907"/>
            <a:ext cx="1336800" cy="1279200"/>
          </a:xfrm>
          <a:prstGeom prst="straightConnector1">
            <a:avLst/>
          </a:prstGeom>
          <a:noFill/>
          <a:ln cap="flat" cmpd="sng" w="9525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2" name="Google Shape;172;p20"/>
          <p:cNvCxnSpPr>
            <a:stCxn id="149" idx="1"/>
            <a:endCxn id="154" idx="3"/>
          </p:cNvCxnSpPr>
          <p:nvPr/>
        </p:nvCxnSpPr>
        <p:spPr>
          <a:xfrm rot="10800000">
            <a:off x="5681151" y="2511055"/>
            <a:ext cx="1336800" cy="1227600"/>
          </a:xfrm>
          <a:prstGeom prst="straightConnector1">
            <a:avLst/>
          </a:prstGeom>
          <a:noFill/>
          <a:ln cap="flat" cmpd="sng" w="9525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3" name="Google Shape;173;p20"/>
          <p:cNvSpPr txBox="1"/>
          <p:nvPr/>
        </p:nvSpPr>
        <p:spPr>
          <a:xfrm>
            <a:off x="3249775" y="1239090"/>
            <a:ext cx="20988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NETWORK MANAGER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2999310" y="1911567"/>
            <a:ext cx="10722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FACIAL RECOGNITION SOFTWARE</a:t>
            </a:r>
            <a:endParaRPr b="0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4516863" y="2007102"/>
            <a:ext cx="10722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FACES DATABASE</a:t>
            </a:r>
            <a:endParaRPr b="0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2971592" y="2606360"/>
            <a:ext cx="10722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MAPPING TO PASSKEYS</a:t>
            </a:r>
            <a:endParaRPr b="0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4516876" y="2492707"/>
            <a:ext cx="10722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SENDING OF PASSKEYS BACK TO CLIENTS</a:t>
            </a:r>
            <a:endParaRPr b="0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3302659" y="1660751"/>
            <a:ext cx="20988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1302612" y="2304352"/>
            <a:ext cx="11958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SENDING OF FACE IMAGES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6146326" y="2205861"/>
            <a:ext cx="11958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SENDING OF FACE IMAGES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0"/>
          <p:cNvSpPr/>
          <p:nvPr/>
        </p:nvSpPr>
        <p:spPr>
          <a:xfrm rot="5400000">
            <a:off x="6806350" y="746500"/>
            <a:ext cx="291900" cy="242400"/>
          </a:xfrm>
          <a:prstGeom prst="triangle">
            <a:avLst>
              <a:gd fmla="val 53787" name="adj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82" name="Google Shape;182;p20"/>
          <p:cNvSpPr/>
          <p:nvPr/>
        </p:nvSpPr>
        <p:spPr>
          <a:xfrm rot="10800000">
            <a:off x="7230074" y="3613409"/>
            <a:ext cx="291900" cy="242400"/>
          </a:xfrm>
          <a:prstGeom prst="triangle">
            <a:avLst>
              <a:gd fmla="val 53787" name="adj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83" name="Google Shape;183;p20"/>
          <p:cNvSpPr/>
          <p:nvPr/>
        </p:nvSpPr>
        <p:spPr>
          <a:xfrm rot="-5400000">
            <a:off x="1126250" y="3981488"/>
            <a:ext cx="291900" cy="242400"/>
          </a:xfrm>
          <a:prstGeom prst="triangle">
            <a:avLst>
              <a:gd fmla="val 53787" name="adj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1"/>
          <p:cNvPicPr preferRelativeResize="0"/>
          <p:nvPr/>
        </p:nvPicPr>
        <p:blipFill rotWithShape="1">
          <a:blip r:embed="rId3">
            <a:alphaModFix/>
          </a:blip>
          <a:srcRect b="5329" l="0" r="11111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</a:rPr>
              <a:t>Technology Stack/ Models</a:t>
            </a:r>
            <a:endParaRPr sz="3600">
              <a:solidFill>
                <a:schemeClr val="accent5"/>
              </a:solidFill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Hidden Markov Model (Voice authentication)</a:t>
            </a:r>
            <a:endParaRPr b="0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GMM, MFCC coefficients</a:t>
            </a:r>
            <a:endParaRPr b="0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OpenCV (Face recognition)</a:t>
            </a:r>
            <a:endParaRPr b="0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Socket programming</a:t>
            </a:r>
            <a:endParaRPr b="0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Peer to Peer N/W, Decentralisation</a:t>
            </a:r>
            <a:endParaRPr b="0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Blockchain DS, SHA256 Hashes</a:t>
            </a:r>
            <a:endParaRPr b="0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AES encryption of JSON data</a:t>
            </a:r>
            <a:endParaRPr b="0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Django (Web Frontend)</a:t>
            </a:r>
            <a:endParaRPr b="0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Kivy/Flutter (App Frontend) [</a:t>
            </a:r>
            <a:r>
              <a:rPr b="0" lang="en" sz="2100">
                <a:solidFill>
                  <a:srgbClr val="FFFF00"/>
                </a:solidFill>
              </a:rPr>
              <a:t>if time permits</a:t>
            </a:r>
            <a:r>
              <a:rPr b="0" lang="en" sz="2100"/>
              <a:t>]</a:t>
            </a:r>
            <a:endParaRPr b="0" sz="2100"/>
          </a:p>
        </p:txBody>
      </p:sp>
      <p:grpSp>
        <p:nvGrpSpPr>
          <p:cNvPr id="190" name="Google Shape;190;p21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91" name="Google Shape;191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92" name="Google Shape;192;p21"/>
            <p:cNvPicPr preferRelativeResize="0"/>
            <p:nvPr/>
          </p:nvPicPr>
          <p:blipFill rotWithShape="1">
            <a:blip r:embed="rId5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21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Did you know?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Google Voice Assistant (OK Google) uses HMM to train a person’s voice footprint.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HMM works brilliantly for less train data. Therefore as few as 3 voice samples are enough to train the model.</a:t>
              </a:r>
              <a:endParaRPr sz="1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