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8" name="Shape 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Which leads me to: Write it all down. You're typing all day. It's okay to write for a little bit. Write down everything you aren't understanding. Write down your big and small victories. Write down all the wild ideas for projects you can't wait to start. This will be a great gauge to see how you're doing, remember questions to ask people you can't address right this second, and allow you to look back later on and laugh that you had no idea what a stream was. Likewise, in climbing, logging your gear purchase dates and the big falls they have taken is essential. That'll help you decide when to retire your worn out rope. </a:t>
            </a:r>
          </a:p>
          <a:p>
            <a:r>
              <a:t/>
            </a:r>
          </a:p>
          <a:p>
            <a:pPr>
              <a:buNone/>
            </a:pPr>
            <a:r>
              <a:rPr lang="en"/>
              <a:t>I have written down so many questions since I've started. So many words I didn't have time to look up.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The first instruction you'll receive when you are learning to climb is your safety check. You, the climber, and your partner, the belayer, must check each other's equipment and redundancies to ensure you are both safe.</a:t>
            </a:r>
          </a:p>
          <a:p>
            <a:r>
              <a:t/>
            </a:r>
          </a:p>
          <a:p>
            <a:pPr rtl="0" lvl="0">
              <a:buNone/>
            </a:pPr>
            <a:r>
              <a:rPr lang="en"/>
              <a:t>Then you signal. "On belay?" If you're partner is ready, "Belay on". "Climbing"(step up to your problem). Everyone is set. When fully prepared, 'climb on!'</a:t>
            </a:r>
          </a:p>
          <a:p>
            <a:r>
              <a:t/>
            </a:r>
          </a:p>
          <a:p>
            <a:pPr rtl="0" lvl="0">
              <a:buNone/>
            </a:pPr>
            <a:r>
              <a:rPr lang="en"/>
              <a:t>Language is innately purposeful in programming. This can be hugely problematic for someone career transitioning.</a:t>
            </a:r>
          </a:p>
          <a:p>
            <a:pPr rtl="0" lvl="0">
              <a:buNone/>
            </a:pPr>
            <a:r>
              <a:rPr lang="en"/>
              <a:t>library. Okay. Object. Well yes, thank you, that's super vague. API. What kind? parse. lexing. side effects. listener. These all have very specific and LOADED meanings. There are chapters of books, heck whole books based on these words. No one warned me of this. Really hard days are when you don't have the words to articulate your problem. That's a fun epiphany the day you realize that variables are actually supposed to communicate a purpose and not just be cute. Programmers are clever. I, apparently, can be dense.</a:t>
            </a:r>
          </a:p>
          <a:p>
            <a:r>
              <a:t/>
            </a:r>
          </a:p>
          <a:p>
            <a:pPr rtl="0" lvl="0">
              <a:buNone/>
            </a:pPr>
            <a:r>
              <a:rPr lang="en"/>
              <a:t>I have an ever-growing list of terms used, abused, and mostly mangled by me that I have acquired through my short stint thus far.</a:t>
            </a:r>
          </a:p>
          <a:p>
            <a:r>
              <a:t/>
            </a:r>
          </a:p>
          <a:p>
            <a:pPr rtl="0" lvl="0">
              <a:buNone/>
            </a:pPr>
            <a:r>
              <a:rPr lang="en"/>
              <a:t>Mis-using terminology is only the start of my transgressions...</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I'm such a hazard. There are many days where I will ask a question and get a very odd response. Why is it odd? Because I knew so little about the problem, that I didn't even know what I didn't know. And fortunately for me, the person responding understood this. Yikes. I owe my teammates and significant other drinks for life.</a:t>
            </a:r>
          </a:p>
          <a:p>
            <a:r>
              <a:t/>
            </a:r>
          </a:p>
          <a:p>
            <a:pPr rtl="0" lvl="0">
              <a:buNone/>
            </a:pPr>
            <a:r>
              <a:rPr lang="en"/>
              <a:t>I need to work on focus at every level. From my email distractions to not choosing a side project to stick to, I need to give myself a better fighting chance of growing some really great programmer habits.</a:t>
            </a:r>
          </a:p>
          <a:p>
            <a:r>
              <a:t/>
            </a:r>
          </a:p>
          <a:p>
            <a:pPr rtl="0" lvl="0">
              <a:buNone/>
            </a:pPr>
            <a:r>
              <a:rPr lang="en"/>
              <a:t>I'm still being very impatient. I want to learn it all. All of it. Now.</a:t>
            </a:r>
          </a:p>
          <a:p>
            <a:r>
              <a:t/>
            </a:r>
          </a:p>
          <a:p>
            <a:pPr rtl="0" lvl="0">
              <a:buNone/>
            </a:pPr>
            <a:r>
              <a:rPr lang="en"/>
              <a:t>I still hesitate to ask questions. My brain is still trying to process what's been said and somehow my head involuntarily nods 'yes' when asked if I understood. 5 minutes later, 'what in the world was he talking about? Crap.' </a:t>
            </a:r>
          </a:p>
          <a:p>
            <a:r>
              <a:t/>
            </a:r>
          </a:p>
          <a:p>
            <a:pPr rtl="0" lvl="0">
              <a:buNone/>
            </a:pPr>
            <a:r>
              <a:rPr lang="en"/>
              <a:t>I could also probably try getting a little more sleep.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I'm here. That's not me kissing butt. I'm not a fan of public speaking. But I've worked hard for the changes I've made in my life over the past few years, and if I were to stop challenging myself now, it'd all be for naught. Even moreso, I feel a responsibility to share my road thus far in the hopes that I can make it an awesome path for others to follow. A few people really went above and beyond to help me into the programming community, and it is a blessing I am happy pass on.</a:t>
            </a:r>
          </a:p>
          <a:p>
            <a:r>
              <a:t/>
            </a:r>
          </a:p>
          <a:p>
            <a:pPr rtl="0" lvl="0">
              <a:buNone/>
            </a:pPr>
            <a:r>
              <a:rPr lang="en"/>
              <a:t>I'm meeting others who have the tenacity and curiosity to be a programmer. And they were just never introduced to programming. This is an obsession I'm happy to share. So I am.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rgbClr val="000000"/>
              </a:buClr>
              <a:buSzPct val="100000"/>
              <a:buFont typeface="Arial"/>
              <a:buNone/>
            </a:pPr>
            <a:r>
              <a:rPr lang="en"/>
              <a:t>A fellow rock-addicted programmer said, </a:t>
            </a:r>
          </a:p>
          <a:p>
            <a:pPr rtl="0" lvl="0">
              <a:buNone/>
            </a:pPr>
            <a:r>
              <a:rPr lang="en"/>
              <a:t>" Sometimes to get to the next level in climbing, you need to go outside of it. You may need to take up yoga for flexibility or weightlifting for strength. Likewise, in programming, sometimes you need to go sideways to go up. If you want to master Node.js, you'll probably want to spend time outside of it and work on your command line and version control skills. Programming has a huge amount of silos. To go very deep in any one you have to gain competence in many."</a:t>
            </a:r>
          </a:p>
          <a:p>
            <a:r>
              <a:t/>
            </a:r>
          </a:p>
          <a:p>
            <a:pPr rtl="0" lvl="0">
              <a:buNone/>
            </a:pPr>
            <a:r>
              <a:rPr lang="en"/>
              <a:t>Node.js is a special beast. This wonderful back-end world that makes Javascript really FUN. In order to understand it better, I have to continue working on more expanding my skillset. One of my favorite projects coming up...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Remember when I mentioned the Python community earlier? I'm still a part of it. I attended PyCon this year. Jessica McKellar of OpenHatch.org talked about growing the Boston Python user group to 1700 members through workshops....and I trolled the heck out of them. "But how do you think I could make a workshop like this for Nooooodejs? How could I get people excited like this for Node?" Yeah, I got a few eye rolls. A speaker on the panel was a Ruby organizer who had gotten assistance from the Python community. When I asked for his advice, he looked like I was going to give him Node cooties.</a:t>
            </a:r>
          </a:p>
          <a:p>
            <a:r>
              <a:t/>
            </a:r>
          </a:p>
          <a:p>
            <a:pPr rtl="0" lvl="0">
              <a:buNone/>
            </a:pPr>
            <a:r>
              <a:rPr lang="en"/>
              <a:t>I help Ben and Merlyn organize the local Node.js user group, and we could use more Node.js friends! I'm really excited about helping to organize our local Nodejs user group here in Portland. I'm already brainstorming with others as to how we can build a 'Welcome to Nodejs' Nodecopters workshop to get more people excited about Nodejs, AND make it accessible to those who are just getting started. One of the earlier projects I created in Node was an irc bot, and I hope to polish that up and get it out as a tutorial as well. Ultimately, I'd love to document these workshops so that other user groups can get people learning Nodejs and hook them into the community.</a:t>
            </a:r>
          </a:p>
          <a:p>
            <a:r>
              <a:t/>
            </a:r>
          </a:p>
          <a:p>
            <a:pPr rtl="0" lvl="0">
              <a:buNone/>
            </a:pPr>
            <a:r>
              <a:rPr lang="en"/>
              <a:t>Working on challenges, in both rock climbing and coding, is a life I'm happy to share.  If you're interested, you should join us at a monthly PDXNode meetup. If you're interested in working out a little of your keyboard aggression on some rocks, I know a few places.  Either way, roughing up your hands as part of the learning process. </a:t>
            </a:r>
          </a:p>
          <a:p>
            <a:r>
              <a:t/>
            </a:r>
          </a:p>
          <a:p>
            <a:pPr rtl="0" lvl="0">
              <a:buNone/>
            </a:pPr>
            <a:r>
              <a:rPr lang="en"/>
              <a:t>I had considered rapelling down from the ceiling, but the ascension post-talk would have been REALLY awkward while the next speaker was on. Would have taken like 15 minutes. Thanks everyone. You are kind.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Hi. I'm Tracy Abrahms. I'm a Junior Javascript Engineer on the Web team at Urban Airship. You can find me in most places online by my handle hackygolucky.</a:t>
            </a:r>
          </a:p>
          <a:p>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A funny thing happened when I went rock climbing...every other person I'd jump on a rock next to wound up being a programmer. </a:t>
            </a:r>
          </a:p>
          <a:p>
            <a:r>
              <a:t/>
            </a:r>
          </a:p>
          <a:p>
            <a:pPr rtl="0" lvl="0">
              <a:buNone/>
            </a:pPr>
            <a:r>
              <a:rPr lang="en"/>
              <a:t>Go top-roping at Portland Rock Gym, run into a Javascript Admirers meetup friend. Head over to The Circuit, and there are two fellow PyLadies bouldering away.  </a:t>
            </a:r>
          </a:p>
          <a:p>
            <a:r>
              <a:t/>
            </a:r>
          </a:p>
          <a:p>
            <a:pPr rtl="0" lvl="0">
              <a:buNone/>
            </a:pPr>
            <a:r>
              <a:rPr lang="en"/>
              <a:t>A climbing buddy of mine said it best, "the reason we programmers enjoy climbing is that we love problem-solving and we can't turn it off. So, we put ourselves into climbing and 30 feet up, and your mind and body have no choice but to focus on a much different type of problem."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Eleven months ago, I decided to quit my job in the healthcare sector, change career paths, and become a professional problem-solver. Running into these like-minded individuals was confirmation of a path I was stoked to be on. Maybe confirmation of a little neuroses as well.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 dove in head first. What could I do to learn programming?  I loved school for being able to devote myself to learning full-time. Returning for a degree was my first thought. A computer science degree is a very thorough but slow way to achieve this. </a:t>
            </a:r>
          </a:p>
          <a:p>
            <a:r>
              <a:t/>
            </a:r>
          </a:p>
          <a:p>
            <a:pPr rtl="0" lvl="0">
              <a:buNone/>
            </a:pPr>
            <a:r>
              <a:rPr lang="en"/>
              <a:t> But, I mean, "punching rocks". I don't steer away from pain. Why remove the tortured struggle of having to teach yourself? Taking on another student loan, well, that fiscal math was hard to swallow. </a:t>
            </a:r>
          </a:p>
          <a:p>
            <a:r>
              <a:t/>
            </a:r>
          </a:p>
          <a:p>
            <a:pPr>
              <a:buNone/>
            </a:pPr>
            <a:r>
              <a:rPr lang="en"/>
              <a:t> Another option I found was the code bootcamps popping up. For reasons of learning curve, they focus on higher level languages. After 12 weeks, you too can become a junior developer! Odd thing was, of the eight schools I could find, only one taught Javascript as a primary focus. None in Python. All others used Ruby. Nothing against Ruby.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Some really great advice I got when I was weighing in on how to get started, was to find a community. Huh? I wasn't sold on this.  I'm independent. I don't need a group of people teaching me how to code. Don't all coders just sit in a poorly-lit room late into the night cranking away projects alone? Alone? Not even close. I was told to look for the best community you had access to, and learn the language. I was surrounded by friends in Python, so off I dove into a coding circle, meetups, and workshops. </a:t>
            </a:r>
          </a:p>
          <a:p>
            <a:r>
              <a:t/>
            </a:r>
          </a:p>
          <a:p>
            <a:pPr rtl="0" lvl="0">
              <a:buNone/>
            </a:pPr>
            <a:r>
              <a:rPr lang="en"/>
              <a:t>And got spoiled. I don't know about many communities. I haven't been in them. I have been in Python. They have exhaustively worked out really great solutions for welcoming new programmers with open arms. Or it might just be programmers here in Portland. Must be something in the water, other than fluoride of course.</a:t>
            </a:r>
          </a:p>
          <a:p>
            <a:r>
              <a:t/>
            </a:r>
          </a:p>
          <a:p>
            <a:pPr rtl="0" lvl="0">
              <a:buNone/>
            </a:pPr>
            <a:r>
              <a:rPr lang="en"/>
              <a:t>Now a community is a huge help in rock climbing as well.  You can't go climbing outside alone. It isn't safe. You need a spotter or a belay partner if you're rope-climbing. </a:t>
            </a:r>
          </a:p>
          <a:p>
            <a:r>
              <a:t/>
            </a:r>
          </a:p>
          <a:p>
            <a:pPr rtl="0" lvl="0">
              <a:buNone/>
            </a:pPr>
            <a:r>
              <a:rPr lang="en"/>
              <a:t>Even moreso, you need the brains of other climbers. All the knowledge in their noggins. That's valuable. That'll keep you safe and having fun.  </a:t>
            </a:r>
          </a:p>
          <a:p>
            <a:r>
              <a:t/>
            </a:r>
          </a:p>
          <a:p>
            <a:pPr rtl="0" lvl="0">
              <a:buNone/>
            </a:pPr>
            <a:r>
              <a:rPr lang="en"/>
              <a:t>When I look around everyday at work and think of the collective knowledge and experience that's in the brains of my colleagues, I smile and take a deep breath. I have a very long journey ahead of 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what did I start cramming my noggin with? In climbing, there's little you can do without an intro class. You don't have to be fit. And as crazy as it may sound, I did try to read books to learn technique.But you need to know the basics of staying on a wall.  It would be like trying to program without knowing how to use a keyboard. You can fumble your way through it, but you're gonna have a bad time. </a:t>
            </a:r>
          </a:p>
          <a:p>
            <a:r>
              <a:t/>
            </a:r>
          </a:p>
          <a:p>
            <a:pPr rtl="0" lvl="0">
              <a:buNone/>
            </a:pPr>
            <a:r>
              <a:rPr lang="en"/>
              <a:t>So I turned to my friend, the internet. And apparently, many others have too. MOOCs(massive online open courses) like Coursera began their courseload with classes like CS101, and Kahn Academy as well as many others are in the game. CodeAcademy, a much more focused online coding tutorial tool, allowed me to learn how to program in-browser and avoid that whole pesky 'also have to learn a dev environment' thing. You know, distractions. </a:t>
            </a:r>
          </a:p>
          <a:p>
            <a:r>
              <a:t/>
            </a:r>
          </a:p>
          <a:p>
            <a:pPr rtl="0" lvl="0">
              <a:buNone/>
            </a:pPr>
            <a:r>
              <a:rPr lang="en"/>
              <a:t>While it gave me decent practice with vanilla javascript, html, and css--I in no way learned how to manage the pieces of a stack. To be fair, I didn't know what that phrase meant. Well that, my dears, is what books are for! The public library and all of the programmer books you can fathom, are great references. They aren't, however, up to date. So when I was introduced to the idea of 'strict mode' far later than I should have been(agree with it, OR not), I got a nice wake up call that programming books can age-out.  </a:t>
            </a:r>
          </a:p>
          <a:p>
            <a:r>
              <a:t/>
            </a:r>
          </a:p>
          <a:p>
            <a:pPr rtl="0" lvl="0">
              <a:buNone/>
            </a:pPr>
            <a:r>
              <a:rPr lang="en"/>
              <a:t>Sort of the opposite of that 3-year old book on javascript is technical blog posts. Tutorials and documentation.</a:t>
            </a:r>
          </a:p>
          <a:p>
            <a:r>
              <a:t/>
            </a:r>
          </a:p>
          <a:p>
            <a:pPr rtl="0" lvl="0">
              <a:buNone/>
            </a:pPr>
            <a:r>
              <a:rPr lang="en"/>
              <a:t> Node is pretty new. It's hard to find a crusty source of info on it. It's more likely to become obsolete because of how swiftly the Node world moves. I found in this, that there are so many really great resources. HowtoNode by Tim Caswell, Javascriptissexy by Richard Bovell, Substack's Streams handbook, the Art of Node by Max Ogden is fantastic...I'm track weekly to see if there are updates on it. I want other people to learn Node too! </a:t>
            </a:r>
          </a:p>
          <a:p>
            <a:r>
              <a:t/>
            </a:r>
          </a:p>
          <a:p>
            <a:pPr rtl="0" lvl="0">
              <a:buNone/>
            </a:pPr>
            <a:r>
              <a:rPr lang="en"/>
              <a:t>Nodejs.org API docs are beautiful. To be honest. Clean and concise. I'm still trying to catch up with all the past NodeUp episodes on my walks to work. What I have struggled with as a fairly new programmer, however, is that I need more how to's in Nodejs. Streams are awesome. They're also heady(for me).  Event-based programming is something that some people in higher level languages shudder at the thought of. There are so many sources of truth to go to as a new programmer in Nodejs, it can be overwhelming. I'm not saying Nodejs.org needs to be MDN. I can say at times I wished it was, however.</a:t>
            </a:r>
          </a:p>
          <a:p>
            <a:r>
              <a:t/>
            </a:r>
          </a:p>
          <a:p>
            <a:pPr rtl="0" lvl="0">
              <a:buNone/>
            </a:pPr>
            <a:r>
              <a:rPr lang="en"/>
              <a:t>And like a safety check before I start climbing, I'll review--my resources all supplemented each other: free online courses, in person workshops, programming books, and online tutorials focused on my set short and long-term goals.</a:t>
            </a:r>
          </a:p>
          <a:p>
            <a:r>
              <a:t/>
            </a:r>
          </a:p>
          <a:p>
            <a:pPr rtl="0" lvl="0">
              <a:buNone/>
            </a:pPr>
            <a:r>
              <a:rPr lang="en"/>
              <a:t>**I hesitate to recommend any one book. Some work for a certain learning type. Be flexible and try out another book if you're having trouble. Mutltiple perspectives can be a little confusing, but can help hone questions you're having.</a:t>
            </a:r>
          </a:p>
          <a:p>
            <a:r>
              <a:t/>
            </a:r>
          </a:p>
          <a:p>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So standing armed with my spirit guides and my hazardous amount of knowledge, a serendipitous moment occurred where a really great employer was hiring and just happened to want someone who was excited to break lots of things. </a:t>
            </a:r>
          </a:p>
          <a:p>
            <a:r>
              <a:t/>
            </a:r>
          </a:p>
          <a:p>
            <a:pPr rtl="0" lvl="0">
              <a:buNone/>
            </a:pPr>
            <a:r>
              <a:rPr lang="en"/>
              <a:t>I view professional programming as a form of private-sector academia. If you can find a good job, you are being paid to learn for 40+ hours per week. No, actually, my company was willing to offer me an opportunity to work as a junior developer and learn from a rock-awesome mentor while gaining experience in a full dev environment. No, I did not commit code to the production environment in the first work week. I need no bragging rights in that. I'm still allowed to work there.  That's thanks enough. </a:t>
            </a:r>
          </a:p>
          <a:p>
            <a:r>
              <a:t/>
            </a:r>
          </a:p>
          <a:p>
            <a:pPr rtl="0" lvl="0">
              <a:buNone/>
            </a:pPr>
            <a:r>
              <a:rPr lang="en"/>
              <a:t>But this did and does give me the most able way possible 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BREAK EVERYTHING. </a:t>
            </a:r>
          </a:p>
          <a:p>
            <a:r>
              <a:t/>
            </a:r>
          </a:p>
          <a:p>
            <a:pPr rtl="0" lvl="0">
              <a:buNone/>
            </a:pPr>
            <a:r>
              <a:rPr lang="en"/>
              <a:t>Well, not quite</a:t>
            </a:r>
          </a:p>
          <a:p>
            <a:r>
              <a:t/>
            </a:r>
          </a:p>
          <a:p>
            <a:pPr rtl="0" lvl="0">
              <a:buNone/>
            </a:pPr>
            <a:r>
              <a:rPr lang="en"/>
              <a:t>But you should try? Practice is key! As a kid, I always dove in. I loved to climb trees and jumped into calculus.  Learning through experience and my subsequent mistakes made my lessons visceral and immediate. As I got older, I became a little more willing to allow others to make these moves and watch them falter or flail. </a:t>
            </a:r>
          </a:p>
          <a:p>
            <a:r>
              <a:t/>
            </a:r>
          </a:p>
          <a:p>
            <a:pPr rtl="0" lvl="0">
              <a:buNone/>
            </a:pPr>
            <a:r>
              <a:rPr lang="en"/>
              <a:t>This is why I love rock climbing. I'm terrified of heights. I'm not kidding. There are days when I'm inside practicing and I'm physically shaking on the wall. I'm totally psyched out. That's okay. Challenging myself is good. And my shakey days are fewer in-between. </a:t>
            </a:r>
          </a:p>
          <a:p>
            <a:r>
              <a:t/>
            </a:r>
          </a:p>
          <a:p>
            <a:pPr rtl="0" lvl="0">
              <a:buNone/>
            </a:pPr>
            <a:r>
              <a:rPr lang="en"/>
              <a:t>This is why I love coding. I'm still struggling with this as a programmer.  Should I open source my project?  Where do I even start with this feature? Just code, darn it.  Then fix it. Then break it again. Get something on the page. It's not doing anything when it's in your head!  </a:t>
            </a:r>
          </a:p>
          <a:p>
            <a:r>
              <a:t/>
            </a:r>
          </a:p>
          <a:p>
            <a:pPr rtl="0" lvl="0">
              <a:buNone/>
            </a:pPr>
            <a:r>
              <a:rPr lang="en"/>
              <a:t>So project based learning is where it's at. In climbing, a project is something you have to keep coming back and working on. It's a climb you're really going to struggle with. And you'll eventually get it. </a:t>
            </a:r>
          </a:p>
          <a:p>
            <a:r>
              <a:t/>
            </a:r>
          </a:p>
          <a:p>
            <a:pPr rtl="0" lvl="0">
              <a:buNone/>
            </a:pPr>
            <a:r>
              <a:rPr lang="en"/>
              <a:t>This. THIS is why I have very little skin left on my knuckles. When I'm fully-tuned into my climb, and my reflexes are allowing me to think of only what is next in my hold sequence, I'll go for a hold. I'm short. I have to get a bit reachy. When I do this, it's full force. Unfortunately, my aim might be off. Instead of grabbing the hold I intended, I'm punched a rock that was much closer and inconveniently in the way. It hurts a bit. It's only a little skin.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6.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6.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6.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6.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6.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6.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6.xml" Type="http://schemas.openxmlformats.org/officeDocument/2006/relationships/slideLayout" Id="rId1"/><Relationship Target="../media/image01.jp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4.xml" Type="http://schemas.openxmlformats.org/officeDocument/2006/relationships/slideLayout" Id="rId1"/><Relationship Target="../media/image00.png" Type="http://schemas.openxmlformats.org/officeDocument/2006/relationships/image" Id="rId4"/><Relationship Target="../media/image03.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6.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5.xml" Type="http://schemas.openxmlformats.org/officeDocument/2006/relationships/slideLayout" Id="rId1"/><Relationship Target="../media/image02.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6.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6.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6.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6.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6.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0F2EB"/>
        </a:solidFill>
      </p:bgPr>
    </p:bg>
    <p:spTree>
      <p:nvGrpSpPr>
        <p:cNvPr id="22" name="Shape 22"/>
        <p:cNvGrpSpPr/>
        <p:nvPr/>
      </p:nvGrpSpPr>
      <p:grpSpPr>
        <a:xfrm>
          <a:off y="0" x="0"/>
          <a:ext cy="0" cx="0"/>
          <a:chOff y="0" x="0"/>
          <a:chExt cy="0" cx="0"/>
        </a:xfrm>
      </p:grpSpPr>
      <p:sp>
        <p:nvSpPr>
          <p:cNvPr id="23" name="Shape 23"/>
          <p:cNvSpPr txBox="1"/>
          <p:nvPr>
            <p:ph type="ctrTitle"/>
          </p:nvPr>
        </p:nvSpPr>
        <p:spPr>
          <a:xfrm>
            <a:off y="3410975" x="685800"/>
            <a:ext cy="2285399" cx="7772400"/>
          </a:xfrm>
          <a:prstGeom prst="rect">
            <a:avLst/>
          </a:prstGeom>
        </p:spPr>
        <p:txBody>
          <a:bodyPr bIns="91425" rIns="91425" lIns="91425" tIns="91425" anchor="b" anchorCtr="0">
            <a:noAutofit/>
          </a:bodyPr>
          <a:lstStyle/>
          <a:p>
            <a:pPr rtl="0" lvl="0">
              <a:lnSpc>
                <a:spcPct val="100000"/>
              </a:lnSpc>
              <a:buNone/>
            </a:pPr>
            <a:r>
              <a:rPr sz="14000" lang="en">
                <a:solidFill>
                  <a:srgbClr val="FF4242"/>
                </a:solidFill>
                <a:latin typeface="Patua One"/>
                <a:ea typeface="Patua One"/>
                <a:cs typeface="Patua One"/>
                <a:sym typeface="Patua One"/>
              </a:rPr>
              <a:t>
</a:t>
            </a:r>
            <a:r>
              <a:rPr sz="19000" lang="en">
                <a:solidFill>
                  <a:srgbClr val="FF4242"/>
                </a:solidFill>
                <a:latin typeface="Patua One"/>
                <a:ea typeface="Patua One"/>
                <a:cs typeface="Patua One"/>
                <a:sym typeface="Patua One"/>
              </a:rPr>
              <a:t>ROCKS</a:t>
            </a:r>
          </a:p>
        </p:txBody>
      </p:sp>
      <p:sp>
        <p:nvSpPr>
          <p:cNvPr id="24" name="Shape 24"/>
          <p:cNvSpPr txBox="1"/>
          <p:nvPr>
            <p:ph idx="2" type="ctrTitle"/>
          </p:nvPr>
        </p:nvSpPr>
        <p:spPr>
          <a:xfrm>
            <a:off y="1209543" x="762450"/>
            <a:ext cy="2426100" cx="7619100"/>
          </a:xfrm>
          <a:prstGeom prst="rect">
            <a:avLst/>
          </a:prstGeom>
        </p:spPr>
        <p:txBody>
          <a:bodyPr bIns="91425" rIns="91425" lIns="91425" tIns="91425" anchor="b" anchorCtr="0">
            <a:noAutofit/>
          </a:bodyPr>
          <a:lstStyle/>
          <a:p>
            <a:pPr rtl="0" lvl="0">
              <a:lnSpc>
                <a:spcPct val="100000"/>
              </a:lnSpc>
              <a:buNone/>
            </a:pPr>
            <a:r>
              <a:rPr sz="11800" lang="en">
                <a:solidFill>
                  <a:srgbClr val="FF4242"/>
                </a:solidFill>
                <a:latin typeface="Patua One"/>
                <a:ea typeface="Patua One"/>
                <a:cs typeface="Patua One"/>
                <a:sym typeface="Patua One"/>
              </a:rPr>
              <a:t>PUNCHING</a:t>
            </a:r>
          </a:p>
          <a:p>
            <a:r>
              <a:t/>
            </a:r>
          </a:p>
        </p:txBody>
      </p:sp>
      <p:sp>
        <p:nvSpPr>
          <p:cNvPr id="25" name="Shape 25"/>
          <p:cNvSpPr txBox="1"/>
          <p:nvPr>
            <p:ph idx="3" type="title"/>
          </p:nvPr>
        </p:nvSpPr>
        <p:spPr>
          <a:xfrm>
            <a:off y="4785700" x="457200"/>
            <a:ext cy="1589099" cx="8229600"/>
          </a:xfrm>
          <a:prstGeom prst="rect">
            <a:avLst/>
          </a:prstGeom>
        </p:spPr>
        <p:txBody>
          <a:bodyPr bIns="91425" rIns="91425" lIns="91425" tIns="91425" anchor="b" anchorCtr="0">
            <a:noAutofit/>
          </a:bodyPr>
          <a:lstStyle/>
          <a:p>
            <a:pPr algn="ctr" rtl="0" lvl="0">
              <a:buNone/>
            </a:pPr>
            <a:r>
              <a:rPr b="0" lang="en">
                <a:solidFill>
                  <a:srgbClr val="434343"/>
                </a:solidFill>
                <a:latin typeface="Patua One"/>
                <a:ea typeface="Patua One"/>
                <a:cs typeface="Patua One"/>
                <a:sym typeface="Patua One"/>
              </a:rPr>
              <a:t>Bloody knuckling my way through programming  and  rock climbing</a:t>
            </a:r>
          </a:p>
          <a:p>
            <a:r>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93" name="Shape 93"/>
        <p:cNvGrpSpPr/>
        <p:nvPr/>
      </p:nvGrpSpPr>
      <p:grpSpPr>
        <a:xfrm>
          <a:off y="0" x="0"/>
          <a:ext cy="0" cx="0"/>
          <a:chOff y="0" x="0"/>
          <a:chExt cy="0" cx="0"/>
        </a:xfrm>
      </p:grpSpPr>
      <p:sp>
        <p:nvSpPr>
          <p:cNvPr id="94" name="Shape 94"/>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95" name="Shape 95"/>
          <p:cNvSpPr txBox="1"/>
          <p:nvPr/>
        </p:nvSpPr>
        <p:spPr>
          <a:xfrm>
            <a:off y="1729175" x="533903"/>
            <a:ext cy="2967299" cx="7919099"/>
          </a:xfrm>
          <a:prstGeom prst="rect">
            <a:avLst/>
          </a:prstGeom>
          <a:noFill/>
        </p:spPr>
        <p:txBody>
          <a:bodyPr bIns="91425" rIns="91425" lIns="91425" tIns="91425" anchor="t" anchorCtr="0">
            <a:noAutofit/>
          </a:bodyPr>
          <a:lstStyle/>
          <a:p>
            <a:pPr rtl="0" lvl="0">
              <a:buNone/>
            </a:pPr>
            <a:r>
              <a:rPr sz="4800" lang="en" i="1">
                <a:latin typeface="Oswald"/>
                <a:ea typeface="Oswald"/>
                <a:cs typeface="Oswald"/>
                <a:sym typeface="Oswald"/>
              </a:rPr>
              <a:t>Dear Diary, </a:t>
            </a:r>
          </a:p>
          <a:p>
            <a:pPr>
              <a:buNone/>
            </a:pPr>
            <a:r>
              <a:rPr sz="4800" lang="en" i="1">
                <a:latin typeface="Oswald"/>
                <a:ea typeface="Oswald"/>
                <a:cs typeface="Oswald"/>
                <a:sym typeface="Oswald"/>
              </a:rPr>
              <a:t>    Today I released my first bit of code into the production wild.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99" name="Shape 99"/>
        <p:cNvGrpSpPr/>
        <p:nvPr/>
      </p:nvGrpSpPr>
      <p:grpSpPr>
        <a:xfrm>
          <a:off y="0" x="0"/>
          <a:ext cy="0" cx="0"/>
          <a:chOff y="0" x="0"/>
          <a:chExt cy="0" cx="0"/>
        </a:xfrm>
      </p:grpSpPr>
      <p:sp>
        <p:nvSpPr>
          <p:cNvPr id="100" name="Shape 100"/>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01" name="Shape 101"/>
          <p:cNvSpPr txBox="1"/>
          <p:nvPr/>
        </p:nvSpPr>
        <p:spPr>
          <a:xfrm>
            <a:off y="2434175" x="1795025"/>
            <a:ext cy="1726800" cx="5107800"/>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hacker</a:t>
            </a:r>
          </a:p>
          <a:p>
            <a:r>
              <a:t/>
            </a:r>
          </a:p>
        </p:txBody>
      </p:sp>
      <p:sp>
        <p:nvSpPr>
          <p:cNvPr id="102" name="Shape 102"/>
          <p:cNvSpPr txBox="1"/>
          <p:nvPr/>
        </p:nvSpPr>
        <p:spPr>
          <a:xfrm>
            <a:off y="2831850" x="2957000"/>
            <a:ext cy="1726800" cx="5107800"/>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vernacular</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106" name="Shape 106"/>
        <p:cNvGrpSpPr/>
        <p:nvPr/>
      </p:nvGrpSpPr>
      <p:grpSpPr>
        <a:xfrm>
          <a:off y="0" x="0"/>
          <a:ext cy="0" cx="0"/>
          <a:chOff y="0" x="0"/>
          <a:chExt cy="0" cx="0"/>
        </a:xfrm>
      </p:grpSpPr>
      <p:sp>
        <p:nvSpPr>
          <p:cNvPr id="107" name="Shape 107"/>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08" name="Shape 108"/>
          <p:cNvSpPr txBox="1"/>
          <p:nvPr/>
        </p:nvSpPr>
        <p:spPr>
          <a:xfrm>
            <a:off y="2703450" x="1320671"/>
            <a:ext cy="1523399" cx="4818899"/>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What I'm doing </a:t>
            </a:r>
          </a:p>
          <a:p>
            <a:r>
              <a:t/>
            </a:r>
          </a:p>
        </p:txBody>
      </p:sp>
      <p:sp>
        <p:nvSpPr>
          <p:cNvPr id="109" name="Shape 109"/>
          <p:cNvSpPr txBox="1"/>
          <p:nvPr/>
        </p:nvSpPr>
        <p:spPr>
          <a:xfrm>
            <a:off y="3323775" x="3919500"/>
            <a:ext cy="2036399" cx="5224500"/>
          </a:xfrm>
          <a:prstGeom prst="rect">
            <a:avLst/>
          </a:prstGeom>
          <a:noFill/>
        </p:spPr>
        <p:txBody>
          <a:bodyPr bIns="91425" rIns="91425" lIns="91425" tIns="91425" anchor="t" anchorCtr="0">
            <a:noAutofit/>
          </a:bodyPr>
          <a:lstStyle/>
          <a:p>
            <a:pPr>
              <a:buNone/>
            </a:pPr>
            <a:r>
              <a:rPr sz="9600" lang="en">
                <a:solidFill>
                  <a:srgbClr val="FF4242"/>
                </a:solidFill>
                <a:latin typeface="Oswald"/>
                <a:ea typeface="Oswald"/>
                <a:cs typeface="Oswald"/>
                <a:sym typeface="Oswald"/>
              </a:rPr>
              <a:t>WRONG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113" name="Shape 113"/>
        <p:cNvGrpSpPr/>
        <p:nvPr/>
      </p:nvGrpSpPr>
      <p:grpSpPr>
        <a:xfrm>
          <a:off y="0" x="0"/>
          <a:ext cy="0" cx="0"/>
          <a:chOff y="0" x="0"/>
          <a:chExt cy="0" cx="0"/>
        </a:xfrm>
      </p:grpSpPr>
      <p:sp>
        <p:nvSpPr>
          <p:cNvPr id="114" name="Shape 114"/>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15" name="Shape 115"/>
          <p:cNvSpPr txBox="1"/>
          <p:nvPr/>
        </p:nvSpPr>
        <p:spPr>
          <a:xfrm>
            <a:off y="2703450" x="1320671"/>
            <a:ext cy="1523399" cx="4818899"/>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What I'm doing </a:t>
            </a:r>
          </a:p>
          <a:p>
            <a:r>
              <a:t/>
            </a:r>
          </a:p>
        </p:txBody>
      </p:sp>
      <p:sp>
        <p:nvSpPr>
          <p:cNvPr id="116" name="Shape 116"/>
          <p:cNvSpPr txBox="1"/>
          <p:nvPr/>
        </p:nvSpPr>
        <p:spPr>
          <a:xfrm>
            <a:off y="3323775" x="3919500"/>
            <a:ext cy="2036399" cx="5224500"/>
          </a:xfrm>
          <a:prstGeom prst="rect">
            <a:avLst/>
          </a:prstGeom>
          <a:noFill/>
        </p:spPr>
        <p:txBody>
          <a:bodyPr bIns="91425" rIns="91425" lIns="91425" tIns="91425" anchor="t" anchorCtr="0">
            <a:noAutofit/>
          </a:bodyPr>
          <a:lstStyle/>
          <a:p>
            <a:pPr rtl="0" lvl="0">
              <a:buNone/>
            </a:pPr>
            <a:r>
              <a:rPr sz="9600" lang="en">
                <a:solidFill>
                  <a:srgbClr val="FF4242"/>
                </a:solidFill>
                <a:latin typeface="Oswald"/>
                <a:ea typeface="Oswald"/>
                <a:cs typeface="Oswald"/>
                <a:sym typeface="Oswald"/>
              </a:rPr>
              <a:t>RIGHT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120" name="Shape 120"/>
        <p:cNvGrpSpPr/>
        <p:nvPr/>
      </p:nvGrpSpPr>
      <p:grpSpPr>
        <a:xfrm>
          <a:off y="0" x="0"/>
          <a:ext cy="0" cx="0"/>
          <a:chOff y="0" x="0"/>
          <a:chExt cy="0" cx="0"/>
        </a:xfrm>
      </p:grpSpPr>
      <p:sp>
        <p:nvSpPr>
          <p:cNvPr id="121" name="Shape 121"/>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22" name="Shape 122"/>
          <p:cNvSpPr txBox="1"/>
          <p:nvPr/>
        </p:nvSpPr>
        <p:spPr>
          <a:xfrm>
            <a:off y="2703450" x="1320671"/>
            <a:ext cy="1523399" cx="4818899"/>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What I'm doing </a:t>
            </a:r>
          </a:p>
          <a:p>
            <a:r>
              <a:t/>
            </a:r>
          </a:p>
        </p:txBody>
      </p:sp>
      <p:sp>
        <p:nvSpPr>
          <p:cNvPr id="123" name="Shape 123"/>
          <p:cNvSpPr txBox="1"/>
          <p:nvPr/>
        </p:nvSpPr>
        <p:spPr>
          <a:xfrm>
            <a:off y="3323775" x="3919500"/>
            <a:ext cy="2036399" cx="5224500"/>
          </a:xfrm>
          <a:prstGeom prst="rect">
            <a:avLst/>
          </a:prstGeom>
          <a:noFill/>
        </p:spPr>
        <p:txBody>
          <a:bodyPr bIns="91425" rIns="91425" lIns="91425" tIns="91425" anchor="t" anchorCtr="0">
            <a:noAutofit/>
          </a:bodyPr>
          <a:lstStyle/>
          <a:p>
            <a:pPr rtl="0" lvl="0">
              <a:buNone/>
            </a:pPr>
            <a:r>
              <a:rPr sz="9600" lang="en">
                <a:solidFill>
                  <a:srgbClr val="FF4242"/>
                </a:solidFill>
                <a:latin typeface="Oswald"/>
                <a:ea typeface="Oswald"/>
                <a:cs typeface="Oswald"/>
                <a:sym typeface="Oswald"/>
              </a:rPr>
              <a:t>NOW</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127" name="Shape 127"/>
        <p:cNvGrpSpPr/>
        <p:nvPr/>
      </p:nvGrpSpPr>
      <p:grpSpPr>
        <a:xfrm>
          <a:off y="0" x="0"/>
          <a:ext cy="0" cx="0"/>
          <a:chOff y="0" x="0"/>
          <a:chExt cy="0" cx="0"/>
        </a:xfrm>
      </p:grpSpPr>
      <p:sp>
        <p:nvSpPr>
          <p:cNvPr id="128" name="Shape 128"/>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29" name="Shape 129"/>
          <p:cNvSpPr txBox="1"/>
          <p:nvPr/>
        </p:nvSpPr>
        <p:spPr>
          <a:xfrm>
            <a:off y="2370600" x="708150"/>
            <a:ext cy="2116800" cx="7727700"/>
          </a:xfrm>
          <a:prstGeom prst="rect">
            <a:avLst/>
          </a:prstGeom>
          <a:noFill/>
        </p:spPr>
        <p:txBody>
          <a:bodyPr bIns="91425" rIns="91425" lIns="91425" tIns="91425" anchor="t" anchorCtr="0">
            <a:noAutofit/>
          </a:bodyPr>
          <a:lstStyle/>
          <a:p>
            <a:pPr rtl="0" lvl="0">
              <a:buNone/>
            </a:pPr>
            <a:r>
              <a:rPr lang="en"/>
              <a:t> </a:t>
            </a:r>
          </a:p>
          <a:p>
            <a:pPr rtl="0" lvl="0">
              <a:buNone/>
            </a:pPr>
            <a:r>
              <a:rPr sz="4800" lang="en" i="1">
                <a:latin typeface="Oswald"/>
                <a:ea typeface="Oswald"/>
                <a:cs typeface="Oswald"/>
                <a:sym typeface="Oswald"/>
              </a:rPr>
              <a:t>so why are you telling  </a:t>
            </a:r>
            <a:r>
              <a:rPr sz="4800" lang="en">
                <a:solidFill>
                  <a:srgbClr val="FF4242"/>
                </a:solidFill>
                <a:latin typeface="Oswald"/>
                <a:ea typeface="Oswald"/>
                <a:cs typeface="Oswald"/>
                <a:sym typeface="Oswald"/>
              </a:rPr>
              <a:t>ME </a:t>
            </a:r>
            <a:r>
              <a:rPr sz="4800" lang="en" i="1">
                <a:latin typeface="Oswald"/>
                <a:ea typeface="Oswald"/>
                <a:cs typeface="Oswald"/>
                <a:sym typeface="Oswald"/>
              </a:rPr>
              <a:t>this?</a:t>
            </a:r>
          </a:p>
          <a:p>
            <a:r>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133" name="Shape 133"/>
        <p:cNvGrpSpPr/>
        <p:nvPr/>
      </p:nvGrpSpPr>
      <p:grpSpPr>
        <a:xfrm>
          <a:off y="0" x="0"/>
          <a:ext cy="0" cx="0"/>
          <a:chOff y="0" x="0"/>
          <a:chExt cy="0" cx="0"/>
        </a:xfrm>
      </p:grpSpPr>
      <p:sp>
        <p:nvSpPr>
          <p:cNvPr id="134" name="Shape 134"/>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135" name="Shape 13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sz="5000" lang="en">
                <a:latin typeface="Patua One"/>
                <a:ea typeface="Patua One"/>
                <a:cs typeface="Patua One"/>
                <a:sym typeface="Patua One"/>
              </a:rPr>
              <a:t>PROPS TO MY RESOURCES</a:t>
            </a:r>
          </a:p>
        </p:txBody>
      </p:sp>
      <p:sp>
        <p:nvSpPr>
          <p:cNvPr id="136" name="Shape 136"/>
          <p:cNvSpPr txBox="1"/>
          <p:nvPr>
            <p:ph idx="1" type="body"/>
          </p:nvPr>
        </p:nvSpPr>
        <p:spPr>
          <a:xfrm>
            <a:off y="1600200" x="457200"/>
            <a:ext cy="5176199" cx="8229600"/>
          </a:xfrm>
          <a:prstGeom prst="rect">
            <a:avLst/>
          </a:prstGeom>
        </p:spPr>
        <p:txBody>
          <a:bodyPr bIns="91425" rIns="91425" lIns="91425" tIns="91425" anchor="t" anchorCtr="0">
            <a:noAutofit/>
          </a:bodyPr>
          <a:lstStyle/>
          <a:p>
            <a:pPr rtl="0" lvl="0">
              <a:buNone/>
            </a:pPr>
            <a:r>
              <a:rPr sz="1800" lang="en" i="1">
                <a:latin typeface="Patua One"/>
                <a:ea typeface="Patua One"/>
                <a:cs typeface="Patua One"/>
                <a:sym typeface="Patua One"/>
              </a:rPr>
              <a:t>Climbing Hands,</a:t>
            </a:r>
            <a:r>
              <a:rPr sz="1800" lang="en">
                <a:latin typeface="Patua One"/>
                <a:ea typeface="Patua One"/>
                <a:cs typeface="Patua One"/>
                <a:sym typeface="Patua One"/>
              </a:rPr>
              <a:t> </a:t>
            </a:r>
            <a:r>
              <a:rPr sz="1200" lang="en">
                <a:latin typeface="Patua One"/>
                <a:ea typeface="Patua One"/>
                <a:cs typeface="Patua One"/>
                <a:sym typeface="Patua One"/>
              </a:rPr>
              <a:t>Wojtek Kozakiewicz</a:t>
            </a:r>
          </a:p>
          <a:p>
            <a:pPr rtl="0" lvl="0">
              <a:buNone/>
            </a:pPr>
            <a:r>
              <a:rPr sz="1400" lang="en">
                <a:latin typeface="Patua One"/>
                <a:ea typeface="Patua One"/>
                <a:cs typeface="Patua One"/>
                <a:sym typeface="Patua One"/>
              </a:rPr>
              <a:t>http://www.wojtekozakiewicz.com/data/photos/104_1rodellar_hands.jpg</a:t>
            </a:r>
          </a:p>
          <a:p>
            <a:r>
              <a:t/>
            </a:r>
          </a:p>
          <a:p>
            <a:pPr rtl="0" lvl="0">
              <a:buClr>
                <a:srgbClr val="000000"/>
              </a:buClr>
              <a:buSzPct val="61111"/>
              <a:buFont typeface="Arial"/>
              <a:buNone/>
            </a:pPr>
            <a:r>
              <a:rPr sz="1800" lang="en" i="1">
                <a:latin typeface="Patua One"/>
                <a:ea typeface="Patua One"/>
                <a:cs typeface="Patua One"/>
                <a:sym typeface="Patua One"/>
              </a:rPr>
              <a:t>Cliff Jumper</a:t>
            </a:r>
            <a:r>
              <a:rPr sz="1800" lang="en">
                <a:latin typeface="Patua One"/>
                <a:ea typeface="Patua One"/>
                <a:cs typeface="Patua One"/>
                <a:sym typeface="Patua One"/>
              </a:rPr>
              <a:t> </a:t>
            </a:r>
            <a:r>
              <a:rPr sz="1200" lang="en">
                <a:latin typeface="Patua One"/>
                <a:ea typeface="Patua One"/>
                <a:cs typeface="Patua One"/>
                <a:sym typeface="Patua One"/>
              </a:rPr>
              <a:t>Rob Lantz</a:t>
            </a:r>
          </a:p>
          <a:p>
            <a:pPr rtl="0" lvl="0">
              <a:buNone/>
            </a:pPr>
            <a:r>
              <a:rPr sz="1400" lang="en">
                <a:latin typeface="Patua One"/>
                <a:ea typeface="Patua One"/>
                <a:cs typeface="Patua One"/>
                <a:sym typeface="Patua One"/>
              </a:rPr>
              <a:t>http://www.flickr.com/photos/freelantz/5995105398/</a:t>
            </a:r>
          </a:p>
          <a:p>
            <a:r>
              <a:t/>
            </a:r>
          </a:p>
          <a:p>
            <a:pPr rtl="0" lvl="0">
              <a:buClr>
                <a:srgbClr val="000000"/>
              </a:buClr>
              <a:buSzPct val="61111"/>
              <a:buFont typeface="Arial"/>
              <a:buNone/>
            </a:pPr>
            <a:r>
              <a:rPr sz="1800" lang="en" i="1">
                <a:latin typeface="Patua One"/>
                <a:ea typeface="Patua One"/>
                <a:cs typeface="Patua One"/>
                <a:sym typeface="Patua One"/>
              </a:rPr>
              <a:t>Krabi_Railay02</a:t>
            </a:r>
            <a:r>
              <a:rPr sz="1800" lang="en">
                <a:latin typeface="Patua One"/>
                <a:ea typeface="Patua One"/>
                <a:cs typeface="Patua One"/>
                <a:sym typeface="Patua One"/>
              </a:rPr>
              <a:t> </a:t>
            </a:r>
            <a:r>
              <a:rPr sz="1200" lang="en">
                <a:latin typeface="Patua One"/>
                <a:ea typeface="Patua One"/>
                <a:cs typeface="Patua One"/>
                <a:sym typeface="Patua One"/>
              </a:rPr>
              <a:t>by malomen</a:t>
            </a:r>
          </a:p>
          <a:p>
            <a:pPr rtl="0" lvl="0">
              <a:buClr>
                <a:srgbClr val="000000"/>
              </a:buClr>
              <a:buSzPct val="78571"/>
              <a:buFont typeface="Arial"/>
              <a:buNone/>
            </a:pPr>
            <a:r>
              <a:rPr sz="1400" lang="en">
                <a:latin typeface="Patua One"/>
                <a:ea typeface="Patua One"/>
                <a:cs typeface="Patua One"/>
                <a:sym typeface="Patua One"/>
              </a:rPr>
              <a:t>http://www.flickr.com/photos/malomen2/4961908594/</a:t>
            </a:r>
          </a:p>
          <a:p>
            <a:r>
              <a:t/>
            </a:r>
          </a:p>
          <a:p>
            <a:pPr rtl="0" lvl="0">
              <a:buNone/>
            </a:pPr>
            <a:r>
              <a:rPr sz="1400" lang="en">
                <a:latin typeface="Patua One"/>
                <a:ea typeface="Patua One"/>
                <a:cs typeface="Patua One"/>
                <a:sym typeface="Patua One"/>
              </a:rPr>
              <a:t>Books I've played with:</a:t>
            </a:r>
          </a:p>
          <a:p>
            <a:pPr rtl="0" lvl="0">
              <a:buNone/>
            </a:pPr>
            <a:r>
              <a:rPr sz="1400" lang="en">
                <a:latin typeface="Patua One"/>
                <a:ea typeface="Patua One"/>
                <a:cs typeface="Patua One"/>
                <a:sym typeface="Patua One"/>
              </a:rPr>
              <a:t>	</a:t>
            </a:r>
            <a:r>
              <a:rPr sz="1400" lang="en" i="1">
                <a:latin typeface="Patua One"/>
                <a:ea typeface="Patua One"/>
                <a:cs typeface="Patua One"/>
                <a:sym typeface="Patua One"/>
              </a:rPr>
              <a:t>Learn Python the Hard Way</a:t>
            </a:r>
            <a:r>
              <a:rPr sz="1400" lang="en">
                <a:latin typeface="Patua One"/>
                <a:ea typeface="Patua One"/>
                <a:cs typeface="Patua One"/>
                <a:sym typeface="Patua One"/>
              </a:rPr>
              <a:t>, Zed Shaw</a:t>
            </a:r>
          </a:p>
          <a:p>
            <a:pPr rtl="0" lvl="0">
              <a:buNone/>
            </a:pPr>
            <a:r>
              <a:rPr sz="1400" lang="en">
                <a:latin typeface="Patua One"/>
                <a:ea typeface="Patua One"/>
                <a:cs typeface="Patua One"/>
                <a:sym typeface="Patua One"/>
              </a:rPr>
              <a:t>	</a:t>
            </a:r>
            <a:r>
              <a:rPr sz="1400" lang="en" i="1">
                <a:latin typeface="Patua One"/>
                <a:ea typeface="Patua One"/>
                <a:cs typeface="Patua One"/>
                <a:sym typeface="Patua One"/>
              </a:rPr>
              <a:t>The CLI Crash Course</a:t>
            </a:r>
            <a:r>
              <a:rPr sz="1400" lang="en">
                <a:latin typeface="Patua One"/>
                <a:ea typeface="Patua One"/>
                <a:cs typeface="Patua One"/>
                <a:sym typeface="Patua One"/>
              </a:rPr>
              <a:t>, Zed Shaw</a:t>
            </a:r>
          </a:p>
          <a:p>
            <a:pPr rtl="0" lvl="0">
              <a:buNone/>
            </a:pPr>
            <a:r>
              <a:rPr sz="1400" lang="en">
                <a:latin typeface="Patua One"/>
                <a:ea typeface="Patua One"/>
                <a:cs typeface="Patua One"/>
                <a:sym typeface="Patua One"/>
              </a:rPr>
              <a:t>	</a:t>
            </a:r>
            <a:r>
              <a:rPr sz="1400" lang="en" i="1">
                <a:latin typeface="Patua One"/>
                <a:ea typeface="Patua One"/>
                <a:cs typeface="Patua One"/>
                <a:sym typeface="Patua One"/>
              </a:rPr>
              <a:t>Effective Javascript, </a:t>
            </a:r>
            <a:r>
              <a:rPr sz="1400" lang="en">
                <a:latin typeface="Patua One"/>
                <a:ea typeface="Patua One"/>
                <a:cs typeface="Patua One"/>
                <a:sym typeface="Patua One"/>
              </a:rPr>
              <a:t> David Herman</a:t>
            </a:r>
          </a:p>
          <a:p>
            <a:pPr rtl="0" lvl="0">
              <a:buNone/>
            </a:pPr>
            <a:r>
              <a:rPr sz="1400" lang="en">
                <a:latin typeface="Patua One"/>
                <a:ea typeface="Patua One"/>
                <a:cs typeface="Patua One"/>
                <a:sym typeface="Patua One"/>
              </a:rPr>
              <a:t>	</a:t>
            </a:r>
            <a:r>
              <a:rPr sz="1400" lang="en" i="1">
                <a:latin typeface="Patua One"/>
                <a:ea typeface="Patua One"/>
                <a:cs typeface="Patua One"/>
                <a:sym typeface="Patua One"/>
              </a:rPr>
              <a:t>Smashing Node, </a:t>
            </a:r>
            <a:r>
              <a:rPr sz="1400" lang="en">
                <a:latin typeface="Patua One"/>
                <a:ea typeface="Patua One"/>
                <a:cs typeface="Patua One"/>
                <a:sym typeface="Patua One"/>
              </a:rPr>
              <a:t> Guillermo Rauch</a:t>
            </a:r>
          </a:p>
          <a:p>
            <a:pPr rtl="0" lvl="0">
              <a:lnSpc>
                <a:spcPct val="115000"/>
              </a:lnSpc>
              <a:buNone/>
            </a:pPr>
            <a:r>
              <a:rPr sz="1400" lang="en">
                <a:latin typeface="Patua One"/>
                <a:ea typeface="Patua One"/>
                <a:cs typeface="Patua One"/>
                <a:sym typeface="Patua One"/>
              </a:rPr>
              <a:t>	</a:t>
            </a:r>
            <a:r>
              <a:rPr sz="1400" lang="en" i="1">
                <a:latin typeface="Patua One"/>
                <a:ea typeface="Patua One"/>
                <a:cs typeface="Patua One"/>
                <a:sym typeface="Patua One"/>
              </a:rPr>
              <a:t>Making Games with Python and PyGames</a:t>
            </a:r>
            <a:r>
              <a:rPr sz="1400" lang="en">
                <a:latin typeface="Patua One"/>
                <a:ea typeface="Patua One"/>
                <a:cs typeface="Patua One"/>
                <a:sym typeface="Patua One"/>
              </a:rPr>
              <a:t>, Al Sweigart</a:t>
            </a:r>
          </a:p>
          <a:p>
            <a:pPr rtl="0" lvl="0">
              <a:lnSpc>
                <a:spcPct val="115000"/>
              </a:lnSpc>
              <a:spcBef>
                <a:spcPts val="0"/>
              </a:spcBef>
              <a:buClr>
                <a:srgbClr val="000000"/>
              </a:buClr>
              <a:buSzPct val="78571"/>
              <a:buFont typeface="Arial"/>
              <a:buNone/>
            </a:pPr>
            <a:r>
              <a:rPr sz="1400" lang="en">
                <a:latin typeface="Patua One"/>
                <a:ea typeface="Patua One"/>
                <a:cs typeface="Patua One"/>
                <a:sym typeface="Patua One"/>
              </a:rPr>
              <a:t>	</a:t>
            </a:r>
            <a:r>
              <a:rPr sz="1400" lang="en" i="1">
                <a:latin typeface="Patua One"/>
                <a:ea typeface="Patua One"/>
                <a:cs typeface="Patua One"/>
                <a:sym typeface="Patua One"/>
              </a:rPr>
              <a:t>Essential System Administration, </a:t>
            </a:r>
            <a:r>
              <a:rPr sz="1400" lang="en">
                <a:latin typeface="Patua One"/>
                <a:ea typeface="Patua One"/>
                <a:cs typeface="Patua One"/>
                <a:sym typeface="Patua One"/>
              </a:rPr>
              <a:t>Æleen Frisch</a:t>
            </a:r>
          </a:p>
          <a:p>
            <a:r>
              <a:t/>
            </a:r>
          </a:p>
          <a:p>
            <a:r>
              <a:t/>
            </a:r>
          </a:p>
          <a:p>
            <a:r>
              <a:t/>
            </a:r>
          </a:p>
          <a:p>
            <a:r>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stretch>
            <a:fillRect/>
          </a:stretch>
        </a:blipFill>
      </p:bgPr>
    </p:bg>
    <p:spTree>
      <p:nvGrpSpPr>
        <p:cNvPr id="140" name="Shape 140"/>
        <p:cNvGrpSpPr/>
        <p:nvPr/>
      </p:nvGrpSpPr>
      <p:grpSpPr>
        <a:xfrm>
          <a:off y="0" x="0"/>
          <a:ext cy="0" cx="0"/>
          <a:chOff y="0" x="0"/>
          <a:chExt cy="0" cx="0"/>
        </a:xfrm>
      </p:grpSpPr>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29" name="Shape 29"/>
        <p:cNvGrpSpPr/>
        <p:nvPr/>
      </p:nvGrpSpPr>
      <p:grpSpPr>
        <a:xfrm>
          <a:off y="0" x="0"/>
          <a:ext cy="0" cx="0"/>
          <a:chOff y="0" x="0"/>
          <a:chExt cy="0" cx="0"/>
        </a:xfrm>
      </p:grpSpPr>
      <p:sp>
        <p:nvSpPr>
          <p:cNvPr id="30" name="Shape 30"/>
          <p:cNvSpPr/>
          <p:nvPr/>
        </p:nvSpPr>
        <p:spPr>
          <a:xfrm>
            <a:off y="0" x="0"/>
            <a:ext cy="6858000" cx="9143999"/>
          </a:xfrm>
          <a:prstGeom prst="rect">
            <a:avLst/>
          </a:prstGeom>
          <a:blipFill>
            <a:blip r:embed="rId3"/>
            <a:stretch>
              <a:fillRect/>
            </a:stretch>
          </a:blipFill>
          <a:ln>
            <a:noFill/>
          </a:ln>
        </p:spPr>
      </p:sp>
      <p:sp>
        <p:nvSpPr>
          <p:cNvPr id="31" name="Shape 31"/>
          <p:cNvSpPr txBox="1"/>
          <p:nvPr>
            <p:ph idx="1" type="body"/>
          </p:nvPr>
        </p:nvSpPr>
        <p:spPr>
          <a:xfrm>
            <a:off y="492512" x="473000"/>
            <a:ext cy="1166999" cx="4630799"/>
          </a:xfrm>
          <a:prstGeom prst="rect">
            <a:avLst/>
          </a:prstGeom>
        </p:spPr>
        <p:txBody>
          <a:bodyPr bIns="91425" rIns="91425" lIns="91425" tIns="91425" anchor="t" anchorCtr="0">
            <a:noAutofit/>
          </a:bodyPr>
          <a:lstStyle/>
          <a:p>
            <a:pPr algn="l" rtl="0" lvl="0">
              <a:buNone/>
            </a:pPr>
            <a:r>
              <a:rPr sz="5000" lang="en">
                <a:solidFill>
                  <a:srgbClr val="D4EE5E"/>
                </a:solidFill>
                <a:latin typeface="Patua One"/>
                <a:ea typeface="Patua One"/>
                <a:cs typeface="Patua One"/>
                <a:sym typeface="Patua One"/>
              </a:rPr>
              <a:t>Tracy Abrahms</a:t>
            </a:r>
          </a:p>
          <a:p>
            <a:r>
              <a:t/>
            </a:r>
          </a:p>
        </p:txBody>
      </p:sp>
      <p:sp>
        <p:nvSpPr>
          <p:cNvPr id="32" name="Shape 32"/>
          <p:cNvSpPr txBox="1"/>
          <p:nvPr>
            <p:ph idx="2" type="body"/>
          </p:nvPr>
        </p:nvSpPr>
        <p:spPr>
          <a:xfrm>
            <a:off y="5282187" x="4093457"/>
            <a:ext cy="1083299" cx="4800600"/>
          </a:xfrm>
          <a:prstGeom prst="rect">
            <a:avLst/>
          </a:prstGeom>
        </p:spPr>
        <p:txBody>
          <a:bodyPr bIns="91425" rIns="91425" lIns="91425" tIns="91425" anchor="t" anchorCtr="0">
            <a:noAutofit/>
          </a:bodyPr>
          <a:lstStyle/>
          <a:p>
            <a:pPr algn="r" rtl="0" lvl="0">
              <a:buNone/>
            </a:pPr>
            <a:r>
              <a:rPr sz="4900" lang="en">
                <a:solidFill>
                  <a:srgbClr val="000000"/>
                </a:solidFill>
                <a:latin typeface="Patua One"/>
                <a:ea typeface="Patua One"/>
                <a:cs typeface="Patua One"/>
                <a:sym typeface="Patua One"/>
              </a:rPr>
              <a:t>@hackygolucky</a:t>
            </a:r>
          </a:p>
          <a:p>
            <a:r>
              <a:t/>
            </a:r>
          </a:p>
        </p:txBody>
      </p:sp>
      <p:sp>
        <p:nvSpPr>
          <p:cNvPr id="33" name="Shape 33"/>
          <p:cNvSpPr txBox="1"/>
          <p:nvPr>
            <p:ph idx="3" type="body"/>
          </p:nvPr>
        </p:nvSpPr>
        <p:spPr>
          <a:xfrm>
            <a:off y="5282187" x="3647400"/>
            <a:ext cy="1083299" cx="5153700"/>
          </a:xfrm>
          <a:prstGeom prst="rect">
            <a:avLst/>
          </a:prstGeom>
        </p:spPr>
        <p:txBody>
          <a:bodyPr bIns="91425" rIns="91425" lIns="91425" tIns="91425" anchor="t" anchorCtr="0">
            <a:noAutofit/>
          </a:bodyPr>
          <a:lstStyle/>
          <a:p>
            <a:pPr algn="r" rtl="0" lvl="0">
              <a:buNone/>
            </a:pPr>
            <a:r>
              <a:rPr sz="4800" lang="en">
                <a:solidFill>
                  <a:srgbClr val="D4EE5E"/>
                </a:solidFill>
                <a:latin typeface="Patua One"/>
                <a:ea typeface="Patua One"/>
                <a:cs typeface="Patua One"/>
                <a:sym typeface="Patua One"/>
              </a:rPr>
              <a:t>@hackygolucky</a:t>
            </a:r>
          </a:p>
          <a:p>
            <a:r>
              <a:t/>
            </a:r>
          </a:p>
        </p:txBody>
      </p:sp>
      <p:sp>
        <p:nvSpPr>
          <p:cNvPr id="34" name="Shape 34"/>
          <p:cNvSpPr txBox="1"/>
          <p:nvPr>
            <p:ph idx="4" type="body"/>
          </p:nvPr>
        </p:nvSpPr>
        <p:spPr>
          <a:xfrm>
            <a:off y="1578587" x="2674206"/>
            <a:ext cy="971700" cx="2664900"/>
          </a:xfrm>
          <a:prstGeom prst="rect">
            <a:avLst/>
          </a:prstGeom>
        </p:spPr>
        <p:txBody>
          <a:bodyPr bIns="91425" rIns="91425" lIns="91425" tIns="91425" anchor="t" anchorCtr="0">
            <a:noAutofit/>
          </a:bodyPr>
          <a:lstStyle/>
          <a:p>
            <a:pPr algn="l" rtl="0" lvl="0">
              <a:buNone/>
            </a:pPr>
            <a:r>
              <a:rPr lang="en">
                <a:solidFill>
                  <a:srgbClr val="E1EDB9"/>
                </a:solidFill>
                <a:latin typeface="Oswald"/>
                <a:ea typeface="Oswald"/>
                <a:cs typeface="Oswald"/>
                <a:sym typeface="Oswald"/>
              </a:rPr>
              <a:t>Urban Airship</a:t>
            </a:r>
          </a:p>
        </p:txBody>
      </p:sp>
      <p:sp>
        <p:nvSpPr>
          <p:cNvPr id="35" name="Shape 35"/>
          <p:cNvSpPr txBox="1"/>
          <p:nvPr>
            <p:ph idx="5" type="body"/>
          </p:nvPr>
        </p:nvSpPr>
        <p:spPr>
          <a:xfrm>
            <a:off y="1226966" x="1179200"/>
            <a:ext cy="618300" cx="3924600"/>
          </a:xfrm>
          <a:prstGeom prst="rect">
            <a:avLst/>
          </a:prstGeom>
        </p:spPr>
        <p:txBody>
          <a:bodyPr bIns="91425" rIns="91425" lIns="91425" tIns="91425" anchor="t" anchorCtr="0">
            <a:noAutofit/>
          </a:bodyPr>
          <a:lstStyle/>
          <a:p>
            <a:pPr algn="l" rtl="0" lvl="0">
              <a:buNone/>
            </a:pPr>
            <a:r>
              <a:rPr sz="2400" lang="en" i="1">
                <a:solidFill>
                  <a:srgbClr val="E1EDB9"/>
                </a:solidFill>
                <a:latin typeface="Patua One"/>
                <a:ea typeface="Patua One"/>
                <a:cs typeface="Patua One"/>
                <a:sym typeface="Patua One"/>
              </a:rPr>
              <a:t>Junior Javascript Engineer</a:t>
            </a:r>
          </a:p>
          <a:p>
            <a:r>
              <a:t/>
            </a:r>
          </a:p>
        </p:txBody>
      </p:sp>
      <p:sp>
        <p:nvSpPr>
          <p:cNvPr id="36" name="Shape 36"/>
          <p:cNvSpPr/>
          <p:nvPr/>
        </p:nvSpPr>
        <p:spPr>
          <a:xfrm>
            <a:off y="1755287" x="1454820"/>
            <a:ext cy="618300" cx="1219386"/>
          </a:xfrm>
          <a:prstGeom prst="rect">
            <a:avLst/>
          </a:prstGeom>
          <a:blipFill>
            <a:blip r:embed="rId4"/>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40" name="Shape 40"/>
        <p:cNvGrpSpPr/>
        <p:nvPr/>
      </p:nvGrpSpPr>
      <p:grpSpPr>
        <a:xfrm>
          <a:off y="0" x="0"/>
          <a:ext cy="0" cx="0"/>
          <a:chOff y="0" x="0"/>
          <a:chExt cy="0" cx="0"/>
        </a:xfrm>
      </p:grpSpPr>
      <p:sp>
        <p:nvSpPr>
          <p:cNvPr id="41" name="Shape 41"/>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42" name="Shape 42"/>
          <p:cNvSpPr txBox="1"/>
          <p:nvPr/>
        </p:nvSpPr>
        <p:spPr>
          <a:xfrm>
            <a:off y="2305800" x="827525"/>
            <a:ext cy="3714300" cx="8443799"/>
          </a:xfrm>
          <a:prstGeom prst="rect">
            <a:avLst/>
          </a:prstGeom>
          <a:noFill/>
        </p:spPr>
        <p:txBody>
          <a:bodyPr bIns="91425" rIns="91425" lIns="91425" tIns="91425" anchor="t" anchorCtr="0">
            <a:noAutofit/>
          </a:bodyPr>
          <a:lstStyle/>
          <a:p>
            <a:pPr rtl="0" lvl="0">
              <a:buNone/>
            </a:pPr>
            <a:r>
              <a:rPr sz="6000" lang="en">
                <a:latin typeface="Oswald"/>
                <a:ea typeface="Oswald"/>
                <a:cs typeface="Oswald"/>
                <a:sym typeface="Oswald"/>
              </a:rPr>
              <a:t>I've got problems. </a:t>
            </a:r>
          </a:p>
          <a:p>
            <a:pPr algn="ctr" rtl="0" lvl="0">
              <a:buNone/>
            </a:pPr>
            <a:r>
              <a:rPr sz="6000" lang="en" i="1">
                <a:latin typeface="Patua One"/>
                <a:ea typeface="Patua One"/>
                <a:cs typeface="Patua One"/>
                <a:sym typeface="Patua One"/>
              </a:rPr>
              <a:t>Lots of problems.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46" name="Shape 46"/>
        <p:cNvGrpSpPr/>
        <p:nvPr/>
      </p:nvGrpSpPr>
      <p:grpSpPr>
        <a:xfrm>
          <a:off y="0" x="0"/>
          <a:ext cy="0" cx="0"/>
          <a:chOff y="0" x="0"/>
          <a:chExt cy="0" cx="0"/>
        </a:xfrm>
      </p:grpSpPr>
      <p:sp>
        <p:nvSpPr>
          <p:cNvPr id="47" name="Shape 47"/>
          <p:cNvSpPr/>
          <p:nvPr/>
        </p:nvSpPr>
        <p:spPr>
          <a:xfrm>
            <a:off y="0" x="0"/>
            <a:ext cy="6858000" cx="9144000"/>
          </a:xfrm>
          <a:prstGeom prst="rect">
            <a:avLst/>
          </a:prstGeom>
          <a:blipFill>
            <a:blip r:embed="rId3"/>
            <a:stretch>
              <a:fillRect/>
            </a:stretch>
          </a:blipFill>
          <a:ln>
            <a:noFill/>
          </a:ln>
        </p:spPr>
      </p:sp>
      <p:sp>
        <p:nvSpPr>
          <p:cNvPr id="48" name="Shape 48"/>
          <p:cNvSpPr txBox="1"/>
          <p:nvPr>
            <p:ph idx="1" type="body"/>
          </p:nvPr>
        </p:nvSpPr>
        <p:spPr>
          <a:xfrm>
            <a:off y="5561100" x="273600"/>
            <a:ext cy="1296900" cx="5738999"/>
          </a:xfrm>
          <a:prstGeom prst="rect">
            <a:avLst/>
          </a:prstGeom>
        </p:spPr>
        <p:txBody>
          <a:bodyPr bIns="91425" rIns="91425" lIns="91425" tIns="91425" anchor="t" anchorCtr="0">
            <a:noAutofit/>
          </a:bodyPr>
          <a:lstStyle/>
          <a:p>
            <a:pPr algn="l">
              <a:buNone/>
            </a:pPr>
            <a:r>
              <a:rPr sz="5500" lang="en">
                <a:solidFill>
                  <a:srgbClr val="000000"/>
                </a:solidFill>
                <a:latin typeface="Patua One"/>
                <a:ea typeface="Patua One"/>
                <a:cs typeface="Patua One"/>
                <a:sym typeface="Patua One"/>
              </a:rPr>
              <a:t>11 months ago...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52" name="Shape 52"/>
        <p:cNvGrpSpPr/>
        <p:nvPr/>
      </p:nvGrpSpPr>
      <p:grpSpPr>
        <a:xfrm>
          <a:off y="0" x="0"/>
          <a:ext cy="0" cx="0"/>
          <a:chOff y="0" x="0"/>
          <a:chExt cy="0" cx="0"/>
        </a:xfrm>
      </p:grpSpPr>
      <p:sp>
        <p:nvSpPr>
          <p:cNvPr id="53" name="Shape 53"/>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54" name="Shape 54"/>
          <p:cNvSpPr txBox="1"/>
          <p:nvPr/>
        </p:nvSpPr>
        <p:spPr>
          <a:xfrm>
            <a:off y="631268" x="199278"/>
            <a:ext cy="5761800" cx="8443799"/>
          </a:xfrm>
          <a:prstGeom prst="rect">
            <a:avLst/>
          </a:prstGeom>
          <a:noFill/>
        </p:spPr>
        <p:txBody>
          <a:bodyPr bIns="91425" rIns="91425" lIns="91425" tIns="91425" anchor="t" anchorCtr="0">
            <a:noAutofit/>
          </a:bodyPr>
          <a:lstStyle/>
          <a:p>
            <a:pPr rtl="0" lvl="0">
              <a:buNone/>
            </a:pPr>
            <a:r>
              <a:rPr sz="6000" lang="en">
                <a:latin typeface="Oswald"/>
                <a:ea typeface="Oswald"/>
                <a:cs typeface="Oswald"/>
                <a:sym typeface="Oswald"/>
              </a:rPr>
              <a:t>"I chose this adventure. </a:t>
            </a:r>
          </a:p>
          <a:p>
            <a:r>
              <a:t/>
            </a:r>
          </a:p>
          <a:p>
            <a:r>
              <a:t/>
            </a:r>
          </a:p>
          <a:p>
            <a:pPr algn="r">
              <a:buNone/>
            </a:pPr>
            <a:r>
              <a:rPr sz="9600" lang="en">
                <a:latin typeface="Oswald"/>
                <a:ea typeface="Oswald"/>
                <a:cs typeface="Oswald"/>
                <a:sym typeface="Oswald"/>
              </a:rPr>
              <a:t>NOW </a:t>
            </a:r>
            <a:r>
              <a:rPr sz="6000" lang="en">
                <a:latin typeface="Oswald"/>
                <a:ea typeface="Oswald"/>
                <a:cs typeface="Oswald"/>
                <a:sym typeface="Oswald"/>
              </a:rPr>
              <a:t>what?"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58" name="Shape 58"/>
        <p:cNvGrpSpPr/>
        <p:nvPr/>
      </p:nvGrpSpPr>
      <p:grpSpPr>
        <a:xfrm>
          <a:off y="0" x="0"/>
          <a:ext cy="0" cx="0"/>
          <a:chOff y="0" x="0"/>
          <a:chExt cy="0" cx="0"/>
        </a:xfrm>
      </p:grpSpPr>
      <p:sp>
        <p:nvSpPr>
          <p:cNvPr id="59" name="Shape 59"/>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60" name="Shape 60"/>
          <p:cNvSpPr txBox="1"/>
          <p:nvPr/>
        </p:nvSpPr>
        <p:spPr>
          <a:xfrm>
            <a:off y="1570950" x="1776025"/>
            <a:ext cy="1455900" cx="3707700"/>
          </a:xfrm>
          <a:prstGeom prst="rect">
            <a:avLst/>
          </a:prstGeom>
          <a:noFill/>
        </p:spPr>
        <p:txBody>
          <a:bodyPr bIns="91425" rIns="91425" lIns="91425" tIns="91425" anchor="t" anchorCtr="0">
            <a:noAutofit/>
          </a:bodyPr>
          <a:lstStyle/>
          <a:p>
            <a:pPr rtl="0" lvl="0">
              <a:buNone/>
            </a:pPr>
            <a:r>
              <a:rPr sz="6000" lang="en">
                <a:latin typeface="Oswald"/>
                <a:ea typeface="Oswald"/>
                <a:cs typeface="Oswald"/>
                <a:sym typeface="Oswald"/>
              </a:rPr>
              <a:t>Find your </a:t>
            </a:r>
          </a:p>
        </p:txBody>
      </p:sp>
      <p:sp>
        <p:nvSpPr>
          <p:cNvPr id="61" name="Shape 61"/>
          <p:cNvSpPr txBox="1"/>
          <p:nvPr/>
        </p:nvSpPr>
        <p:spPr>
          <a:xfrm>
            <a:off y="2483550" x="2455025"/>
            <a:ext cy="1890899" cx="4081199"/>
          </a:xfrm>
          <a:prstGeom prst="rect">
            <a:avLst/>
          </a:prstGeom>
          <a:noFill/>
        </p:spPr>
        <p:txBody>
          <a:bodyPr bIns="91425" rIns="91425" lIns="91425" tIns="91425" anchor="t" anchorCtr="0">
            <a:noAutofit/>
          </a:bodyPr>
          <a:lstStyle/>
          <a:p>
            <a:pPr rtl="0" lvl="0">
              <a:buNone/>
            </a:pPr>
            <a:r>
              <a:rPr sz="9600" lang="en">
                <a:latin typeface="Patua One"/>
                <a:ea typeface="Patua One"/>
                <a:cs typeface="Patua One"/>
                <a:sym typeface="Patua One"/>
              </a:rPr>
              <a:t>SPIRIT</a:t>
            </a:r>
          </a:p>
        </p:txBody>
      </p:sp>
      <p:sp>
        <p:nvSpPr>
          <p:cNvPr id="62" name="Shape 62"/>
          <p:cNvSpPr txBox="1"/>
          <p:nvPr/>
        </p:nvSpPr>
        <p:spPr>
          <a:xfrm>
            <a:off y="3454825" x="5008425"/>
            <a:ext cy="1455900" cx="3707700"/>
          </a:xfrm>
          <a:prstGeom prst="rect">
            <a:avLst/>
          </a:prstGeom>
          <a:noFill/>
        </p:spPr>
        <p:txBody>
          <a:bodyPr bIns="91425" rIns="91425" lIns="91425" tIns="91425" anchor="t" anchorCtr="0">
            <a:noAutofit/>
          </a:bodyPr>
          <a:lstStyle/>
          <a:p>
            <a:pPr rtl="0" lvl="0">
              <a:buNone/>
            </a:pPr>
            <a:r>
              <a:rPr sz="6000" lang="en">
                <a:latin typeface="Oswald"/>
                <a:ea typeface="Oswald"/>
                <a:cs typeface="Oswald"/>
                <a:sym typeface="Oswald"/>
              </a:rPr>
              <a:t>guides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66" name="Shape 66"/>
        <p:cNvGrpSpPr/>
        <p:nvPr/>
      </p:nvGrpSpPr>
      <p:grpSpPr>
        <a:xfrm>
          <a:off y="0" x="0"/>
          <a:ext cy="0" cx="0"/>
          <a:chOff y="0" x="0"/>
          <a:chExt cy="0" cx="0"/>
        </a:xfrm>
      </p:grpSpPr>
      <p:sp>
        <p:nvSpPr>
          <p:cNvPr id="67" name="Shape 67"/>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68" name="Shape 68"/>
          <p:cNvSpPr txBox="1"/>
          <p:nvPr/>
        </p:nvSpPr>
        <p:spPr>
          <a:xfrm rot="2763">
            <a:off y="1637635" x="101399"/>
            <a:ext cy="1574400" cx="5971501"/>
          </a:xfrm>
          <a:prstGeom prst="rect">
            <a:avLst/>
          </a:prstGeom>
          <a:noFill/>
        </p:spPr>
        <p:txBody>
          <a:bodyPr bIns="91425" rIns="91425" lIns="91425" tIns="91425" anchor="t" anchorCtr="0">
            <a:noAutofit/>
          </a:bodyPr>
          <a:lstStyle/>
          <a:p>
            <a:pPr rtl="0" lvl="0">
              <a:buNone/>
            </a:pPr>
            <a:r>
              <a:rPr sz="7200" lang="en">
                <a:latin typeface="Oswald"/>
                <a:ea typeface="Oswald"/>
                <a:cs typeface="Oswald"/>
                <a:sym typeface="Oswald"/>
              </a:rPr>
              <a:t>CODEACADEMY</a:t>
            </a:r>
          </a:p>
        </p:txBody>
      </p:sp>
      <p:sp>
        <p:nvSpPr>
          <p:cNvPr id="69" name="Shape 69"/>
          <p:cNvSpPr txBox="1"/>
          <p:nvPr/>
        </p:nvSpPr>
        <p:spPr>
          <a:xfrm rot="-23952">
            <a:off y="-170733" x="1203372"/>
            <a:ext cy="1674336" cx="6372454"/>
          </a:xfrm>
          <a:prstGeom prst="rect">
            <a:avLst/>
          </a:prstGeom>
          <a:noFill/>
        </p:spPr>
        <p:txBody>
          <a:bodyPr bIns="91425" rIns="91425" lIns="91425" tIns="91425" anchor="t" anchorCtr="0">
            <a:noAutofit/>
          </a:bodyPr>
          <a:lstStyle/>
          <a:p>
            <a:pPr rtl="0" lvl="0">
              <a:buNone/>
            </a:pPr>
            <a:r>
              <a:rPr sz="7200" lang="en">
                <a:latin typeface="Oswald"/>
                <a:ea typeface="Oswald"/>
                <a:cs typeface="Oswald"/>
                <a:sym typeface="Oswald"/>
              </a:rPr>
              <a:t>Smashing Node</a:t>
            </a:r>
          </a:p>
        </p:txBody>
      </p:sp>
      <p:sp>
        <p:nvSpPr>
          <p:cNvPr id="70" name="Shape 70"/>
          <p:cNvSpPr txBox="1"/>
          <p:nvPr/>
        </p:nvSpPr>
        <p:spPr>
          <a:xfrm rot="42334">
            <a:off y="4263257" x="8238"/>
            <a:ext cy="1343205" cx="4263323"/>
          </a:xfrm>
          <a:prstGeom prst="rect">
            <a:avLst/>
          </a:prstGeom>
          <a:noFill/>
        </p:spPr>
        <p:txBody>
          <a:bodyPr bIns="91425" rIns="91425" lIns="91425" tIns="91425" anchor="t" anchorCtr="0">
            <a:noAutofit/>
          </a:bodyPr>
          <a:lstStyle/>
          <a:p>
            <a:pPr rtl="0" lvl="0">
              <a:buNone/>
            </a:pPr>
            <a:r>
              <a:rPr sz="7200" lang="en">
                <a:latin typeface="Patua One"/>
                <a:ea typeface="Patua One"/>
                <a:cs typeface="Patua One"/>
                <a:sym typeface="Patua One"/>
              </a:rPr>
              <a:t>Coursera</a:t>
            </a:r>
          </a:p>
        </p:txBody>
      </p:sp>
      <p:sp>
        <p:nvSpPr>
          <p:cNvPr id="71" name="Shape 71"/>
          <p:cNvSpPr txBox="1"/>
          <p:nvPr/>
        </p:nvSpPr>
        <p:spPr>
          <a:xfrm rot="2763">
            <a:off y="3855499" x="3738424"/>
            <a:ext cy="1574400" cx="5971501"/>
          </a:xfrm>
          <a:prstGeom prst="rect">
            <a:avLst/>
          </a:prstGeom>
          <a:noFill/>
        </p:spPr>
        <p:txBody>
          <a:bodyPr bIns="91425" rIns="91425" lIns="91425" tIns="91425" anchor="t" anchorCtr="0">
            <a:noAutofit/>
          </a:bodyPr>
          <a:lstStyle/>
          <a:p>
            <a:pPr rtl="0" lvl="0">
              <a:buNone/>
            </a:pPr>
            <a:r>
              <a:rPr sz="7200" lang="en">
                <a:latin typeface="Oswald"/>
                <a:ea typeface="Oswald"/>
                <a:cs typeface="Oswald"/>
                <a:sym typeface="Oswald"/>
              </a:rPr>
              <a:t>StackOverflow</a:t>
            </a:r>
          </a:p>
        </p:txBody>
      </p:sp>
      <p:sp>
        <p:nvSpPr>
          <p:cNvPr id="72" name="Shape 72"/>
          <p:cNvSpPr txBox="1"/>
          <p:nvPr/>
        </p:nvSpPr>
        <p:spPr>
          <a:xfrm rot="42174">
            <a:off y="2561604" x="1522082"/>
            <a:ext cy="2060261" cx="3130135"/>
          </a:xfrm>
          <a:prstGeom prst="rect">
            <a:avLst/>
          </a:prstGeom>
          <a:noFill/>
        </p:spPr>
        <p:txBody>
          <a:bodyPr bIns="91425" rIns="91425" lIns="91425" tIns="91425" anchor="t" anchorCtr="0">
            <a:noAutofit/>
          </a:bodyPr>
          <a:lstStyle/>
          <a:p>
            <a:pPr rtl="0" lvl="0">
              <a:buNone/>
            </a:pPr>
            <a:r>
              <a:rPr sz="12000" lang="en">
                <a:latin typeface="Oswald"/>
                <a:ea typeface="Oswald"/>
                <a:cs typeface="Oswald"/>
                <a:sym typeface="Oswald"/>
              </a:rPr>
              <a:t>IRC</a:t>
            </a:r>
          </a:p>
        </p:txBody>
      </p:sp>
      <p:sp>
        <p:nvSpPr>
          <p:cNvPr id="73" name="Shape 73"/>
          <p:cNvSpPr txBox="1"/>
          <p:nvPr/>
        </p:nvSpPr>
        <p:spPr>
          <a:xfrm rot="2717">
            <a:off y="2464931" x="3837699"/>
            <a:ext cy="2730300" cx="4173901"/>
          </a:xfrm>
          <a:prstGeom prst="rect">
            <a:avLst/>
          </a:prstGeom>
          <a:noFill/>
        </p:spPr>
        <p:txBody>
          <a:bodyPr bIns="91425" rIns="91425" lIns="91425" tIns="91425" anchor="t" anchorCtr="0">
            <a:noAutofit/>
          </a:bodyPr>
          <a:lstStyle/>
          <a:p>
            <a:pPr rtl="0" lvl="0">
              <a:buNone/>
            </a:pPr>
            <a:r>
              <a:rPr sz="10500" lang="en">
                <a:latin typeface="Oswald"/>
                <a:ea typeface="Oswald"/>
                <a:cs typeface="Oswald"/>
                <a:sym typeface="Oswald"/>
              </a:rPr>
              <a:t>Github</a:t>
            </a:r>
          </a:p>
        </p:txBody>
      </p:sp>
      <p:sp>
        <p:nvSpPr>
          <p:cNvPr id="74" name="Shape 74"/>
          <p:cNvSpPr txBox="1"/>
          <p:nvPr/>
        </p:nvSpPr>
        <p:spPr>
          <a:xfrm rot="2763">
            <a:off y="4880534" x="3738424"/>
            <a:ext cy="1574400" cx="5971501"/>
          </a:xfrm>
          <a:prstGeom prst="rect">
            <a:avLst/>
          </a:prstGeom>
          <a:noFill/>
        </p:spPr>
        <p:txBody>
          <a:bodyPr bIns="91425" rIns="91425" lIns="91425" tIns="91425" anchor="t" anchorCtr="0">
            <a:noAutofit/>
          </a:bodyPr>
          <a:lstStyle/>
          <a:p>
            <a:pPr rtl="0" lvl="0">
              <a:buNone/>
            </a:pPr>
            <a:r>
              <a:rPr sz="7200" lang="en">
                <a:latin typeface="Patua One"/>
                <a:ea typeface="Patua One"/>
                <a:cs typeface="Patua One"/>
                <a:sym typeface="Patua One"/>
              </a:rPr>
              <a:t>JSWeekly</a:t>
            </a:r>
          </a:p>
        </p:txBody>
      </p:sp>
      <p:sp>
        <p:nvSpPr>
          <p:cNvPr id="75" name="Shape 75"/>
          <p:cNvSpPr txBox="1"/>
          <p:nvPr/>
        </p:nvSpPr>
        <p:spPr>
          <a:xfrm rot="-23888">
            <a:off y="851966" x="3593293"/>
            <a:ext cy="1674336" cx="4662712"/>
          </a:xfrm>
          <a:prstGeom prst="rect">
            <a:avLst/>
          </a:prstGeom>
          <a:noFill/>
        </p:spPr>
        <p:txBody>
          <a:bodyPr bIns="91425" rIns="91425" lIns="91425" tIns="91425" anchor="t" anchorCtr="0">
            <a:noAutofit/>
          </a:bodyPr>
          <a:lstStyle/>
          <a:p>
            <a:pPr rtl="0" lvl="0">
              <a:buNone/>
            </a:pPr>
            <a:r>
              <a:rPr sz="7200" lang="en">
                <a:latin typeface="Patua One"/>
                <a:ea typeface="Patua One"/>
                <a:cs typeface="Patua One"/>
                <a:sym typeface="Patua One"/>
              </a:rPr>
              <a:t>SkillCrush</a:t>
            </a:r>
          </a:p>
        </p:txBody>
      </p:sp>
      <p:sp>
        <p:nvSpPr>
          <p:cNvPr id="76" name="Shape 76"/>
          <p:cNvSpPr txBox="1"/>
          <p:nvPr/>
        </p:nvSpPr>
        <p:spPr>
          <a:xfrm rot="-23920">
            <a:off y="5800758" x="133728"/>
            <a:ext cy="1138524" cx="5906842"/>
          </a:xfrm>
          <a:prstGeom prst="rect">
            <a:avLst/>
          </a:prstGeom>
          <a:noFill/>
        </p:spPr>
        <p:txBody>
          <a:bodyPr bIns="91425" rIns="91425" lIns="91425" tIns="91425" anchor="t" anchorCtr="0">
            <a:noAutofit/>
          </a:bodyPr>
          <a:lstStyle/>
          <a:p>
            <a:pPr rtl="0" lvl="0">
              <a:buNone/>
            </a:pPr>
            <a:r>
              <a:rPr sz="4800" lang="en">
                <a:latin typeface="Oswald"/>
                <a:ea typeface="Oswald"/>
                <a:cs typeface="Oswald"/>
                <a:sym typeface="Oswald"/>
              </a:rPr>
              <a:t>Effective Javascript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80" name="Shape 80"/>
        <p:cNvGrpSpPr/>
        <p:nvPr/>
      </p:nvGrpSpPr>
      <p:grpSpPr>
        <a:xfrm>
          <a:off y="0" x="0"/>
          <a:ext cy="0" cx="0"/>
          <a:chOff y="0" x="0"/>
          <a:chExt cy="0" cx="0"/>
        </a:xfrm>
      </p:grpSpPr>
      <p:sp>
        <p:nvSpPr>
          <p:cNvPr id="81" name="Shape 81"/>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82" name="Shape 82"/>
          <p:cNvSpPr txBox="1"/>
          <p:nvPr/>
        </p:nvSpPr>
        <p:spPr>
          <a:xfrm>
            <a:off y="2264425" x="2018100"/>
            <a:ext cy="1551000" cx="3189599"/>
          </a:xfrm>
          <a:prstGeom prst="rect">
            <a:avLst/>
          </a:prstGeom>
          <a:noFill/>
        </p:spPr>
        <p:txBody>
          <a:bodyPr bIns="91425" rIns="91425" lIns="91425" tIns="91425" anchor="t" anchorCtr="0">
            <a:noAutofit/>
          </a:bodyPr>
          <a:lstStyle/>
          <a:p>
            <a:pPr rtl="0" lvl="0">
              <a:buNone/>
            </a:pPr>
            <a:r>
              <a:rPr lang="en"/>
              <a:t> </a:t>
            </a:r>
          </a:p>
          <a:p>
            <a:pPr rtl="0" lvl="0">
              <a:buNone/>
            </a:pPr>
            <a:r>
              <a:rPr sz="5200" lang="en" i="1">
                <a:latin typeface="Patua One"/>
                <a:ea typeface="Patua One"/>
                <a:cs typeface="Patua One"/>
                <a:sym typeface="Patua One"/>
              </a:rPr>
              <a:t>find your </a:t>
            </a:r>
          </a:p>
        </p:txBody>
      </p:sp>
      <p:sp>
        <p:nvSpPr>
          <p:cNvPr id="83" name="Shape 83"/>
          <p:cNvSpPr txBox="1"/>
          <p:nvPr/>
        </p:nvSpPr>
        <p:spPr>
          <a:xfrm>
            <a:off y="2919750" x="2018100"/>
            <a:ext cy="2681999" cx="5805599"/>
          </a:xfrm>
          <a:prstGeom prst="rect">
            <a:avLst/>
          </a:prstGeom>
          <a:noFill/>
        </p:spPr>
        <p:txBody>
          <a:bodyPr bIns="91425" rIns="91425" lIns="91425" tIns="91425" anchor="t" anchorCtr="0">
            <a:noAutofit/>
          </a:bodyPr>
          <a:lstStyle/>
          <a:p>
            <a:pPr>
              <a:buNone/>
            </a:pPr>
            <a:r>
              <a:rPr sz="12000" lang="en">
                <a:latin typeface="Patua One"/>
                <a:ea typeface="Patua One"/>
                <a:cs typeface="Patua One"/>
                <a:sym typeface="Patua One"/>
              </a:rPr>
              <a:t>HOME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4EE5E"/>
        </a:solidFill>
      </p:bgPr>
    </p:bg>
    <p:spTree>
      <p:nvGrpSpPr>
        <p:cNvPr id="87" name="Shape 87"/>
        <p:cNvGrpSpPr/>
        <p:nvPr/>
      </p:nvGrpSpPr>
      <p:grpSpPr>
        <a:xfrm>
          <a:off y="0" x="0"/>
          <a:ext cy="0" cx="0"/>
          <a:chOff y="0" x="0"/>
          <a:chExt cy="0" cx="0"/>
        </a:xfrm>
      </p:grpSpPr>
      <p:sp>
        <p:nvSpPr>
          <p:cNvPr id="88" name="Shape 88"/>
          <p:cNvSpPr/>
          <p:nvPr/>
        </p:nvSpPr>
        <p:spPr>
          <a:xfrm>
            <a:off y="0" x="0"/>
            <a:ext cy="6858000" cx="9144000"/>
          </a:xfrm>
          <a:prstGeom prst="round2DiagRect">
            <a:avLst>
              <a:gd fmla="val 25797" name="adj1"/>
              <a:gd fmla="val 0" name="adj2"/>
            </a:avLst>
          </a:prstGeom>
          <a:solidFill>
            <a:srgbClr val="F0F2EB"/>
          </a:solidFill>
          <a:ln>
            <a:noFill/>
          </a:ln>
        </p:spPr>
        <p:txBody>
          <a:bodyPr bIns="91425" rIns="91425" lIns="91425" tIns="91425" anchor="ctr" anchorCtr="0">
            <a:noAutofit/>
          </a:bodyPr>
          <a:lstStyle/>
          <a:p/>
        </p:txBody>
      </p:sp>
      <p:sp>
        <p:nvSpPr>
          <p:cNvPr id="89" name="Shape 89"/>
          <p:cNvSpPr txBox="1"/>
          <p:nvPr/>
        </p:nvSpPr>
        <p:spPr>
          <a:xfrm>
            <a:off y="4773425" x="0"/>
            <a:ext cy="1890899" cx="8443799"/>
          </a:xfrm>
          <a:prstGeom prst="rect">
            <a:avLst/>
          </a:prstGeom>
          <a:noFill/>
        </p:spPr>
        <p:txBody>
          <a:bodyPr bIns="91425" rIns="91425" lIns="91425" tIns="91425" anchor="t" anchorCtr="0">
            <a:noAutofit/>
          </a:bodyPr>
          <a:lstStyle/>
          <a:p>
            <a:pPr rtl="0" lvl="0">
              <a:buNone/>
            </a:pPr>
            <a:r>
              <a:rPr sz="8200" lang="en">
                <a:solidFill>
                  <a:srgbClr val="FF4242"/>
                </a:solidFill>
                <a:latin typeface="Oswald"/>
                <a:ea typeface="Oswald"/>
                <a:cs typeface="Oswald"/>
                <a:sym typeface="Oswald"/>
              </a:rPr>
              <a:t>BREAK EVERYTHING.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