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4" r:id="rId1"/>
  </p:sldMasterIdLst>
  <p:notesMasterIdLst>
    <p:notesMasterId r:id="rId67"/>
  </p:notesMasterIdLst>
  <p:sldIdLst>
    <p:sldId id="256" r:id="rId2"/>
    <p:sldId id="257" r:id="rId3"/>
    <p:sldId id="258" r:id="rId4"/>
    <p:sldId id="259" r:id="rId5"/>
    <p:sldId id="260" r:id="rId6"/>
    <p:sldId id="326" r:id="rId7"/>
    <p:sldId id="284" r:id="rId8"/>
    <p:sldId id="261" r:id="rId9"/>
    <p:sldId id="262" r:id="rId10"/>
    <p:sldId id="291" r:id="rId11"/>
    <p:sldId id="294" r:id="rId12"/>
    <p:sldId id="263" r:id="rId13"/>
    <p:sldId id="285" r:id="rId14"/>
    <p:sldId id="292" r:id="rId15"/>
    <p:sldId id="293" r:id="rId16"/>
    <p:sldId id="264" r:id="rId17"/>
    <p:sldId id="265" r:id="rId18"/>
    <p:sldId id="286" r:id="rId19"/>
    <p:sldId id="295" r:id="rId20"/>
    <p:sldId id="296" r:id="rId21"/>
    <p:sldId id="297" r:id="rId22"/>
    <p:sldId id="298" r:id="rId23"/>
    <p:sldId id="299" r:id="rId24"/>
    <p:sldId id="300" r:id="rId25"/>
    <p:sldId id="301" r:id="rId26"/>
    <p:sldId id="302" r:id="rId27"/>
    <p:sldId id="267" r:id="rId28"/>
    <p:sldId id="303" r:id="rId29"/>
    <p:sldId id="304" r:id="rId30"/>
    <p:sldId id="305" r:id="rId31"/>
    <p:sldId id="306" r:id="rId32"/>
    <p:sldId id="307" r:id="rId33"/>
    <p:sldId id="308" r:id="rId34"/>
    <p:sldId id="288" r:id="rId35"/>
    <p:sldId id="309" r:id="rId36"/>
    <p:sldId id="310" r:id="rId37"/>
    <p:sldId id="311" r:id="rId38"/>
    <p:sldId id="312" r:id="rId39"/>
    <p:sldId id="315" r:id="rId40"/>
    <p:sldId id="313" r:id="rId41"/>
    <p:sldId id="314" r:id="rId42"/>
    <p:sldId id="269" r:id="rId43"/>
    <p:sldId id="270" r:id="rId44"/>
    <p:sldId id="316" r:id="rId45"/>
    <p:sldId id="317" r:id="rId46"/>
    <p:sldId id="271" r:id="rId47"/>
    <p:sldId id="272" r:id="rId48"/>
    <p:sldId id="273" r:id="rId49"/>
    <p:sldId id="274" r:id="rId50"/>
    <p:sldId id="321" r:id="rId51"/>
    <p:sldId id="318" r:id="rId52"/>
    <p:sldId id="319" r:id="rId53"/>
    <p:sldId id="320" r:id="rId54"/>
    <p:sldId id="276" r:id="rId55"/>
    <p:sldId id="322" r:id="rId56"/>
    <p:sldId id="323" r:id="rId57"/>
    <p:sldId id="277" r:id="rId58"/>
    <p:sldId id="278" r:id="rId59"/>
    <p:sldId id="279" r:id="rId60"/>
    <p:sldId id="280" r:id="rId61"/>
    <p:sldId id="281" r:id="rId62"/>
    <p:sldId id="282" r:id="rId63"/>
    <p:sldId id="283" r:id="rId64"/>
    <p:sldId id="324" r:id="rId65"/>
    <p:sldId id="325" r:id="rId66"/>
  </p:sldIdLst>
  <p:sldSz cx="9144000" cy="5143500" type="screen16x9"/>
  <p:notesSz cx="6858000" cy="9144000"/>
  <p:embeddedFontLst>
    <p:embeddedFont>
      <p:font typeface="Roboto" panose="02000000000000000000" pitchFamily="2" charset="0"/>
      <p:regular r:id="rId68"/>
      <p:bold r:id="rId69"/>
      <p:italic r:id="rId70"/>
      <p:boldItalic r:id="rId71"/>
    </p:embeddedFont>
    <p:embeddedFont>
      <p:font typeface="Wingdings 3" panose="05040102010807070707" pitchFamily="18" charset="2"/>
      <p:regular r:id="rId7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E14E26-FEC3-4A43-9945-DFE09FD5B52D}" v="4" dt="2024-11-18T15:00:41.8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9" autoAdjust="0"/>
    <p:restoredTop sz="82096" autoAdjust="0"/>
  </p:normalViewPr>
  <p:slideViewPr>
    <p:cSldViewPr snapToGrid="0">
      <p:cViewPr varScale="1">
        <p:scale>
          <a:sx n="89" d="100"/>
          <a:sy n="89" d="100"/>
        </p:scale>
        <p:origin x="131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font" Target="fonts/font1.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2.fntdata"/><Relationship Id="rId77"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3.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78"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4.fntdata"/><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rvath, Zachary" userId="1e411db3-3e56-4924-a0a9-f731437ae9c9" providerId="ADAL" clId="{17E14E26-FEC3-4A43-9945-DFE09FD5B52D}"/>
    <pc:docChg chg="custSel modSld">
      <pc:chgData name="Horvath, Zachary" userId="1e411db3-3e56-4924-a0a9-f731437ae9c9" providerId="ADAL" clId="{17E14E26-FEC3-4A43-9945-DFE09FD5B52D}" dt="2024-11-19T16:29:47.712" v="91"/>
      <pc:docMkLst>
        <pc:docMk/>
      </pc:docMkLst>
      <pc:sldChg chg="modSp modAnim">
        <pc:chgData name="Horvath, Zachary" userId="1e411db3-3e56-4924-a0a9-f731437ae9c9" providerId="ADAL" clId="{17E14E26-FEC3-4A43-9945-DFE09FD5B52D}" dt="2024-11-18T15:00:41.883" v="3" actId="20577"/>
        <pc:sldMkLst>
          <pc:docMk/>
          <pc:sldMk cId="0" sldId="256"/>
        </pc:sldMkLst>
        <pc:spChg chg="mod">
          <ac:chgData name="Horvath, Zachary" userId="1e411db3-3e56-4924-a0a9-f731437ae9c9" providerId="ADAL" clId="{17E14E26-FEC3-4A43-9945-DFE09FD5B52D}" dt="2024-11-18T15:00:41.883" v="3" actId="20577"/>
          <ac:spMkLst>
            <pc:docMk/>
            <pc:sldMk cId="0" sldId="256"/>
            <ac:spMk id="55" creationId="{00000000-0000-0000-0000-000000000000}"/>
          </ac:spMkLst>
        </pc:spChg>
      </pc:sldChg>
      <pc:sldChg chg="modSp mod modNotesTx">
        <pc:chgData name="Horvath, Zachary" userId="1e411db3-3e56-4924-a0a9-f731437ae9c9" providerId="ADAL" clId="{17E14E26-FEC3-4A43-9945-DFE09FD5B52D}" dt="2024-11-19T16:29:47.712" v="91"/>
        <pc:sldMkLst>
          <pc:docMk/>
          <pc:sldMk cId="1858921487" sldId="324"/>
        </pc:sldMkLst>
        <pc:spChg chg="mod">
          <ac:chgData name="Horvath, Zachary" userId="1e411db3-3e56-4924-a0a9-f731437ae9c9" providerId="ADAL" clId="{17E14E26-FEC3-4A43-9945-DFE09FD5B52D}" dt="2024-11-19T16:22:38.069" v="4" actId="207"/>
          <ac:spMkLst>
            <pc:docMk/>
            <pc:sldMk cId="1858921487" sldId="324"/>
            <ac:spMk id="2" creationId="{85CFD9CE-F996-49C7-B03D-2A203D957DA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libri" panose="020F0502020204030204" pitchFamily="34" charset="0"/>
        <a:ea typeface="Calibri" panose="020F0502020204030204" pitchFamily="34" charset="0"/>
        <a:cs typeface="Calibri"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6ca3ba565d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6ca3ba565d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7912d92b88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7912d92b88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7a5e9a0732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7a5e9a0732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7912d92b88_2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7912d92b88_2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6ca3ba565d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6ca3ba565d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7912d92b88_2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g7912d92b88_2_1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7912d92b88_2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g7912d92b88_2_1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7912d92b88_2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7912d92b88_2_1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7912d92b88_2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7912d92b88_2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6cb6c878b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6cb6c878b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Should we cover it up?  Should we tell the truth - how much of the truth should we tell?</a:t>
            </a:r>
            <a:endParaRPr/>
          </a:p>
          <a:p>
            <a:pPr marL="0" lvl="0" indent="0" algn="l" rtl="0">
              <a:spcBef>
                <a:spcPts val="0"/>
              </a:spcBef>
              <a:spcAft>
                <a:spcPts val="0"/>
              </a:spcAft>
              <a:buNone/>
            </a:pPr>
            <a:endParaRPr/>
          </a:p>
          <a:p>
            <a:pPr marL="0" lvl="0" indent="0" algn="l" rtl="0">
              <a:spcBef>
                <a:spcPts val="0"/>
              </a:spcBef>
              <a:spcAft>
                <a:spcPts val="0"/>
              </a:spcAft>
              <a:buNone/>
            </a:pPr>
            <a:r>
              <a:rPr lang="en-GB"/>
              <a:t>Next slides are a survey of how the pros handle it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a5e9a073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a5e9a073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6cb6c878b6_1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6cb6c878b6_1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6cb6c878b6_1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6cb6c878b6_1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6cb6c878b6_1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6cb6c878b6_1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6cb6c878b6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6cb6c878b6_1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6cb6c878b6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6cb6c878b6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Foreshadow the inevitability thesis - was this a good thing to do - not just implications for businesses but also soverign nations</a:t>
            </a:r>
            <a:endParaRPr/>
          </a:p>
          <a:p>
            <a:pPr marL="0" lvl="0" indent="0" algn="l" rtl="0">
              <a:spcBef>
                <a:spcPts val="0"/>
              </a:spcBef>
              <a:spcAft>
                <a:spcPts val="0"/>
              </a:spcAft>
              <a:buNone/>
            </a:pPr>
            <a:r>
              <a:rPr lang="en-GB"/>
              <a:t>Likely the US and/or Israel</a:t>
            </a:r>
            <a:endParaRPr/>
          </a:p>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6ca3ba565d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6ca3ba565d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6ca3ba565d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6ca3ba565d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Explain each one and then ask who uses each</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CA" dirty="0"/>
              <a:t>Defines criteria for managing customer data based on 5 “trust service principles” - </a:t>
            </a:r>
            <a:r>
              <a:rPr lang="en-US" b="0" i="0" dirty="0">
                <a:solidFill>
                  <a:srgbClr val="222222"/>
                </a:solidFill>
                <a:effectLst/>
                <a:latin typeface="-apple-system"/>
              </a:rPr>
              <a:t>security, availability, processing integrity, confidentiality and privacy</a:t>
            </a:r>
            <a:endParaRPr lang="en-CA" dirty="0"/>
          </a:p>
        </p:txBody>
      </p:sp>
    </p:spTree>
    <p:extLst>
      <p:ext uri="{BB962C8B-B14F-4D97-AF65-F5344CB8AC3E}">
        <p14:creationId xmlns:p14="http://schemas.microsoft.com/office/powerpoint/2010/main" val="2798738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912d92b8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912d92b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200">
                <a:solidFill>
                  <a:srgbClr val="2D3235"/>
                </a:solidFill>
                <a:highlight>
                  <a:srgbClr val="F9F9F9"/>
                </a:highlight>
              </a:rPr>
              <a:t>Privacy enables us to create boundaries and protect ourselves from unwarranted interference in our lives, allowing us to negotiate who we are and how we want to interact with the world around us.</a:t>
            </a:r>
            <a:endParaRPr sz="1200">
              <a:solidFill>
                <a:srgbClr val="2D3235"/>
              </a:solidFill>
              <a:highlight>
                <a:srgbClr val="F9F9F9"/>
              </a:highlight>
            </a:endParaRPr>
          </a:p>
          <a:p>
            <a:pPr marL="0" lvl="0" indent="0" algn="l" rtl="0">
              <a:lnSpc>
                <a:spcPct val="115000"/>
              </a:lnSpc>
              <a:spcBef>
                <a:spcPts val="1800"/>
              </a:spcBef>
              <a:spcAft>
                <a:spcPts val="1800"/>
              </a:spcAft>
              <a:buClr>
                <a:schemeClr val="dk1"/>
              </a:buClr>
              <a:buSzPts val="1100"/>
              <a:buFont typeface="Arial"/>
              <a:buNone/>
            </a:pPr>
            <a:r>
              <a:rPr lang="en-GB" sz="1200">
                <a:solidFill>
                  <a:srgbClr val="2D3235"/>
                </a:solidFill>
                <a:highlight>
                  <a:srgbClr val="F9F9F9"/>
                </a:highlight>
              </a:rPr>
              <a:t>Privacy protects us from arbitrary and unjustified use of power by states, companies and other actors. It lets us regulate what can be known about us and done to us, while protecting us from others who may wish to exert control.</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912d92b88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912d92b88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800"/>
              </a:spcAft>
              <a:buClr>
                <a:schemeClr val="dk1"/>
              </a:buClr>
              <a:buSzPts val="1100"/>
              <a:buFont typeface="Arial"/>
              <a:buNone/>
            </a:pPr>
            <a:r>
              <a:rPr lang="en-GB"/>
              <a:t>Take a count of: YES/NO/NOT SURE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912d92b88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912d92b88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7912d92b88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7912d92b88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04329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912d92b88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912d92b88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7912d92b88_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7912d92b88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800">
                <a:solidFill>
                  <a:schemeClr val="dk2"/>
                </a:solidFill>
              </a:rPr>
              <a:t>Advancements in processing personal data (including the ever-increasing power to intercept, access, collect, store and analyse data; centralised DNA and biometric databases; and more sophisticated algorithms able to de-anonymise data) are outpacing existing, out-of-date legal protections. Meanwhile, the emergence of a fast-expanding global surveillance industry is enabling government agencies to interfere with the right to privacy, including by conducting mass surveillance.</a:t>
            </a:r>
            <a:endParaRPr sz="1800">
              <a:solidFill>
                <a:schemeClr val="dk2"/>
              </a:solidFill>
            </a:endParaRPr>
          </a:p>
          <a:p>
            <a:pPr marL="0" lvl="0" indent="0" algn="l" rtl="0">
              <a:lnSpc>
                <a:spcPct val="115000"/>
              </a:lnSpc>
              <a:spcBef>
                <a:spcPts val="1600"/>
              </a:spcBef>
              <a:spcAft>
                <a:spcPts val="0"/>
              </a:spcAft>
              <a:buClr>
                <a:schemeClr val="dk1"/>
              </a:buClr>
              <a:buSzPts val="1100"/>
              <a:buFont typeface="Arial"/>
              <a:buNone/>
            </a:pPr>
            <a:endParaRPr sz="1800">
              <a:solidFill>
                <a:schemeClr val="dk2"/>
              </a:solidFill>
            </a:endParaRPr>
          </a:p>
          <a:p>
            <a:pPr marL="0" lvl="0" indent="0" algn="l" rtl="0">
              <a:lnSpc>
                <a:spcPct val="115000"/>
              </a:lnSpc>
              <a:spcBef>
                <a:spcPts val="1600"/>
              </a:spcBef>
              <a:spcAft>
                <a:spcPts val="0"/>
              </a:spcAft>
              <a:buClr>
                <a:schemeClr val="dk1"/>
              </a:buClr>
              <a:buSzPts val="1100"/>
              <a:buFont typeface="Arial"/>
              <a:buNone/>
            </a:pPr>
            <a:r>
              <a:rPr lang="en-GB" sz="1800">
                <a:solidFill>
                  <a:schemeClr val="dk2"/>
                </a:solidFill>
              </a:rPr>
              <a:t>Technological developments are coupled with a global discourse on security and counter- terrorism that treats the privacy of individuals as an impediment to the “fight against terrorism”, wrongly pitching privacy against security. This discourse has led to the adoption of laws that grant intelligence services extended powers, with little oversight.</a:t>
            </a:r>
            <a:endParaRPr sz="1800">
              <a:solidFill>
                <a:schemeClr val="dk2"/>
              </a:solidFill>
            </a:endParaRPr>
          </a:p>
          <a:p>
            <a:pPr marL="0" lvl="0" indent="0" algn="l" rtl="0">
              <a:lnSpc>
                <a:spcPct val="115000"/>
              </a:lnSpc>
              <a:spcBef>
                <a:spcPts val="1600"/>
              </a:spcBef>
              <a:spcAft>
                <a:spcPts val="0"/>
              </a:spcAft>
              <a:buClr>
                <a:schemeClr val="dk1"/>
              </a:buClr>
              <a:buSzPts val="1100"/>
              <a:buFont typeface="Arial"/>
              <a:buNone/>
            </a:pPr>
            <a:endParaRPr sz="1800">
              <a:solidFill>
                <a:schemeClr val="dk2"/>
              </a:solidFill>
            </a:endParaRPr>
          </a:p>
          <a:p>
            <a:pPr marL="0" lvl="0" indent="0" algn="l" rtl="0">
              <a:lnSpc>
                <a:spcPct val="115000"/>
              </a:lnSpc>
              <a:spcBef>
                <a:spcPts val="1600"/>
              </a:spcBef>
              <a:spcAft>
                <a:spcPts val="0"/>
              </a:spcAft>
              <a:buClr>
                <a:schemeClr val="dk1"/>
              </a:buClr>
              <a:buSzPts val="1100"/>
              <a:buFont typeface="Arial"/>
              <a:buNone/>
            </a:pPr>
            <a:r>
              <a:rPr lang="en-GB" sz="1800">
                <a:solidFill>
                  <a:schemeClr val="dk2"/>
                </a:solidFill>
              </a:rPr>
              <a:t>State surveillance and misuse of personal data take many forms: mass interception of communications; indiscriminate data retention policies; locational surveillance, via CCTV, GPS and similar technology; mandatory registration of SIM cards, compulsory IDs, and biometric systems. Hacking, malware and other means of compromising the security of communication systems are likewise pursued with increasing success by security and intelligence agencies.</a:t>
            </a:r>
            <a:endParaRPr sz="1800">
              <a:solidFill>
                <a:schemeClr val="dk2"/>
              </a:solidFill>
            </a:endParaRPr>
          </a:p>
          <a:p>
            <a:pPr marL="0" lvl="0" indent="0" algn="l" rtl="0">
              <a:lnSpc>
                <a:spcPct val="115000"/>
              </a:lnSpc>
              <a:spcBef>
                <a:spcPts val="1600"/>
              </a:spcBef>
              <a:spcAft>
                <a:spcPts val="0"/>
              </a:spcAft>
              <a:buClr>
                <a:schemeClr val="dk1"/>
              </a:buClr>
              <a:buSzPts val="1100"/>
              <a:buFont typeface="Arial"/>
              <a:buNone/>
            </a:pPr>
            <a:endParaRPr sz="1800">
              <a:solidFill>
                <a:schemeClr val="dk2"/>
              </a:solidFill>
            </a:endParaRPr>
          </a:p>
          <a:p>
            <a:pPr marL="0" lvl="0" indent="0" algn="l" rtl="0">
              <a:lnSpc>
                <a:spcPct val="115000"/>
              </a:lnSpc>
              <a:spcBef>
                <a:spcPts val="1600"/>
              </a:spcBef>
              <a:spcAft>
                <a:spcPts val="0"/>
              </a:spcAft>
              <a:buClr>
                <a:schemeClr val="dk1"/>
              </a:buClr>
              <a:buSzPts val="1100"/>
              <a:buFont typeface="Arial"/>
              <a:buNone/>
            </a:pPr>
            <a:r>
              <a:rPr lang="en-GB" sz="1800">
                <a:solidFill>
                  <a:schemeClr val="dk2"/>
                </a:solidFill>
              </a:rPr>
              <a:t>Increasingly, we’re not being informed about the monitoring we’re placed under;  the way our personal data are collected, analysed and shared; nor given the opportunity to question these activities. In fact, civil society organisations sometimes face threats when researching state policies and practices or documenting violations of the right to privacy.</a:t>
            </a:r>
            <a:endParaRPr sz="1800">
              <a:solidFill>
                <a:schemeClr val="dk2"/>
              </a:solidFill>
            </a:endParaRPr>
          </a:p>
          <a:p>
            <a:pPr marL="0" lvl="0" indent="0" algn="l" rtl="0">
              <a:spcBef>
                <a:spcPts val="160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6ca3ba565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6ca3ba565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11/19/2024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1108770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11/19/2024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4479615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11/19/2024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Calibri" panose="020F0502020204030204" pitchFamily="34" charset="0"/>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Calibri" panose="020F0502020204030204" pitchFamily="34" charset="0"/>
              </a:rPr>
              <a:t>”</a:t>
            </a:r>
            <a:endParaRPr lang="en-US" sz="1350" dirty="0">
              <a:solidFill>
                <a:schemeClr val="accent1">
                  <a:lumMod val="60000"/>
                  <a:lumOff val="40000"/>
                </a:schemeClr>
              </a:solidFill>
              <a:latin typeface="Calibri" panose="020F0502020204030204" pitchFamily="34" charset="0"/>
            </a:endParaRPr>
          </a:p>
        </p:txBody>
      </p:sp>
    </p:spTree>
    <p:extLst>
      <p:ext uri="{BB962C8B-B14F-4D97-AF65-F5344CB8AC3E}">
        <p14:creationId xmlns:p14="http://schemas.microsoft.com/office/powerpoint/2010/main" val="425161669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11/19/2024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6310280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11/19/2024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Calibri" panose="020F0502020204030204" pitchFamily="34" charset="0"/>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Calibri" panose="020F0502020204030204" pitchFamily="34" charset="0"/>
              </a:rPr>
              <a:t>”</a:t>
            </a:r>
          </a:p>
        </p:txBody>
      </p:sp>
    </p:spTree>
    <p:extLst>
      <p:ext uri="{BB962C8B-B14F-4D97-AF65-F5344CB8AC3E}">
        <p14:creationId xmlns:p14="http://schemas.microsoft.com/office/powerpoint/2010/main" val="98165636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E451C3-0FF4-47C4-B829-773ADF60F88C}" type="datetimeFigureOut">
              <a:rPr lang="en-US" smtClean="0"/>
              <a:t>11/19/2024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8244725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11/19/2024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68711553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11/19/2024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34675877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2503469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extLst>
      <p:ext uri="{BB962C8B-B14F-4D97-AF65-F5344CB8AC3E}">
        <p14:creationId xmlns:p14="http://schemas.microsoft.com/office/powerpoint/2010/main" val="1263084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11/19/2024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2391771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11/19/2024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89468560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11/19/2024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3196993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11/19/2024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10390042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11/19/2024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03012948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11/19/2024</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2986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11/19/2024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22232227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11/19/2024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7828169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latin typeface="Calibri" panose="020F0502020204030204" pitchFamily="34" charset="0"/>
              </a:defRPr>
            </a:lvl1pPr>
          </a:lstStyle>
          <a:p>
            <a:fld id="{2BE451C3-0FF4-47C4-B829-773ADF60F88C}" type="datetimeFigureOut">
              <a:rPr lang="en-US" smtClean="0"/>
              <a:pPr/>
              <a:t>11/19/2024</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latin typeface="Calibri" panose="020F0502020204030204" pitchFamily="34" charset="0"/>
              </a:defRPr>
            </a:lvl1pPr>
          </a:lstStyle>
          <a:p>
            <a:r>
              <a:rPr lang="en-US" dirty="0"/>
              <a:t>
              </a:t>
            </a:r>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latin typeface="Calibri" panose="020F0502020204030204" pitchFamily="34" charset="0"/>
              </a:defRPr>
            </a:lvl1pPr>
          </a:lstStyle>
          <a:p>
            <a:fld id="{00000000-1234-1234-1234-123412341234}" type="slidenum">
              <a:rPr lang="en-GB" smtClean="0"/>
              <a:pPr/>
              <a:t>‹#›</a:t>
            </a:fld>
            <a:endParaRPr lang="en-GB" dirty="0"/>
          </a:p>
        </p:txBody>
      </p:sp>
    </p:spTree>
    <p:extLst>
      <p:ext uri="{BB962C8B-B14F-4D97-AF65-F5344CB8AC3E}">
        <p14:creationId xmlns:p14="http://schemas.microsoft.com/office/powerpoint/2010/main" val="282743319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Lst>
  <p:hf sldNum="0" hdr="0" ftr="0" dt="0"/>
  <p:txStyles>
    <p:titleStyle>
      <a:lvl1pPr algn="l" defTabSz="342900" rtl="0" eaLnBrk="1" latinLnBrk="0" hangingPunct="1">
        <a:spcBef>
          <a:spcPct val="0"/>
        </a:spcBef>
        <a:buNone/>
        <a:defRPr sz="2700" kern="1200">
          <a:solidFill>
            <a:schemeClr val="accent1"/>
          </a:solidFill>
          <a:latin typeface="Calibri" panose="020F0502020204030204"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Calibri" panose="020F0502020204030204" pitchFamily="34" charset="0"/>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Calibri" panose="020F0502020204030204" pitchFamily="34" charset="0"/>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Calibri" panose="020F0502020204030204" pitchFamily="34" charset="0"/>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Calibri" panose="020F0502020204030204" pitchFamily="34" charset="0"/>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Calibri" panose="020F0502020204030204" pitchFamily="34" charset="0"/>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17.xml"/><Relationship Id="rId1" Type="http://schemas.openxmlformats.org/officeDocument/2006/relationships/video" Target="https://www.youtube.com/embed/aT0VrEAH7qQ?feature=oembed"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hyperlink" Target="https://www.priv.gc.ca/en/privacy-topics/privacy-laws-in-canada/02_05_d_15/#heading-0-0-1" TargetMode="External"/><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7.xml"/><Relationship Id="rId1" Type="http://schemas.openxmlformats.org/officeDocument/2006/relationships/video" Target="https://www.youtube.com/embed/si-8NuLoZdI?feature=oembed"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ideo" Target="https://www.youtube.com/embed/iODxExWFx_0?feature=oembed"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7.xml"/><Relationship Id="rId1" Type="http://schemas.openxmlformats.org/officeDocument/2006/relationships/video" Target="https://www.youtube.com/embed/fIR-RbA-R4s?feature=oembed" TargetMode="Externa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7.xml"/><Relationship Id="rId1" Type="http://schemas.openxmlformats.org/officeDocument/2006/relationships/video" Target="https://www.youtube.com/embed/J07N1KXOyfk?feature=oembed" TargetMode="External"/><Relationship Id="rId4" Type="http://schemas.openxmlformats.org/officeDocument/2006/relationships/image" Target="../media/image14.jpe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63.xml.rels><?xml version="1.0" encoding="UTF-8" standalone="yes"?>
<Relationships xmlns="http://schemas.openxmlformats.org/package/2006/relationships"><Relationship Id="rId3" Type="http://schemas.openxmlformats.org/officeDocument/2006/relationships/hyperlink" Target="https://haveibeenpwned.com/" TargetMode="External"/><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7.xml"/><Relationship Id="rId1" Type="http://schemas.openxmlformats.org/officeDocument/2006/relationships/video" Target="https://www.youtube.com/embed/Oc_ux91TPxM?feature=oembed"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pic>
        <p:nvPicPr>
          <p:cNvPr id="79" name="Picture 78" descr="Padlock on computer motherboard">
            <a:extLst>
              <a:ext uri="{FF2B5EF4-FFF2-40B4-BE49-F238E27FC236}">
                <a16:creationId xmlns:a16="http://schemas.microsoft.com/office/drawing/2014/main" id="{3752E701-367D-4E05-AF0F-B74CAD5F9842}"/>
              </a:ext>
            </a:extLst>
          </p:cNvPr>
          <p:cNvPicPr>
            <a:picLocks noChangeAspect="1"/>
          </p:cNvPicPr>
          <p:nvPr/>
        </p:nvPicPr>
        <p:blipFill rotWithShape="1">
          <a:blip r:embed="rId3">
            <a:duotone>
              <a:schemeClr val="accent1">
                <a:shade val="45000"/>
                <a:satMod val="135000"/>
              </a:schemeClr>
              <a:prstClr val="white"/>
            </a:duotone>
          </a:blip>
          <a:srcRect l="9091" t="664" b="22727"/>
          <a:stretch/>
        </p:blipFill>
        <p:spPr>
          <a:xfrm>
            <a:off x="-2362" y="6370"/>
            <a:ext cx="9143980" cy="5143490"/>
          </a:xfrm>
          <a:prstGeom prst="rect">
            <a:avLst/>
          </a:prstGeom>
        </p:spPr>
      </p:pic>
      <p:sp>
        <p:nvSpPr>
          <p:cNvPr id="84" name="Isosceles Triangle 83">
            <a:extLst>
              <a:ext uri="{FF2B5EF4-FFF2-40B4-BE49-F238E27FC236}">
                <a16:creationId xmlns:a16="http://schemas.microsoft.com/office/drawing/2014/main" id="{F5F0CD5C-72F3-4090-8A69-8E15CB432A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31947" cy="4249615"/>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latin typeface="Calibri" panose="020F0502020204030204" pitchFamily="34" charset="0"/>
            </a:endParaRPr>
          </a:p>
        </p:txBody>
      </p:sp>
      <p:sp>
        <p:nvSpPr>
          <p:cNvPr id="86" name="Parallelogram 85">
            <a:extLst>
              <a:ext uri="{FF2B5EF4-FFF2-40B4-BE49-F238E27FC236}">
                <a16:creationId xmlns:a16="http://schemas.microsoft.com/office/drawing/2014/main" id="{217496A2-9394-4FB7-BA0E-717D2D2E7A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00350" y="0"/>
            <a:ext cx="5486400" cy="51435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Calibri" panose="020F0502020204030204" pitchFamily="34" charset="0"/>
            </a:endParaRPr>
          </a:p>
        </p:txBody>
      </p:sp>
      <p:cxnSp>
        <p:nvCxnSpPr>
          <p:cNvPr id="88" name="Straight Connector 87">
            <a:extLst>
              <a:ext uri="{FF2B5EF4-FFF2-40B4-BE49-F238E27FC236}">
                <a16:creationId xmlns:a16="http://schemas.microsoft.com/office/drawing/2014/main" id="{D02CF681-4765-4E88-802F-B2474DCD51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028259" y="0"/>
            <a:ext cx="914400" cy="51435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3D57B2BA-243C-45C7-A5D8-46CA719437F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568950" y="2761059"/>
            <a:ext cx="3572668" cy="23824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92" name="Rectangle 23">
            <a:extLst>
              <a:ext uri="{FF2B5EF4-FFF2-40B4-BE49-F238E27FC236}">
                <a16:creationId xmlns:a16="http://schemas.microsoft.com/office/drawing/2014/main" id="{67374FB5-CBB7-46FF-95B5-2251BC6856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107" y="-6350"/>
            <a:ext cx="2255511" cy="5149850"/>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latin typeface="Calibri" panose="020F0502020204030204" pitchFamily="34" charset="0"/>
            </a:endParaRPr>
          </a:p>
        </p:txBody>
      </p:sp>
      <p:sp>
        <p:nvSpPr>
          <p:cNvPr id="94" name="Rectangle 25">
            <a:extLst>
              <a:ext uri="{FF2B5EF4-FFF2-40B4-BE49-F238E27FC236}">
                <a16:creationId xmlns:a16="http://schemas.microsoft.com/office/drawing/2014/main" id="{34BCEAB7-D9E0-40A4-9254-8593BD346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2581" y="-6350"/>
            <a:ext cx="1941419" cy="5149850"/>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latin typeface="Calibri" panose="020F0502020204030204" pitchFamily="34" charset="0"/>
            </a:endParaRPr>
          </a:p>
        </p:txBody>
      </p:sp>
      <p:sp>
        <p:nvSpPr>
          <p:cNvPr id="96" name="Isosceles Triangle 95">
            <a:extLst>
              <a:ext uri="{FF2B5EF4-FFF2-40B4-BE49-F238E27FC236}">
                <a16:creationId xmlns:a16="http://schemas.microsoft.com/office/drawing/2014/main" id="{D567A354-BB63-405C-8E5F-2F510E670F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9249" y="2286000"/>
            <a:ext cx="2444751" cy="28575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latin typeface="Calibri" panose="020F0502020204030204" pitchFamily="34" charset="0"/>
            </a:endParaRPr>
          </a:p>
        </p:txBody>
      </p:sp>
      <p:sp>
        <p:nvSpPr>
          <p:cNvPr id="54" name="Google Shape;54;p13"/>
          <p:cNvSpPr txBox="1">
            <a:spLocks noGrp="1"/>
          </p:cNvSpPr>
          <p:nvPr>
            <p:ph type="ctrTitle"/>
          </p:nvPr>
        </p:nvSpPr>
        <p:spPr>
          <a:xfrm>
            <a:off x="2433484" y="1258998"/>
            <a:ext cx="4915897" cy="1776849"/>
          </a:xfrm>
          <a:prstGeom prst="rect">
            <a:avLst/>
          </a:prstGeom>
        </p:spPr>
        <p:txBody>
          <a:bodyPr spcFirstLastPara="1" lIns="91425" tIns="91425" rIns="91425" bIns="91425" anchorCtr="0">
            <a:normAutofit/>
          </a:bodyPr>
          <a:lstStyle/>
          <a:p>
            <a:pPr marL="0" lvl="0" indent="0" rtl="0">
              <a:spcBef>
                <a:spcPts val="0"/>
              </a:spcBef>
              <a:spcAft>
                <a:spcPts val="0"/>
              </a:spcAft>
              <a:buNone/>
            </a:pPr>
            <a:r>
              <a:rPr lang="en-GB" dirty="0">
                <a:cs typeface="Calibri" panose="020F0502020204030204" pitchFamily="34" charset="0"/>
              </a:rPr>
              <a:t>Privacy &amp; Security</a:t>
            </a:r>
            <a:endParaRPr lang="en-CA" dirty="0">
              <a:cs typeface="Calibri" panose="020F0502020204030204" pitchFamily="34" charset="0"/>
            </a:endParaRPr>
          </a:p>
        </p:txBody>
      </p:sp>
      <p:sp>
        <p:nvSpPr>
          <p:cNvPr id="55" name="Google Shape;55;p13"/>
          <p:cNvSpPr txBox="1">
            <a:spLocks noGrp="1"/>
          </p:cNvSpPr>
          <p:nvPr>
            <p:ph type="subTitle" idx="1"/>
          </p:nvPr>
        </p:nvSpPr>
        <p:spPr>
          <a:xfrm>
            <a:off x="3591207" y="3038124"/>
            <a:ext cx="3611374" cy="822674"/>
          </a:xfrm>
          <a:prstGeom prst="rect">
            <a:avLst/>
          </a:prstGeom>
        </p:spPr>
        <p:txBody>
          <a:bodyPr spcFirstLastPara="1" lIns="91425" tIns="91425" rIns="91425" bIns="91425" anchorCtr="0">
            <a:normAutofit/>
          </a:bodyPr>
          <a:lstStyle/>
          <a:p>
            <a:pPr marL="0" lvl="0" indent="0" rtl="0">
              <a:spcBef>
                <a:spcPts val="0"/>
              </a:spcBef>
              <a:spcAft>
                <a:spcPts val="600"/>
              </a:spcAft>
              <a:buNone/>
            </a:pPr>
            <a:r>
              <a:rPr lang="en-GB" dirty="0">
                <a:cs typeface="Calibri" panose="020F0502020204030204" pitchFamily="34" charset="0"/>
              </a:rPr>
              <a:t>Learning Outcome 3</a:t>
            </a:r>
          </a:p>
        </p:txBody>
      </p:sp>
      <p:sp>
        <p:nvSpPr>
          <p:cNvPr id="98" name="Rectangle 27">
            <a:extLst>
              <a:ext uri="{FF2B5EF4-FFF2-40B4-BE49-F238E27FC236}">
                <a16:creationId xmlns:a16="http://schemas.microsoft.com/office/drawing/2014/main" id="{9185A8D7-2F20-4F7A-97BE-21DB1654C7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00875" y="-6350"/>
            <a:ext cx="2140744" cy="5149850"/>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latin typeface="Calibri" panose="020F0502020204030204" pitchFamily="34" charset="0"/>
            </a:endParaRPr>
          </a:p>
        </p:txBody>
      </p:sp>
      <p:sp>
        <p:nvSpPr>
          <p:cNvPr id="100" name="Rectangle 28">
            <a:extLst>
              <a:ext uri="{FF2B5EF4-FFF2-40B4-BE49-F238E27FC236}">
                <a16:creationId xmlns:a16="http://schemas.microsoft.com/office/drawing/2014/main" id="{CB65BD56-22B3-4E13-BFCA-B8E8BEB92D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4047" y="-6350"/>
            <a:ext cx="967571" cy="5149850"/>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latin typeface="Calibri" panose="020F0502020204030204" pitchFamily="34" charset="0"/>
            </a:endParaRPr>
          </a:p>
        </p:txBody>
      </p:sp>
      <p:sp>
        <p:nvSpPr>
          <p:cNvPr id="102" name="Rectangle 29">
            <a:extLst>
              <a:ext uri="{FF2B5EF4-FFF2-40B4-BE49-F238E27FC236}">
                <a16:creationId xmlns:a16="http://schemas.microsoft.com/office/drawing/2014/main" id="{6790ED68-BCA0-4247-A72F-1CB85DF068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4249" y="-6350"/>
            <a:ext cx="937369" cy="514985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latin typeface="Calibri" panose="020F0502020204030204" pitchFamily="34" charset="0"/>
            </a:endParaRPr>
          </a:p>
        </p:txBody>
      </p:sp>
      <p:sp>
        <p:nvSpPr>
          <p:cNvPr id="104" name="Isosceles Triangle 103">
            <a:extLst>
              <a:ext uri="{FF2B5EF4-FFF2-40B4-BE49-F238E27FC236}">
                <a16:creationId xmlns:a16="http://schemas.microsoft.com/office/drawing/2014/main" id="{DD0F2B3F-DC55-4FA7-B667-1ACD079209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78749" y="2692400"/>
            <a:ext cx="1362869" cy="2451100"/>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54"/>
                                        </p:tgtEl>
                                        <p:attrNameLst>
                                          <p:attrName>style.visibility</p:attrName>
                                        </p:attrNameLst>
                                      </p:cBhvr>
                                      <p:to>
                                        <p:strVal val="visible"/>
                                      </p:to>
                                    </p:set>
                                    <p:animEffect transition="in" filter="fade">
                                      <p:cBhvr>
                                        <p:cTn id="7" dur="700"/>
                                        <p:tgtEl>
                                          <p:spTgt spid="54"/>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55">
                                            <p:txEl>
                                              <p:pRg st="0" end="0"/>
                                            </p:txEl>
                                          </p:spTgt>
                                        </p:tgtEl>
                                        <p:attrNameLst>
                                          <p:attrName>style.visibility</p:attrName>
                                        </p:attrNameLst>
                                      </p:cBhvr>
                                      <p:to>
                                        <p:strVal val="visible"/>
                                      </p:to>
                                    </p:set>
                                    <p:animEffect transition="in" filter="fade">
                                      <p:cBhvr>
                                        <p:cTn id="10" dur="700"/>
                                        <p:tgtEl>
                                          <p:spTgt spid="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6D488-B1A4-4B48-BECC-1D2E2D22A5FF}"/>
              </a:ext>
            </a:extLst>
          </p:cNvPr>
          <p:cNvSpPr>
            <a:spLocks noGrp="1"/>
          </p:cNvSpPr>
          <p:nvPr>
            <p:ph type="title"/>
          </p:nvPr>
        </p:nvSpPr>
        <p:spPr/>
        <p:txBody>
          <a:bodyPr/>
          <a:lstStyle/>
          <a:p>
            <a:r>
              <a:rPr lang="en-CA" dirty="0">
                <a:cs typeface="Calibri" panose="020F0502020204030204" pitchFamily="34" charset="0"/>
              </a:rPr>
              <a:t>Data Privacy in 2021</a:t>
            </a:r>
          </a:p>
        </p:txBody>
      </p:sp>
      <p:sp>
        <p:nvSpPr>
          <p:cNvPr id="3" name="Content Placeholder 2">
            <a:extLst>
              <a:ext uri="{FF2B5EF4-FFF2-40B4-BE49-F238E27FC236}">
                <a16:creationId xmlns:a16="http://schemas.microsoft.com/office/drawing/2014/main" id="{6D6B9335-8ADE-46AC-A2DB-6CE5B65F6B49}"/>
              </a:ext>
            </a:extLst>
          </p:cNvPr>
          <p:cNvSpPr>
            <a:spLocks noGrp="1"/>
          </p:cNvSpPr>
          <p:nvPr>
            <p:ph idx="1"/>
          </p:nvPr>
        </p:nvSpPr>
        <p:spPr>
          <a:xfrm>
            <a:off x="508001" y="2101850"/>
            <a:ext cx="7396746" cy="2584450"/>
          </a:xfrm>
        </p:spPr>
        <p:txBody>
          <a:bodyPr>
            <a:normAutofit/>
          </a:bodyPr>
          <a:lstStyle/>
          <a:p>
            <a:pPr>
              <a:lnSpc>
                <a:spcPct val="200000"/>
              </a:lnSpc>
              <a:spcBef>
                <a:spcPts val="1200"/>
              </a:spcBef>
              <a:buFont typeface="Wingdings" panose="05000000000000000000" pitchFamily="2" charset="2"/>
              <a:buChar char="Ø"/>
            </a:pPr>
            <a:r>
              <a:rPr lang="en-CA" sz="1300" dirty="0">
                <a:cs typeface="Calibri" panose="020F0502020204030204" pitchFamily="34" charset="0"/>
              </a:rPr>
              <a:t>84% of people care about their digital privacy &amp; 80% are willing to take action to protect it.</a:t>
            </a:r>
          </a:p>
          <a:p>
            <a:pPr>
              <a:lnSpc>
                <a:spcPct val="200000"/>
              </a:lnSpc>
              <a:spcBef>
                <a:spcPts val="1200"/>
              </a:spcBef>
              <a:buFont typeface="Wingdings" panose="05000000000000000000" pitchFamily="2" charset="2"/>
              <a:buChar char="Ø"/>
            </a:pPr>
            <a:r>
              <a:rPr lang="en-CA" sz="1300" dirty="0">
                <a:cs typeface="Calibri" panose="020F0502020204030204" pitchFamily="34" charset="0"/>
              </a:rPr>
              <a:t>79% of people are “Very Concerned” about how companies are handling their personal privacy.</a:t>
            </a:r>
          </a:p>
          <a:p>
            <a:pPr>
              <a:lnSpc>
                <a:spcPct val="200000"/>
              </a:lnSpc>
              <a:spcBef>
                <a:spcPts val="1200"/>
              </a:spcBef>
              <a:buFont typeface="Wingdings" panose="05000000000000000000" pitchFamily="2" charset="2"/>
              <a:buChar char="Ø"/>
            </a:pPr>
            <a:r>
              <a:rPr lang="en-CA" sz="1300" dirty="0">
                <a:cs typeface="Calibri" panose="020F0502020204030204" pitchFamily="34" charset="0"/>
              </a:rPr>
              <a:t>81% of people feel they have little to no control on their data.</a:t>
            </a:r>
          </a:p>
          <a:p>
            <a:pPr>
              <a:lnSpc>
                <a:spcPct val="200000"/>
              </a:lnSpc>
              <a:spcBef>
                <a:spcPts val="1200"/>
              </a:spcBef>
              <a:buFont typeface="Wingdings" panose="05000000000000000000" pitchFamily="2" charset="2"/>
              <a:buChar char="Ø"/>
            </a:pPr>
            <a:r>
              <a:rPr lang="en-CA" sz="1300" dirty="0">
                <a:cs typeface="Calibri" panose="020F0502020204030204" pitchFamily="34" charset="0"/>
              </a:rPr>
              <a:t>How many people read the consent documents?!</a:t>
            </a:r>
          </a:p>
        </p:txBody>
      </p:sp>
      <p:sp>
        <p:nvSpPr>
          <p:cNvPr id="4" name="TextBox 3">
            <a:extLst>
              <a:ext uri="{FF2B5EF4-FFF2-40B4-BE49-F238E27FC236}">
                <a16:creationId xmlns:a16="http://schemas.microsoft.com/office/drawing/2014/main" id="{2CF1DC69-33AF-4F9F-B4EB-2CF7655E7935}"/>
              </a:ext>
            </a:extLst>
          </p:cNvPr>
          <p:cNvSpPr txBox="1"/>
          <p:nvPr/>
        </p:nvSpPr>
        <p:spPr>
          <a:xfrm>
            <a:off x="508001" y="4943445"/>
            <a:ext cx="4463143" cy="200055"/>
          </a:xfrm>
          <a:prstGeom prst="rect">
            <a:avLst/>
          </a:prstGeom>
          <a:noFill/>
        </p:spPr>
        <p:txBody>
          <a:bodyPr wrap="square" rtlCol="0">
            <a:spAutoFit/>
          </a:bodyPr>
          <a:lstStyle/>
          <a:p>
            <a:r>
              <a:rPr lang="en-CA" sz="700" dirty="0">
                <a:latin typeface="Calibri" panose="020F0502020204030204" pitchFamily="34" charset="0"/>
              </a:rPr>
              <a:t>https://www.ioscm.com/blog/privacy-in-the-digital-age-whats-at-stake-and-how-to-protect-yourself/</a:t>
            </a:r>
          </a:p>
        </p:txBody>
      </p:sp>
    </p:spTree>
    <p:extLst>
      <p:ext uri="{BB962C8B-B14F-4D97-AF65-F5344CB8AC3E}">
        <p14:creationId xmlns:p14="http://schemas.microsoft.com/office/powerpoint/2010/main" val="692667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CC119-9170-4A16-86D7-3F61DABA6D6F}"/>
              </a:ext>
            </a:extLst>
          </p:cNvPr>
          <p:cNvSpPr>
            <a:spLocks noGrp="1"/>
          </p:cNvSpPr>
          <p:nvPr>
            <p:ph type="title"/>
          </p:nvPr>
        </p:nvSpPr>
        <p:spPr/>
        <p:txBody>
          <a:bodyPr/>
          <a:lstStyle/>
          <a:p>
            <a:r>
              <a:rPr lang="en-CA" dirty="0"/>
              <a:t>Company Promises</a:t>
            </a:r>
          </a:p>
        </p:txBody>
      </p:sp>
      <p:sp>
        <p:nvSpPr>
          <p:cNvPr id="3" name="Content Placeholder 2">
            <a:extLst>
              <a:ext uri="{FF2B5EF4-FFF2-40B4-BE49-F238E27FC236}">
                <a16:creationId xmlns:a16="http://schemas.microsoft.com/office/drawing/2014/main" id="{28E518A3-883C-4BBD-A02A-40E6AA2D901D}"/>
              </a:ext>
            </a:extLst>
          </p:cNvPr>
          <p:cNvSpPr>
            <a:spLocks noGrp="1"/>
          </p:cNvSpPr>
          <p:nvPr>
            <p:ph idx="1"/>
          </p:nvPr>
        </p:nvSpPr>
        <p:spPr>
          <a:xfrm>
            <a:off x="866216" y="1447800"/>
            <a:ext cx="6619244" cy="2138082"/>
          </a:xfrm>
        </p:spPr>
        <p:txBody>
          <a:bodyPr>
            <a:normAutofit/>
          </a:bodyPr>
          <a:lstStyle/>
          <a:p>
            <a:pPr>
              <a:lnSpc>
                <a:spcPct val="200000"/>
              </a:lnSpc>
              <a:buFont typeface="Wingdings" panose="05000000000000000000" pitchFamily="2" charset="2"/>
              <a:buChar char="Ø"/>
            </a:pPr>
            <a:r>
              <a:rPr lang="en-CA" sz="1800" dirty="0">
                <a:cs typeface="Calibri" panose="020F0502020204030204" pitchFamily="34" charset="0"/>
              </a:rPr>
              <a:t>Apple, popup window asking for consent for tracking.</a:t>
            </a:r>
          </a:p>
          <a:p>
            <a:pPr>
              <a:lnSpc>
                <a:spcPct val="200000"/>
              </a:lnSpc>
              <a:buFont typeface="Wingdings" panose="05000000000000000000" pitchFamily="2" charset="2"/>
              <a:buChar char="Ø"/>
            </a:pPr>
            <a:r>
              <a:rPr lang="en-CA" sz="1800" dirty="0">
                <a:cs typeface="Calibri" panose="020F0502020204030204" pitchFamily="34" charset="0"/>
              </a:rPr>
              <a:t>Google, Disable tracking technologies in Chrome.</a:t>
            </a:r>
          </a:p>
          <a:p>
            <a:pPr>
              <a:lnSpc>
                <a:spcPct val="200000"/>
              </a:lnSpc>
              <a:buFont typeface="Wingdings" panose="05000000000000000000" pitchFamily="2" charset="2"/>
              <a:buChar char="Ø"/>
            </a:pPr>
            <a:r>
              <a:rPr lang="en-CA" sz="1800" dirty="0">
                <a:cs typeface="Calibri" panose="020F0502020204030204" pitchFamily="34" charset="0"/>
              </a:rPr>
              <a:t>Facebook, Show ads without relying on personal data.</a:t>
            </a:r>
          </a:p>
          <a:p>
            <a:pPr>
              <a:lnSpc>
                <a:spcPct val="200000"/>
              </a:lnSpc>
              <a:buFont typeface="Wingdings" panose="05000000000000000000" pitchFamily="2" charset="2"/>
              <a:buChar char="Ø"/>
            </a:pPr>
            <a:endParaRPr lang="en-CA" sz="1800" dirty="0">
              <a:cs typeface="Calibri" panose="020F0502020204030204" pitchFamily="34" charset="0"/>
            </a:endParaRPr>
          </a:p>
        </p:txBody>
      </p:sp>
      <p:sp>
        <p:nvSpPr>
          <p:cNvPr id="4" name="Rectangle 3">
            <a:extLst>
              <a:ext uri="{FF2B5EF4-FFF2-40B4-BE49-F238E27FC236}">
                <a16:creationId xmlns:a16="http://schemas.microsoft.com/office/drawing/2014/main" id="{32448C82-ADD1-4B40-A183-46A9190CF6AA}"/>
              </a:ext>
            </a:extLst>
          </p:cNvPr>
          <p:cNvSpPr/>
          <p:nvPr/>
        </p:nvSpPr>
        <p:spPr>
          <a:xfrm>
            <a:off x="866215" y="3693885"/>
            <a:ext cx="6935213" cy="849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0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What is the impact on businesses depending on Facebook ads?!</a:t>
            </a:r>
          </a:p>
        </p:txBody>
      </p:sp>
    </p:spTree>
    <p:extLst>
      <p:ext uri="{BB962C8B-B14F-4D97-AF65-F5344CB8AC3E}">
        <p14:creationId xmlns:p14="http://schemas.microsoft.com/office/powerpoint/2010/main" val="164062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Privacy</a:t>
            </a:r>
            <a:endParaRPr/>
          </a:p>
        </p:txBody>
      </p:sp>
      <p:sp>
        <p:nvSpPr>
          <p:cNvPr id="98" name="Google Shape;98;p20"/>
          <p:cNvSpPr txBox="1">
            <a:spLocks noGrp="1"/>
          </p:cNvSpPr>
          <p:nvPr>
            <p:ph type="body" idx="1"/>
          </p:nvPr>
        </p:nvSpPr>
        <p:spPr>
          <a:xfrm>
            <a:off x="311699" y="2282283"/>
            <a:ext cx="7843559" cy="2195374"/>
          </a:xfrm>
          <a:prstGeom prst="rect">
            <a:avLst/>
          </a:prstGeom>
        </p:spPr>
        <p:txBody>
          <a:bodyPr spcFirstLastPara="1" wrap="square" lIns="91425" tIns="91425" rIns="91425" bIns="91425" anchor="t" anchorCtr="0">
            <a:noAutofit/>
          </a:bodyPr>
          <a:lstStyle/>
          <a:p>
            <a:pPr marL="342900" lvl="0" rtl="0">
              <a:spcBef>
                <a:spcPts val="1600"/>
              </a:spcBef>
              <a:spcAft>
                <a:spcPts val="1600"/>
              </a:spcAft>
              <a:buFont typeface="Wingdings" panose="05000000000000000000" pitchFamily="2" charset="2"/>
              <a:buChar char="Ø"/>
            </a:pPr>
            <a:r>
              <a:rPr lang="en-US" sz="2000" dirty="0"/>
              <a:t>Split into 2 teams and take a side, agree or disagree</a:t>
            </a:r>
          </a:p>
          <a:p>
            <a:pPr marL="342900" lvl="0" rtl="0">
              <a:spcBef>
                <a:spcPts val="1600"/>
              </a:spcBef>
              <a:spcAft>
                <a:spcPts val="1600"/>
              </a:spcAft>
              <a:buFont typeface="Wingdings" panose="05000000000000000000" pitchFamily="2" charset="2"/>
              <a:buChar char="Ø"/>
            </a:pPr>
            <a:r>
              <a:rPr lang="en-US" sz="2000" dirty="0"/>
              <a:t>Take 20 minutes to build your arguments</a:t>
            </a:r>
          </a:p>
          <a:p>
            <a:pPr marL="342900" lvl="0" rtl="0">
              <a:spcBef>
                <a:spcPts val="1600"/>
              </a:spcBef>
              <a:spcAft>
                <a:spcPts val="1600"/>
              </a:spcAft>
              <a:buFont typeface="Wingdings" panose="05000000000000000000" pitchFamily="2" charset="2"/>
              <a:buChar char="Ø"/>
            </a:pPr>
            <a:r>
              <a:rPr lang="en-US" sz="2000" dirty="0"/>
              <a:t>Debate the validity of the above statement</a:t>
            </a:r>
            <a:endParaRPr sz="2000" dirty="0"/>
          </a:p>
        </p:txBody>
      </p:sp>
      <p:sp>
        <p:nvSpPr>
          <p:cNvPr id="2" name="Rectangle 1">
            <a:extLst>
              <a:ext uri="{FF2B5EF4-FFF2-40B4-BE49-F238E27FC236}">
                <a16:creationId xmlns:a16="http://schemas.microsoft.com/office/drawing/2014/main" id="{910C45A7-99F0-C8A8-2644-46192BCB2F95}"/>
              </a:ext>
            </a:extLst>
          </p:cNvPr>
          <p:cNvSpPr/>
          <p:nvPr/>
        </p:nvSpPr>
        <p:spPr>
          <a:xfrm>
            <a:off x="311700" y="1244353"/>
            <a:ext cx="8520600" cy="849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Due to increased personal, business, &amp; state surveillance, privacy is no longer achievable in our modern, digitally connected world</a:t>
            </a:r>
            <a:endParaRPr lang="en-CA" sz="2200" b="1" dirty="0">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title="How Rare Is Internet Privacy in the Digital Age?">
            <a:hlinkClick r:id="" action="ppaction://media"/>
            <a:extLst>
              <a:ext uri="{FF2B5EF4-FFF2-40B4-BE49-F238E27FC236}">
                <a16:creationId xmlns:a16="http://schemas.microsoft.com/office/drawing/2014/main" id="{737FBF1E-A677-4D4E-8573-208026CEC30A}"/>
              </a:ext>
            </a:extLst>
          </p:cNvPr>
          <p:cNvPicPr>
            <a:picLocks noRot="1" noChangeAspect="1"/>
          </p:cNvPicPr>
          <p:nvPr>
            <a:videoFile r:link="rId1"/>
          </p:nvPr>
        </p:nvPicPr>
        <p:blipFill>
          <a:blip r:embed="rId3"/>
          <a:stretch>
            <a:fillRect/>
          </a:stretch>
        </p:blipFill>
        <p:spPr>
          <a:xfrm>
            <a:off x="193297" y="67437"/>
            <a:ext cx="8760202" cy="4949514"/>
          </a:xfrm>
          <a:prstGeom prst="rect">
            <a:avLst/>
          </a:prstGeom>
        </p:spPr>
      </p:pic>
    </p:spTree>
    <p:extLst>
      <p:ext uri="{BB962C8B-B14F-4D97-AF65-F5344CB8AC3E}">
        <p14:creationId xmlns:p14="http://schemas.microsoft.com/office/powerpoint/2010/main" val="3949254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5EB5-8697-4C41-9CD6-A71EC07787D7}"/>
              </a:ext>
            </a:extLst>
          </p:cNvPr>
          <p:cNvSpPr>
            <a:spLocks noGrp="1"/>
          </p:cNvSpPr>
          <p:nvPr>
            <p:ph type="title"/>
          </p:nvPr>
        </p:nvSpPr>
        <p:spPr/>
        <p:txBody>
          <a:bodyPr/>
          <a:lstStyle/>
          <a:p>
            <a:r>
              <a:rPr lang="en-CA" dirty="0"/>
              <a:t>Privacy Issues</a:t>
            </a:r>
          </a:p>
        </p:txBody>
      </p:sp>
      <p:sp>
        <p:nvSpPr>
          <p:cNvPr id="3" name="Content Placeholder 2">
            <a:extLst>
              <a:ext uri="{FF2B5EF4-FFF2-40B4-BE49-F238E27FC236}">
                <a16:creationId xmlns:a16="http://schemas.microsoft.com/office/drawing/2014/main" id="{272DFE20-20C3-4578-8775-1FA397A0D3CF}"/>
              </a:ext>
            </a:extLst>
          </p:cNvPr>
          <p:cNvSpPr>
            <a:spLocks noGrp="1"/>
          </p:cNvSpPr>
          <p:nvPr>
            <p:ph idx="1"/>
          </p:nvPr>
        </p:nvSpPr>
        <p:spPr/>
        <p:txBody>
          <a:bodyPr>
            <a:normAutofit/>
          </a:bodyPr>
          <a:lstStyle/>
          <a:p>
            <a:pPr>
              <a:lnSpc>
                <a:spcPct val="200000"/>
              </a:lnSpc>
              <a:buFont typeface="Wingdings" panose="05000000000000000000" pitchFamily="2" charset="2"/>
              <a:buChar char="Ø"/>
            </a:pPr>
            <a:r>
              <a:rPr lang="en-CA" sz="2000" dirty="0">
                <a:cs typeface="Calibri" panose="020F0502020204030204" pitchFamily="34" charset="0"/>
              </a:rPr>
              <a:t>Identity Theft</a:t>
            </a:r>
          </a:p>
          <a:p>
            <a:pPr>
              <a:lnSpc>
                <a:spcPct val="200000"/>
              </a:lnSpc>
              <a:buFont typeface="Wingdings" panose="05000000000000000000" pitchFamily="2" charset="2"/>
              <a:buChar char="Ø"/>
            </a:pPr>
            <a:r>
              <a:rPr lang="en-CA" sz="2000" dirty="0">
                <a:cs typeface="Calibri" panose="020F0502020204030204" pitchFamily="34" charset="0"/>
              </a:rPr>
              <a:t>Ownership of Information and Consent</a:t>
            </a:r>
          </a:p>
          <a:p>
            <a:pPr>
              <a:lnSpc>
                <a:spcPct val="200000"/>
              </a:lnSpc>
              <a:buFont typeface="Wingdings" panose="05000000000000000000" pitchFamily="2" charset="2"/>
              <a:buChar char="Ø"/>
            </a:pPr>
            <a:r>
              <a:rPr lang="en-CA" sz="2000" dirty="0">
                <a:cs typeface="Calibri" panose="020F0502020204030204" pitchFamily="34" charset="0"/>
              </a:rPr>
              <a:t>Freedom to be (L, L, PoH)</a:t>
            </a:r>
          </a:p>
          <a:p>
            <a:pPr>
              <a:lnSpc>
                <a:spcPct val="200000"/>
              </a:lnSpc>
              <a:buFont typeface="Wingdings" panose="05000000000000000000" pitchFamily="2" charset="2"/>
              <a:buChar char="Ø"/>
            </a:pPr>
            <a:r>
              <a:rPr lang="en-CA" sz="2000" dirty="0">
                <a:cs typeface="Calibri" panose="020F0502020204030204" pitchFamily="34" charset="0"/>
              </a:rPr>
              <a:t>Surveillance</a:t>
            </a:r>
          </a:p>
        </p:txBody>
      </p:sp>
    </p:spTree>
    <p:extLst>
      <p:ext uri="{BB962C8B-B14F-4D97-AF65-F5344CB8AC3E}">
        <p14:creationId xmlns:p14="http://schemas.microsoft.com/office/powerpoint/2010/main" val="1158077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C0CE-5554-4899-A1D4-CA2654B285FF}"/>
              </a:ext>
            </a:extLst>
          </p:cNvPr>
          <p:cNvSpPr>
            <a:spLocks noGrp="1"/>
          </p:cNvSpPr>
          <p:nvPr>
            <p:ph type="title"/>
          </p:nvPr>
        </p:nvSpPr>
        <p:spPr/>
        <p:txBody>
          <a:bodyPr/>
          <a:lstStyle/>
          <a:p>
            <a:r>
              <a:rPr lang="en-CA" dirty="0"/>
              <a:t>How to Protect Digital Privacy</a:t>
            </a:r>
          </a:p>
        </p:txBody>
      </p:sp>
      <p:sp>
        <p:nvSpPr>
          <p:cNvPr id="3" name="Content Placeholder 2">
            <a:extLst>
              <a:ext uri="{FF2B5EF4-FFF2-40B4-BE49-F238E27FC236}">
                <a16:creationId xmlns:a16="http://schemas.microsoft.com/office/drawing/2014/main" id="{C41EDBF1-E008-4674-AC53-B99527536042}"/>
              </a:ext>
            </a:extLst>
          </p:cNvPr>
          <p:cNvSpPr>
            <a:spLocks noGrp="1"/>
          </p:cNvSpPr>
          <p:nvPr>
            <p:ph idx="1"/>
          </p:nvPr>
        </p:nvSpPr>
        <p:spPr/>
        <p:txBody>
          <a:bodyPr>
            <a:normAutofit/>
          </a:bodyPr>
          <a:lstStyle/>
          <a:p>
            <a:pPr>
              <a:lnSpc>
                <a:spcPct val="150000"/>
              </a:lnSpc>
              <a:buFont typeface="Wingdings" panose="05000000000000000000" pitchFamily="2" charset="2"/>
              <a:buChar char="Ø"/>
            </a:pPr>
            <a:r>
              <a:rPr lang="en-CA" sz="2000" dirty="0">
                <a:cs typeface="Calibri" panose="020F0502020204030204" pitchFamily="34" charset="0"/>
              </a:rPr>
              <a:t>Read the terms and conditions</a:t>
            </a:r>
          </a:p>
          <a:p>
            <a:pPr>
              <a:lnSpc>
                <a:spcPct val="150000"/>
              </a:lnSpc>
              <a:buFont typeface="Wingdings" panose="05000000000000000000" pitchFamily="2" charset="2"/>
              <a:buChar char="Ø"/>
            </a:pPr>
            <a:r>
              <a:rPr lang="en-CA" sz="2000" dirty="0">
                <a:cs typeface="Calibri" panose="020F0502020204030204" pitchFamily="34" charset="0"/>
              </a:rPr>
              <a:t>Limit the information you share</a:t>
            </a:r>
          </a:p>
          <a:p>
            <a:pPr>
              <a:lnSpc>
                <a:spcPct val="150000"/>
              </a:lnSpc>
              <a:buFont typeface="Wingdings" panose="05000000000000000000" pitchFamily="2" charset="2"/>
              <a:buChar char="Ø"/>
            </a:pPr>
            <a:r>
              <a:rPr lang="en-CA" sz="2000" dirty="0">
                <a:cs typeface="Calibri" panose="020F0502020204030204" pitchFamily="34" charset="0"/>
              </a:rPr>
              <a:t>Opt-out of data brokers</a:t>
            </a:r>
          </a:p>
          <a:p>
            <a:pPr>
              <a:lnSpc>
                <a:spcPct val="150000"/>
              </a:lnSpc>
              <a:buFont typeface="Wingdings" panose="05000000000000000000" pitchFamily="2" charset="2"/>
              <a:buChar char="Ø"/>
            </a:pPr>
            <a:r>
              <a:rPr lang="en-CA" sz="2000" dirty="0">
                <a:cs typeface="Calibri" panose="020F0502020204030204" pitchFamily="34" charset="0"/>
              </a:rPr>
              <a:t>Engage in conversation</a:t>
            </a:r>
          </a:p>
          <a:p>
            <a:pPr>
              <a:lnSpc>
                <a:spcPct val="150000"/>
              </a:lnSpc>
              <a:buFont typeface="Wingdings" panose="05000000000000000000" pitchFamily="2" charset="2"/>
              <a:buChar char="Ø"/>
            </a:pPr>
            <a:r>
              <a:rPr lang="en-CA" sz="2000" dirty="0">
                <a:cs typeface="Calibri" panose="020F0502020204030204" pitchFamily="34" charset="0"/>
              </a:rPr>
              <a:t>Lobby elected officials</a:t>
            </a:r>
          </a:p>
        </p:txBody>
      </p:sp>
    </p:spTree>
    <p:extLst>
      <p:ext uri="{BB962C8B-B14F-4D97-AF65-F5344CB8AC3E}">
        <p14:creationId xmlns:p14="http://schemas.microsoft.com/office/powerpoint/2010/main" val="1448534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Privacy</a:t>
            </a:r>
            <a:endParaRPr/>
          </a:p>
        </p:txBody>
      </p:sp>
      <p:sp>
        <p:nvSpPr>
          <p:cNvPr id="104" name="Google Shape;104;p21"/>
          <p:cNvSpPr txBox="1">
            <a:spLocks noGrp="1"/>
          </p:cNvSpPr>
          <p:nvPr>
            <p:ph type="body" idx="1"/>
          </p:nvPr>
        </p:nvSpPr>
        <p:spPr>
          <a:xfrm>
            <a:off x="311700" y="1219200"/>
            <a:ext cx="6901900" cy="390978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sz="1800" dirty="0">
                <a:cs typeface="Calibri" panose="020F0502020204030204" pitchFamily="34" charset="0"/>
              </a:rPr>
              <a:t>The government of Canada and Saskatchewan have laws that support and enforce your right to privacy:</a:t>
            </a:r>
            <a:endParaRPr sz="1800" dirty="0">
              <a:cs typeface="Calibri" panose="020F0502020204030204" pitchFamily="34" charset="0"/>
            </a:endParaRPr>
          </a:p>
          <a:p>
            <a:pPr marL="342900">
              <a:lnSpc>
                <a:spcPct val="150000"/>
              </a:lnSpc>
              <a:spcBef>
                <a:spcPts val="1600"/>
              </a:spcBef>
              <a:buFont typeface="Wingdings" panose="05000000000000000000" pitchFamily="2" charset="2"/>
              <a:buChar char="Ø"/>
            </a:pPr>
            <a:r>
              <a:rPr lang="en-GB" sz="1800" dirty="0">
                <a:cs typeface="Calibri" panose="020F0502020204030204" pitchFamily="34" charset="0"/>
              </a:rPr>
              <a:t>The Privacy Act (Federal – “The Act”)</a:t>
            </a:r>
            <a:endParaRPr sz="1800" dirty="0">
              <a:cs typeface="Calibri" panose="020F0502020204030204" pitchFamily="34" charset="0"/>
            </a:endParaRPr>
          </a:p>
          <a:p>
            <a:pPr marL="342900">
              <a:lnSpc>
                <a:spcPct val="150000"/>
              </a:lnSpc>
              <a:spcBef>
                <a:spcPts val="1600"/>
              </a:spcBef>
              <a:buFont typeface="Wingdings" panose="05000000000000000000" pitchFamily="2" charset="2"/>
              <a:buChar char="Ø"/>
            </a:pPr>
            <a:r>
              <a:rPr lang="en-GB" sz="1800" dirty="0">
                <a:cs typeface="Calibri" panose="020F0502020204030204" pitchFamily="34" charset="0"/>
              </a:rPr>
              <a:t> The Personal Information Protection and Electronic Documents Act (Federal – “PIPEDA”)</a:t>
            </a:r>
            <a:endParaRPr sz="1800" dirty="0">
              <a:cs typeface="Calibri" panose="020F0502020204030204" pitchFamily="34" charset="0"/>
            </a:endParaRPr>
          </a:p>
          <a:p>
            <a:pPr marL="342900">
              <a:lnSpc>
                <a:spcPct val="150000"/>
              </a:lnSpc>
              <a:spcBef>
                <a:spcPts val="1600"/>
              </a:spcBef>
              <a:spcAft>
                <a:spcPts val="1600"/>
              </a:spcAft>
              <a:buFont typeface="Wingdings" panose="05000000000000000000" pitchFamily="2" charset="2"/>
              <a:buChar char="Ø"/>
            </a:pPr>
            <a:r>
              <a:rPr lang="en-GB" sz="1800" dirty="0">
                <a:cs typeface="Calibri" panose="020F0502020204030204" pitchFamily="34" charset="0"/>
              </a:rPr>
              <a:t>The Health Information Protection Act (Provincial – “HIPA”)</a:t>
            </a:r>
            <a:endParaRPr sz="1800" dirty="0">
              <a:cs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cs typeface="Calibri" panose="020F0502020204030204" pitchFamily="34" charset="0"/>
              </a:rPr>
              <a:t>Privacy</a:t>
            </a:r>
            <a:endParaRPr dirty="0">
              <a:cs typeface="Calibri" panose="020F0502020204030204" pitchFamily="34" charset="0"/>
            </a:endParaRPr>
          </a:p>
        </p:txBody>
      </p:sp>
      <p:sp>
        <p:nvSpPr>
          <p:cNvPr id="110" name="Google Shape;110;p22"/>
          <p:cNvSpPr txBox="1">
            <a:spLocks noGrp="1"/>
          </p:cNvSpPr>
          <p:nvPr>
            <p:ph type="body" idx="1"/>
          </p:nvPr>
        </p:nvSpPr>
        <p:spPr>
          <a:xfrm>
            <a:off x="311700" y="1243106"/>
            <a:ext cx="7239244" cy="3816573"/>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GB" dirty="0">
                <a:cs typeface="Calibri" panose="020F0502020204030204" pitchFamily="34" charset="0"/>
              </a:rPr>
              <a:t>Canadian Laws and Standards:</a:t>
            </a:r>
            <a:endParaRPr dirty="0">
              <a:cs typeface="Calibri" panose="020F0502020204030204" pitchFamily="34" charset="0"/>
            </a:endParaRPr>
          </a:p>
          <a:p>
            <a:pPr marL="0" lvl="0" indent="0" algn="l" rtl="0">
              <a:lnSpc>
                <a:spcPct val="150000"/>
              </a:lnSpc>
              <a:spcBef>
                <a:spcPts val="1600"/>
              </a:spcBef>
              <a:spcAft>
                <a:spcPts val="0"/>
              </a:spcAft>
              <a:buNone/>
            </a:pPr>
            <a:r>
              <a:rPr lang="en-GB" dirty="0">
                <a:cs typeface="Calibri" panose="020F0502020204030204" pitchFamily="34" charset="0"/>
              </a:rPr>
              <a:t>The Privacy Act:</a:t>
            </a:r>
            <a:endParaRPr dirty="0">
              <a:cs typeface="Calibri" panose="020F0502020204030204" pitchFamily="34" charset="0"/>
            </a:endParaRPr>
          </a:p>
          <a:p>
            <a:pPr marL="0" lvl="0" indent="0" algn="l" rtl="0">
              <a:lnSpc>
                <a:spcPct val="150000"/>
              </a:lnSpc>
              <a:spcBef>
                <a:spcPts val="1600"/>
              </a:spcBef>
              <a:spcAft>
                <a:spcPts val="0"/>
              </a:spcAft>
              <a:buNone/>
            </a:pPr>
            <a:r>
              <a:rPr lang="en-GB" sz="1200" dirty="0">
                <a:solidFill>
                  <a:schemeClr val="dk1"/>
                </a:solidFill>
                <a:ea typeface="Roboto"/>
                <a:cs typeface="Calibri" panose="020F0502020204030204" pitchFamily="34" charset="0"/>
                <a:sym typeface="Roboto"/>
              </a:rPr>
              <a:t>The </a:t>
            </a:r>
            <a:r>
              <a:rPr lang="en-GB" sz="1200" i="1" dirty="0">
                <a:solidFill>
                  <a:schemeClr val="dk1"/>
                </a:solidFill>
                <a:ea typeface="Roboto"/>
                <a:cs typeface="Calibri" panose="020F0502020204030204" pitchFamily="34" charset="0"/>
                <a:sym typeface="Roboto"/>
              </a:rPr>
              <a:t>Privacy Act</a:t>
            </a:r>
            <a:r>
              <a:rPr lang="en-GB" sz="1200" dirty="0">
                <a:solidFill>
                  <a:schemeClr val="dk1"/>
                </a:solidFill>
                <a:ea typeface="Roboto"/>
                <a:cs typeface="Calibri" panose="020F0502020204030204" pitchFamily="34" charset="0"/>
                <a:sym typeface="Roboto"/>
              </a:rPr>
              <a:t> relates to a person’s right to access and correct </a:t>
            </a:r>
            <a:r>
              <a:rPr lang="en-GB" sz="1200" u="sng" dirty="0">
                <a:solidFill>
                  <a:srgbClr val="7834BC"/>
                </a:solidFill>
                <a:ea typeface="Roboto"/>
                <a:cs typeface="Calibri" panose="020F0502020204030204" pitchFamily="34" charset="0"/>
                <a:sym typeface="Roboto"/>
                <a:hlinkClick r:id="rId3"/>
              </a:rPr>
              <a:t>personal information</a:t>
            </a:r>
            <a:r>
              <a:rPr lang="en-GB" sz="1200" dirty="0">
                <a:solidFill>
                  <a:schemeClr val="dk1"/>
                </a:solidFill>
                <a:ea typeface="Roboto"/>
                <a:cs typeface="Calibri" panose="020F0502020204030204" pitchFamily="34" charset="0"/>
                <a:sym typeface="Roboto"/>
              </a:rPr>
              <a:t> that the Government of Canada holds about them. The Act also applies to the Government’s collection, use and disclosure of personal information while providing services such as:</a:t>
            </a:r>
            <a:endParaRPr sz="1200" dirty="0">
              <a:solidFill>
                <a:schemeClr val="dk1"/>
              </a:solidFill>
              <a:ea typeface="Roboto"/>
              <a:cs typeface="Calibri" panose="020F0502020204030204" pitchFamily="34" charset="0"/>
              <a:sym typeface="Roboto"/>
            </a:endParaRPr>
          </a:p>
          <a:p>
            <a:pPr marL="457200" lvl="0" indent="-304800" algn="l" rtl="0">
              <a:lnSpc>
                <a:spcPct val="150000"/>
              </a:lnSpc>
              <a:spcBef>
                <a:spcPts val="1600"/>
              </a:spcBef>
              <a:spcAft>
                <a:spcPts val="0"/>
              </a:spcAft>
              <a:buClr>
                <a:schemeClr val="dk1"/>
              </a:buClr>
              <a:buSzPts val="1200"/>
              <a:buFont typeface="Wingdings" panose="05000000000000000000" pitchFamily="2" charset="2"/>
              <a:buChar char="Ø"/>
            </a:pPr>
            <a:r>
              <a:rPr lang="en-GB" sz="1200" dirty="0">
                <a:solidFill>
                  <a:schemeClr val="dk1"/>
                </a:solidFill>
                <a:ea typeface="Roboto"/>
                <a:cs typeface="Calibri" panose="020F0502020204030204" pitchFamily="34" charset="0"/>
                <a:sym typeface="Roboto"/>
              </a:rPr>
              <a:t>Old age security pensions 		(CPP)</a:t>
            </a:r>
            <a:endParaRPr sz="1200" dirty="0">
              <a:solidFill>
                <a:schemeClr val="dk1"/>
              </a:solidFill>
              <a:ea typeface="Roboto"/>
              <a:cs typeface="Calibri" panose="020F0502020204030204" pitchFamily="34" charset="0"/>
              <a:sym typeface="Roboto"/>
            </a:endParaRPr>
          </a:p>
          <a:p>
            <a:pPr marL="457200" lvl="0" indent="-304800" algn="l" rtl="0">
              <a:lnSpc>
                <a:spcPct val="150000"/>
              </a:lnSpc>
              <a:spcBef>
                <a:spcPts val="0"/>
              </a:spcBef>
              <a:spcAft>
                <a:spcPts val="0"/>
              </a:spcAft>
              <a:buClr>
                <a:schemeClr val="dk1"/>
              </a:buClr>
              <a:buSzPts val="1200"/>
              <a:buFont typeface="Wingdings" panose="05000000000000000000" pitchFamily="2" charset="2"/>
              <a:buChar char="Ø"/>
            </a:pPr>
            <a:r>
              <a:rPr lang="en-GB" sz="1200" dirty="0">
                <a:solidFill>
                  <a:schemeClr val="dk1"/>
                </a:solidFill>
                <a:ea typeface="Roboto"/>
                <a:cs typeface="Calibri" panose="020F0502020204030204" pitchFamily="34" charset="0"/>
                <a:sym typeface="Roboto"/>
              </a:rPr>
              <a:t>Employment insurance 			(EI)</a:t>
            </a:r>
            <a:endParaRPr sz="1200" dirty="0">
              <a:solidFill>
                <a:schemeClr val="dk1"/>
              </a:solidFill>
              <a:ea typeface="Roboto"/>
              <a:cs typeface="Calibri" panose="020F0502020204030204" pitchFamily="34" charset="0"/>
              <a:sym typeface="Roboto"/>
            </a:endParaRPr>
          </a:p>
          <a:p>
            <a:pPr marL="457200" lvl="0" indent="-304800" algn="l" rtl="0">
              <a:lnSpc>
                <a:spcPct val="150000"/>
              </a:lnSpc>
              <a:spcBef>
                <a:spcPts val="0"/>
              </a:spcBef>
              <a:spcAft>
                <a:spcPts val="0"/>
              </a:spcAft>
              <a:buClr>
                <a:schemeClr val="dk1"/>
              </a:buClr>
              <a:buSzPts val="1200"/>
              <a:buFont typeface="Wingdings" panose="05000000000000000000" pitchFamily="2" charset="2"/>
              <a:buChar char="Ø"/>
            </a:pPr>
            <a:r>
              <a:rPr lang="en-GB" sz="1200" dirty="0">
                <a:solidFill>
                  <a:schemeClr val="dk1"/>
                </a:solidFill>
                <a:ea typeface="Roboto"/>
                <a:cs typeface="Calibri" panose="020F0502020204030204" pitchFamily="34" charset="0"/>
                <a:sym typeface="Roboto"/>
              </a:rPr>
              <a:t>Border security 				(CBSA)</a:t>
            </a:r>
            <a:endParaRPr sz="1200" dirty="0">
              <a:solidFill>
                <a:schemeClr val="dk1"/>
              </a:solidFill>
              <a:ea typeface="Roboto"/>
              <a:cs typeface="Calibri" panose="020F0502020204030204" pitchFamily="34" charset="0"/>
              <a:sym typeface="Roboto"/>
            </a:endParaRPr>
          </a:p>
          <a:p>
            <a:pPr marL="457200" lvl="0" indent="-304800" algn="l" rtl="0">
              <a:lnSpc>
                <a:spcPct val="150000"/>
              </a:lnSpc>
              <a:spcBef>
                <a:spcPts val="0"/>
              </a:spcBef>
              <a:spcAft>
                <a:spcPts val="0"/>
              </a:spcAft>
              <a:buClr>
                <a:schemeClr val="dk1"/>
              </a:buClr>
              <a:buSzPts val="1200"/>
              <a:buFont typeface="Wingdings" panose="05000000000000000000" pitchFamily="2" charset="2"/>
              <a:buChar char="Ø"/>
            </a:pPr>
            <a:r>
              <a:rPr lang="en-GB" sz="1200" dirty="0">
                <a:solidFill>
                  <a:schemeClr val="dk1"/>
                </a:solidFill>
                <a:ea typeface="Roboto"/>
                <a:cs typeface="Calibri" panose="020F0502020204030204" pitchFamily="34" charset="0"/>
                <a:sym typeface="Roboto"/>
              </a:rPr>
              <a:t>Federal policing and public safety 	(RCMP, CSIS)</a:t>
            </a:r>
            <a:endParaRPr sz="1200" dirty="0">
              <a:solidFill>
                <a:schemeClr val="dk1"/>
              </a:solidFill>
              <a:ea typeface="Roboto"/>
              <a:cs typeface="Calibri" panose="020F0502020204030204" pitchFamily="34" charset="0"/>
              <a:sym typeface="Roboto"/>
            </a:endParaRPr>
          </a:p>
          <a:p>
            <a:pPr marL="457200" lvl="0" indent="-304800" algn="l" rtl="0">
              <a:lnSpc>
                <a:spcPct val="150000"/>
              </a:lnSpc>
              <a:spcBef>
                <a:spcPts val="0"/>
              </a:spcBef>
              <a:spcAft>
                <a:spcPts val="0"/>
              </a:spcAft>
              <a:buClr>
                <a:schemeClr val="dk1"/>
              </a:buClr>
              <a:buSzPts val="1200"/>
              <a:buFont typeface="Wingdings" panose="05000000000000000000" pitchFamily="2" charset="2"/>
              <a:buChar char="Ø"/>
            </a:pPr>
            <a:r>
              <a:rPr lang="en-GB" sz="1200" dirty="0">
                <a:solidFill>
                  <a:schemeClr val="dk1"/>
                </a:solidFill>
                <a:ea typeface="Roboto"/>
                <a:cs typeface="Calibri" panose="020F0502020204030204" pitchFamily="34" charset="0"/>
                <a:sym typeface="Roboto"/>
              </a:rPr>
              <a:t>Tax collection and refunds 		(CRA)</a:t>
            </a:r>
            <a:endParaRPr sz="1200" dirty="0">
              <a:solidFill>
                <a:schemeClr val="dk1"/>
              </a:solidFill>
              <a:ea typeface="Roboto"/>
              <a:cs typeface="Calibri" panose="020F0502020204030204" pitchFamily="34" charset="0"/>
              <a:sym typeface="Roboto"/>
            </a:endParaRPr>
          </a:p>
          <a:p>
            <a:pPr marL="0" lvl="0" indent="0" algn="l" rtl="0">
              <a:lnSpc>
                <a:spcPct val="150000"/>
              </a:lnSpc>
              <a:spcBef>
                <a:spcPts val="900"/>
              </a:spcBef>
              <a:spcAft>
                <a:spcPts val="1600"/>
              </a:spcAft>
              <a:buNone/>
            </a:pPr>
            <a:endParaRPr dirty="0">
              <a:cs typeface="Calibri" panose="020F0502020204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Updating Canada's Privacy Act">
            <a:hlinkClick r:id="" action="ppaction://media"/>
            <a:extLst>
              <a:ext uri="{FF2B5EF4-FFF2-40B4-BE49-F238E27FC236}">
                <a16:creationId xmlns:a16="http://schemas.microsoft.com/office/drawing/2014/main" id="{716BD2BD-3C15-449D-A4F1-EC538A0C14AD}"/>
              </a:ext>
            </a:extLst>
          </p:cNvPr>
          <p:cNvPicPr>
            <a:picLocks noRot="1" noChangeAspect="1"/>
          </p:cNvPicPr>
          <p:nvPr>
            <a:videoFile r:link="rId1"/>
          </p:nvPr>
        </p:nvPicPr>
        <p:blipFill>
          <a:blip r:embed="rId3"/>
          <a:stretch>
            <a:fillRect/>
          </a:stretch>
        </p:blipFill>
        <p:spPr>
          <a:xfrm>
            <a:off x="798059" y="416423"/>
            <a:ext cx="8131376" cy="4594227"/>
          </a:xfrm>
          <a:prstGeom prst="rect">
            <a:avLst/>
          </a:prstGeom>
        </p:spPr>
      </p:pic>
      <p:sp>
        <p:nvSpPr>
          <p:cNvPr id="3" name="TextBox 2">
            <a:extLst>
              <a:ext uri="{FF2B5EF4-FFF2-40B4-BE49-F238E27FC236}">
                <a16:creationId xmlns:a16="http://schemas.microsoft.com/office/drawing/2014/main" id="{C9E1F0D9-97CC-4877-8091-3D2F79DA4A54}"/>
              </a:ext>
            </a:extLst>
          </p:cNvPr>
          <p:cNvSpPr txBox="1"/>
          <p:nvPr/>
        </p:nvSpPr>
        <p:spPr>
          <a:xfrm>
            <a:off x="362859" y="74330"/>
            <a:ext cx="1277258" cy="369332"/>
          </a:xfrm>
          <a:prstGeom prst="rect">
            <a:avLst/>
          </a:prstGeom>
          <a:noFill/>
        </p:spPr>
        <p:txBody>
          <a:bodyPr wrap="square" rtlCol="0">
            <a:spAutoFit/>
          </a:bodyPr>
          <a:lstStyle/>
          <a:p>
            <a:r>
              <a:rPr lang="en-CA" b="1" dirty="0">
                <a:latin typeface="Calibri" panose="020F0502020204030204" pitchFamily="34" charset="0"/>
              </a:rPr>
              <a:t>2016</a:t>
            </a:r>
          </a:p>
        </p:txBody>
      </p:sp>
    </p:spTree>
    <p:extLst>
      <p:ext uri="{BB962C8B-B14F-4D97-AF65-F5344CB8AC3E}">
        <p14:creationId xmlns:p14="http://schemas.microsoft.com/office/powerpoint/2010/main" val="883534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AA24-1FE0-42A1-9195-3A09A03926EF}"/>
              </a:ext>
            </a:extLst>
          </p:cNvPr>
          <p:cNvSpPr>
            <a:spLocks noGrp="1"/>
          </p:cNvSpPr>
          <p:nvPr>
            <p:ph type="title"/>
          </p:nvPr>
        </p:nvSpPr>
        <p:spPr/>
        <p:txBody>
          <a:bodyPr/>
          <a:lstStyle/>
          <a:p>
            <a:r>
              <a:rPr lang="en-CA" dirty="0"/>
              <a:t>Group Discussion</a:t>
            </a:r>
          </a:p>
        </p:txBody>
      </p:sp>
      <p:sp>
        <p:nvSpPr>
          <p:cNvPr id="3" name="Content Placeholder 2">
            <a:extLst>
              <a:ext uri="{FF2B5EF4-FFF2-40B4-BE49-F238E27FC236}">
                <a16:creationId xmlns:a16="http://schemas.microsoft.com/office/drawing/2014/main" id="{200AAAD6-4E70-4AB3-B530-CAFDDABC15ED}"/>
              </a:ext>
            </a:extLst>
          </p:cNvPr>
          <p:cNvSpPr>
            <a:spLocks noGrp="1"/>
          </p:cNvSpPr>
          <p:nvPr>
            <p:ph idx="1"/>
          </p:nvPr>
        </p:nvSpPr>
        <p:spPr>
          <a:xfrm>
            <a:off x="866216" y="1930401"/>
            <a:ext cx="6619244" cy="2584450"/>
          </a:xfrm>
        </p:spPr>
        <p:txBody>
          <a:bodyPr>
            <a:normAutofit/>
          </a:bodyPr>
          <a:lstStyle/>
          <a:p>
            <a:pPr marL="0" indent="0" algn="ctr">
              <a:buNone/>
            </a:pPr>
            <a:r>
              <a:rPr lang="en-CA" sz="2800" b="1" dirty="0">
                <a:effectLst>
                  <a:outerShdw blurRad="38100" dist="38100" dir="2700000" algn="tl">
                    <a:srgbClr val="000000">
                      <a:alpha val="43137"/>
                    </a:srgbClr>
                  </a:outerShdw>
                </a:effectLst>
              </a:rPr>
              <a:t>Is the Privacy Act enough?</a:t>
            </a:r>
          </a:p>
          <a:p>
            <a:pPr marL="0" indent="0" algn="ctr">
              <a:buNone/>
            </a:pPr>
            <a:endParaRPr lang="en-CA" sz="2800" b="1" dirty="0">
              <a:effectLst>
                <a:outerShdw blurRad="38100" dist="38100" dir="2700000" algn="tl">
                  <a:srgbClr val="000000">
                    <a:alpha val="43137"/>
                  </a:srgbClr>
                </a:outerShdw>
              </a:effectLst>
            </a:endParaRPr>
          </a:p>
          <a:p>
            <a:pPr marL="0" indent="0" algn="ctr">
              <a:buNone/>
            </a:pPr>
            <a:endParaRPr lang="en-CA" sz="2800" b="1" dirty="0">
              <a:effectLst>
                <a:outerShdw blurRad="38100" dist="38100" dir="2700000" algn="tl">
                  <a:srgbClr val="000000">
                    <a:alpha val="43137"/>
                  </a:srgbClr>
                </a:outerShdw>
              </a:effectLst>
            </a:endParaRPr>
          </a:p>
          <a:p>
            <a:pPr marL="0" indent="0" algn="ctr">
              <a:buNone/>
            </a:pPr>
            <a:r>
              <a:rPr lang="en-CA" sz="2800" b="1" dirty="0">
                <a:effectLst>
                  <a:outerShdw blurRad="38100" dist="38100" dir="2700000" algn="tl">
                    <a:srgbClr val="000000">
                      <a:alpha val="43137"/>
                    </a:srgbClr>
                  </a:outerShdw>
                </a:effectLst>
              </a:rPr>
              <a:t>Yes or No? Why?</a:t>
            </a:r>
          </a:p>
        </p:txBody>
      </p:sp>
    </p:spTree>
    <p:extLst>
      <p:ext uri="{BB962C8B-B14F-4D97-AF65-F5344CB8AC3E}">
        <p14:creationId xmlns:p14="http://schemas.microsoft.com/office/powerpoint/2010/main" val="3054816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cs typeface="Calibri" panose="020F0502020204030204" pitchFamily="34" charset="0"/>
              </a:rPr>
              <a:t>Learning Objectives</a:t>
            </a:r>
            <a:endParaRPr dirty="0">
              <a:cs typeface="Calibri" panose="020F0502020204030204" pitchFamily="34" charset="0"/>
            </a:endParaRPr>
          </a:p>
        </p:txBody>
      </p:sp>
      <p:sp>
        <p:nvSpPr>
          <p:cNvPr id="61" name="Google Shape;61;p14"/>
          <p:cNvSpPr txBox="1">
            <a:spLocks noGrp="1"/>
          </p:cNvSpPr>
          <p:nvPr>
            <p:ph type="body" idx="1"/>
          </p:nvPr>
        </p:nvSpPr>
        <p:spPr>
          <a:xfrm>
            <a:off x="311700" y="1638299"/>
            <a:ext cx="8520600" cy="2933701"/>
          </a:xfrm>
          <a:prstGeom prst="rect">
            <a:avLst/>
          </a:prstGeom>
        </p:spPr>
        <p:txBody>
          <a:bodyPr spcFirstLastPara="1" wrap="square" lIns="91425" tIns="91425" rIns="91425" bIns="91425" anchor="t" anchorCtr="0">
            <a:noAutofit/>
          </a:bodyPr>
          <a:lstStyle/>
          <a:p>
            <a:pPr marL="285750" indent="-285750">
              <a:lnSpc>
                <a:spcPct val="107916"/>
              </a:lnSpc>
              <a:buFont typeface="Wingdings" panose="05000000000000000000" pitchFamily="2" charset="2"/>
              <a:buChar char="Ø"/>
            </a:pPr>
            <a:r>
              <a:rPr lang="en-GB" sz="1600" dirty="0">
                <a:solidFill>
                  <a:schemeClr val="dk1"/>
                </a:solidFill>
                <a:ea typeface="Calibri"/>
                <a:cs typeface="Calibri"/>
                <a:sym typeface="Calibri"/>
              </a:rPr>
              <a:t>Describe what privacy is</a:t>
            </a:r>
          </a:p>
          <a:p>
            <a:pPr marL="285750" indent="-285750">
              <a:lnSpc>
                <a:spcPct val="107916"/>
              </a:lnSpc>
              <a:buFont typeface="Wingdings" panose="05000000000000000000" pitchFamily="2" charset="2"/>
              <a:buChar char="Ø"/>
            </a:pPr>
            <a:endParaRPr sz="1600" dirty="0">
              <a:solidFill>
                <a:schemeClr val="dk1"/>
              </a:solidFill>
              <a:ea typeface="Calibri"/>
              <a:cs typeface="Calibri"/>
              <a:sym typeface="Calibri"/>
            </a:endParaRPr>
          </a:p>
          <a:p>
            <a:pPr marL="285750" indent="-285750">
              <a:lnSpc>
                <a:spcPct val="107916"/>
              </a:lnSpc>
              <a:buFont typeface="Wingdings" panose="05000000000000000000" pitchFamily="2" charset="2"/>
              <a:buChar char="Ø"/>
            </a:pPr>
            <a:r>
              <a:rPr lang="en-GB" sz="1600" dirty="0">
                <a:solidFill>
                  <a:schemeClr val="dk1"/>
                </a:solidFill>
                <a:ea typeface="Calibri"/>
                <a:cs typeface="Calibri"/>
                <a:sym typeface="Calibri"/>
              </a:rPr>
              <a:t>Understand what privacy regulations exist</a:t>
            </a:r>
          </a:p>
          <a:p>
            <a:pPr marL="285750" indent="-285750">
              <a:lnSpc>
                <a:spcPct val="107916"/>
              </a:lnSpc>
              <a:buFont typeface="Wingdings" panose="05000000000000000000" pitchFamily="2" charset="2"/>
              <a:buChar char="Ø"/>
            </a:pPr>
            <a:endParaRPr sz="1600" dirty="0">
              <a:solidFill>
                <a:schemeClr val="dk1"/>
              </a:solidFill>
              <a:ea typeface="Calibri"/>
              <a:cs typeface="Calibri"/>
              <a:sym typeface="Calibri"/>
            </a:endParaRPr>
          </a:p>
          <a:p>
            <a:pPr marL="285750" indent="-285750">
              <a:lnSpc>
                <a:spcPct val="107916"/>
              </a:lnSpc>
              <a:buFont typeface="Wingdings" panose="05000000000000000000" pitchFamily="2" charset="2"/>
              <a:buChar char="Ø"/>
            </a:pPr>
            <a:r>
              <a:rPr lang="en-GB" sz="1600" dirty="0">
                <a:solidFill>
                  <a:schemeClr val="dk1"/>
                </a:solidFill>
                <a:ea typeface="Calibri"/>
                <a:cs typeface="Calibri"/>
                <a:sym typeface="Calibri"/>
              </a:rPr>
              <a:t>Understand privacy in the context of the digital world</a:t>
            </a:r>
          </a:p>
          <a:p>
            <a:pPr marL="285750" indent="-285750">
              <a:lnSpc>
                <a:spcPct val="107916"/>
              </a:lnSpc>
              <a:buFont typeface="Wingdings" panose="05000000000000000000" pitchFamily="2" charset="2"/>
              <a:buChar char="Ø"/>
            </a:pPr>
            <a:endParaRPr sz="1600" dirty="0">
              <a:solidFill>
                <a:schemeClr val="dk1"/>
              </a:solidFill>
              <a:ea typeface="Calibri"/>
              <a:cs typeface="Calibri"/>
              <a:sym typeface="Calibri"/>
            </a:endParaRPr>
          </a:p>
          <a:p>
            <a:pPr marL="285750" indent="-285750">
              <a:lnSpc>
                <a:spcPct val="107916"/>
              </a:lnSpc>
              <a:buFont typeface="Wingdings" panose="05000000000000000000" pitchFamily="2" charset="2"/>
              <a:buChar char="Ø"/>
            </a:pPr>
            <a:r>
              <a:rPr lang="en-GB" sz="1600" dirty="0">
                <a:solidFill>
                  <a:schemeClr val="dk1"/>
                </a:solidFill>
                <a:ea typeface="Calibri"/>
                <a:cs typeface="Calibri"/>
                <a:sym typeface="Calibri"/>
              </a:rPr>
              <a:t>Describe what security is</a:t>
            </a:r>
          </a:p>
          <a:p>
            <a:pPr marL="285750" indent="-285750">
              <a:lnSpc>
                <a:spcPct val="107916"/>
              </a:lnSpc>
              <a:buFont typeface="Wingdings" panose="05000000000000000000" pitchFamily="2" charset="2"/>
              <a:buChar char="Ø"/>
            </a:pPr>
            <a:endParaRPr sz="1600" dirty="0">
              <a:solidFill>
                <a:schemeClr val="dk1"/>
              </a:solidFill>
              <a:ea typeface="Calibri"/>
              <a:cs typeface="Calibri"/>
              <a:sym typeface="Calibri"/>
            </a:endParaRPr>
          </a:p>
          <a:p>
            <a:pPr marL="285750" indent="-285750">
              <a:lnSpc>
                <a:spcPct val="107916"/>
              </a:lnSpc>
              <a:buFont typeface="Wingdings" panose="05000000000000000000" pitchFamily="2" charset="2"/>
              <a:buChar char="Ø"/>
            </a:pPr>
            <a:r>
              <a:rPr lang="en-GB" sz="1600" dirty="0">
                <a:solidFill>
                  <a:schemeClr val="dk1"/>
                </a:solidFill>
                <a:ea typeface="Calibri"/>
                <a:cs typeface="Calibri"/>
                <a:sym typeface="Calibri"/>
              </a:rPr>
              <a:t>Understand security in the context of the digital world</a:t>
            </a:r>
          </a:p>
          <a:p>
            <a:pPr marL="285750" indent="-285750">
              <a:lnSpc>
                <a:spcPct val="107916"/>
              </a:lnSpc>
              <a:buFont typeface="Wingdings" panose="05000000000000000000" pitchFamily="2" charset="2"/>
              <a:buChar char="Ø"/>
            </a:pPr>
            <a:endParaRPr sz="1600" dirty="0">
              <a:solidFill>
                <a:schemeClr val="dk1"/>
              </a:solidFill>
              <a:ea typeface="Calibri"/>
              <a:cs typeface="Calibri"/>
              <a:sym typeface="Calibri"/>
            </a:endParaRPr>
          </a:p>
          <a:p>
            <a:pPr marL="285750" indent="-285750">
              <a:lnSpc>
                <a:spcPct val="107916"/>
              </a:lnSpc>
              <a:buFont typeface="Wingdings" panose="05000000000000000000" pitchFamily="2" charset="2"/>
              <a:buChar char="Ø"/>
            </a:pPr>
            <a:r>
              <a:rPr lang="en-GB" sz="1600" dirty="0">
                <a:solidFill>
                  <a:schemeClr val="dk1"/>
                </a:solidFill>
                <a:ea typeface="Calibri"/>
                <a:cs typeface="Calibri"/>
                <a:sym typeface="Calibri"/>
              </a:rPr>
              <a:t>Understand the implications of a security breach</a:t>
            </a:r>
            <a:endParaRPr sz="1600" dirty="0">
              <a:solidFill>
                <a:schemeClr val="dk1"/>
              </a:solidFill>
              <a:ea typeface="Calibri"/>
              <a:cs typeface="Calibri"/>
              <a:sym typeface="Calibri"/>
            </a:endParaRPr>
          </a:p>
          <a:p>
            <a:pPr marL="0" lvl="0" indent="0" algn="l" rtl="0">
              <a:spcBef>
                <a:spcPts val="0"/>
              </a:spcBef>
              <a:spcAft>
                <a:spcPts val="1600"/>
              </a:spcAft>
              <a:buNone/>
            </a:pPr>
            <a:endParaRPr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F2EB4-08E1-4F4D-BA85-5DB80B54A168}"/>
              </a:ext>
            </a:extLst>
          </p:cNvPr>
          <p:cNvSpPr>
            <a:spLocks noGrp="1"/>
          </p:cNvSpPr>
          <p:nvPr>
            <p:ph type="title"/>
          </p:nvPr>
        </p:nvSpPr>
        <p:spPr/>
        <p:txBody>
          <a:bodyPr>
            <a:normAutofit/>
          </a:bodyPr>
          <a:lstStyle/>
          <a:p>
            <a:r>
              <a:rPr lang="en-CA" dirty="0">
                <a:solidFill>
                  <a:schemeClr val="bg1"/>
                </a:solidFill>
              </a:rPr>
              <a:t>PIPEDA, </a:t>
            </a:r>
            <a:r>
              <a:rPr lang="en-US" b="0" i="0" dirty="0">
                <a:solidFill>
                  <a:schemeClr val="bg1"/>
                </a:solidFill>
                <a:effectLst/>
              </a:rPr>
              <a:t>The Personal Information Protection and Electronic Documents Act </a:t>
            </a:r>
            <a:endParaRPr lang="en-CA" dirty="0">
              <a:solidFill>
                <a:schemeClr val="bg1"/>
              </a:solidFill>
            </a:endParaRPr>
          </a:p>
        </p:txBody>
      </p:sp>
      <p:sp>
        <p:nvSpPr>
          <p:cNvPr id="3" name="Content Placeholder 2">
            <a:extLst>
              <a:ext uri="{FF2B5EF4-FFF2-40B4-BE49-F238E27FC236}">
                <a16:creationId xmlns:a16="http://schemas.microsoft.com/office/drawing/2014/main" id="{608E6496-1984-4662-970A-CDD4526385F8}"/>
              </a:ext>
            </a:extLst>
          </p:cNvPr>
          <p:cNvSpPr>
            <a:spLocks noGrp="1"/>
          </p:cNvSpPr>
          <p:nvPr>
            <p:ph idx="1"/>
          </p:nvPr>
        </p:nvSpPr>
        <p:spPr>
          <a:xfrm>
            <a:off x="866216" y="1966686"/>
            <a:ext cx="6619244" cy="2569028"/>
          </a:xfrm>
        </p:spPr>
        <p:txBody>
          <a:bodyPr>
            <a:normAutofit/>
          </a:bodyPr>
          <a:lstStyle/>
          <a:p>
            <a:pPr>
              <a:buFont typeface="Wingdings" panose="05000000000000000000" pitchFamily="2" charset="2"/>
              <a:buChar char="Ø"/>
            </a:pPr>
            <a:r>
              <a:rPr lang="en-US" sz="1800" dirty="0"/>
              <a:t>PIPEDA was developed in 1995 and became law on April 13, 2000</a:t>
            </a:r>
          </a:p>
          <a:p>
            <a:pPr lvl="1">
              <a:buFont typeface="Wingdings" panose="05000000000000000000" pitchFamily="2" charset="2"/>
              <a:buChar char="v"/>
            </a:pPr>
            <a:r>
              <a:rPr lang="en-US" sz="1650" dirty="0"/>
              <a:t>It went into effect on Jan 1</a:t>
            </a:r>
            <a:r>
              <a:rPr lang="en-US" sz="1650" baseline="30000" dirty="0"/>
              <a:t>st</a:t>
            </a:r>
            <a:r>
              <a:rPr lang="en-US" sz="1650" dirty="0"/>
              <a:t>, 2001</a:t>
            </a:r>
          </a:p>
          <a:p>
            <a:pPr lvl="1">
              <a:buFont typeface="Wingdings" panose="05000000000000000000" pitchFamily="2" charset="2"/>
              <a:buChar char="v"/>
            </a:pPr>
            <a:r>
              <a:rPr lang="en-US" sz="1650" dirty="0"/>
              <a:t>It went fully into force on Jan 1</a:t>
            </a:r>
            <a:r>
              <a:rPr lang="en-US" sz="1650" baseline="30000" dirty="0"/>
              <a:t>st</a:t>
            </a:r>
            <a:r>
              <a:rPr lang="en-US" sz="1650" dirty="0"/>
              <a:t>, 2004</a:t>
            </a:r>
          </a:p>
          <a:p>
            <a:pPr>
              <a:buFont typeface="Wingdings" panose="05000000000000000000" pitchFamily="2" charset="2"/>
              <a:buChar char="Ø"/>
            </a:pPr>
            <a:r>
              <a:rPr lang="en-US" sz="1800" dirty="0"/>
              <a:t>Last revision was May 2019</a:t>
            </a:r>
          </a:p>
          <a:p>
            <a:pPr>
              <a:buFont typeface="Wingdings" panose="05000000000000000000" pitchFamily="2" charset="2"/>
              <a:buChar char="Ø"/>
            </a:pPr>
            <a:r>
              <a:rPr lang="en-US" sz="1800" dirty="0"/>
              <a:t>Introduced to ensure trust between the individual &amp; the way companies use their data</a:t>
            </a:r>
          </a:p>
          <a:p>
            <a:pPr marL="0" indent="0">
              <a:buNone/>
            </a:pPr>
            <a:endParaRPr lang="en-US" sz="1800" dirty="0"/>
          </a:p>
        </p:txBody>
      </p:sp>
      <p:sp>
        <p:nvSpPr>
          <p:cNvPr id="5" name="TextBox 4">
            <a:extLst>
              <a:ext uri="{FF2B5EF4-FFF2-40B4-BE49-F238E27FC236}">
                <a16:creationId xmlns:a16="http://schemas.microsoft.com/office/drawing/2014/main" id="{E1FCC138-34CB-4991-927D-0C6F6A0F465D}"/>
              </a:ext>
            </a:extLst>
          </p:cNvPr>
          <p:cNvSpPr txBox="1"/>
          <p:nvPr/>
        </p:nvSpPr>
        <p:spPr>
          <a:xfrm>
            <a:off x="508000" y="4854545"/>
            <a:ext cx="6306457" cy="200055"/>
          </a:xfrm>
          <a:prstGeom prst="rect">
            <a:avLst/>
          </a:prstGeom>
          <a:noFill/>
        </p:spPr>
        <p:txBody>
          <a:bodyPr wrap="square" rtlCol="0">
            <a:spAutoFit/>
          </a:bodyPr>
          <a:lstStyle/>
          <a:p>
            <a:r>
              <a:rPr lang="en-CA" sz="700" dirty="0">
                <a:latin typeface="Calibri" panose="020F0502020204030204" pitchFamily="34" charset="0"/>
              </a:rPr>
              <a:t>https://www.priv.gc.ca/en/privacy-topics/privacy-laws-in-canada/the-personal-information-protection-and-electronic-documents-act-pipeda/pipeda_brief/</a:t>
            </a:r>
          </a:p>
        </p:txBody>
      </p:sp>
      <p:sp>
        <p:nvSpPr>
          <p:cNvPr id="4" name="Title 1">
            <a:extLst>
              <a:ext uri="{FF2B5EF4-FFF2-40B4-BE49-F238E27FC236}">
                <a16:creationId xmlns:a16="http://schemas.microsoft.com/office/drawing/2014/main" id="{D9D38432-570A-E952-5EB2-A679F5DBB93B}"/>
              </a:ext>
            </a:extLst>
          </p:cNvPr>
          <p:cNvSpPr txBox="1">
            <a:spLocks/>
          </p:cNvSpPr>
          <p:nvPr/>
        </p:nvSpPr>
        <p:spPr>
          <a:xfrm>
            <a:off x="508000" y="457200"/>
            <a:ext cx="6447501" cy="990600"/>
          </a:xfrm>
          <a:prstGeom prst="rect">
            <a:avLst/>
          </a:prstGeom>
        </p:spPr>
        <p:txBody>
          <a:bodyPr vert="horz" lIns="91440" tIns="45720" rIns="91440" bIns="45720" rtlCol="0" anchor="t">
            <a:normAutofit/>
          </a:bodyPr>
          <a:lstStyle>
            <a:lvl1pPr algn="l" defTabSz="342900" rtl="0" eaLnBrk="1" latinLnBrk="0" hangingPunct="1">
              <a:spcBef>
                <a:spcPct val="0"/>
              </a:spcBef>
              <a:buNone/>
              <a:defRPr sz="2700" kern="1200">
                <a:solidFill>
                  <a:schemeClr val="accent1"/>
                </a:solidFill>
                <a:latin typeface="Calibri" panose="020F0502020204030204"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CA" dirty="0"/>
              <a:t>PIPEDA</a:t>
            </a:r>
          </a:p>
        </p:txBody>
      </p:sp>
    </p:spTree>
    <p:extLst>
      <p:ext uri="{BB962C8B-B14F-4D97-AF65-F5344CB8AC3E}">
        <p14:creationId xmlns:p14="http://schemas.microsoft.com/office/powerpoint/2010/main" val="527065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A93F1-8E7D-4C45-A9DA-787D5FCB5CFE}"/>
              </a:ext>
            </a:extLst>
          </p:cNvPr>
          <p:cNvSpPr>
            <a:spLocks noGrp="1"/>
          </p:cNvSpPr>
          <p:nvPr>
            <p:ph type="title"/>
          </p:nvPr>
        </p:nvSpPr>
        <p:spPr/>
        <p:txBody>
          <a:bodyPr/>
          <a:lstStyle/>
          <a:p>
            <a:r>
              <a:rPr lang="en-CA" dirty="0"/>
              <a:t>PIPEDA</a:t>
            </a:r>
          </a:p>
        </p:txBody>
      </p:sp>
      <p:sp>
        <p:nvSpPr>
          <p:cNvPr id="3" name="Content Placeholder 2">
            <a:extLst>
              <a:ext uri="{FF2B5EF4-FFF2-40B4-BE49-F238E27FC236}">
                <a16:creationId xmlns:a16="http://schemas.microsoft.com/office/drawing/2014/main" id="{199D5AE1-E639-4BE3-A6CB-651B284B4D32}"/>
              </a:ext>
            </a:extLst>
          </p:cNvPr>
          <p:cNvSpPr>
            <a:spLocks noGrp="1"/>
          </p:cNvSpPr>
          <p:nvPr>
            <p:ph idx="1"/>
          </p:nvPr>
        </p:nvSpPr>
        <p:spPr>
          <a:xfrm>
            <a:off x="866215" y="1578769"/>
            <a:ext cx="6498991" cy="3218202"/>
          </a:xfrm>
        </p:spPr>
        <p:txBody>
          <a:bodyPr>
            <a:noAutofit/>
          </a:bodyPr>
          <a:lstStyle/>
          <a:p>
            <a:pPr>
              <a:buFont typeface="Wingdings" panose="05000000000000000000" pitchFamily="2" charset="2"/>
              <a:buChar char="Ø"/>
            </a:pPr>
            <a:r>
              <a:rPr lang="en-US" sz="1800" dirty="0"/>
              <a:t>Organizations covered by PIPEDA must generally obtain one’s consent when they collect, use or disclose that individual's personal information.</a:t>
            </a:r>
          </a:p>
          <a:p>
            <a:pPr>
              <a:buFont typeface="Wingdings" panose="05000000000000000000" pitchFamily="2" charset="2"/>
              <a:buChar char="Ø"/>
            </a:pPr>
            <a:r>
              <a:rPr lang="en-US" sz="1800" i="0" dirty="0">
                <a:solidFill>
                  <a:srgbClr val="000000"/>
                </a:solidFill>
                <a:effectLst/>
              </a:rPr>
              <a:t>People have the right to access their personal information held by an organization.</a:t>
            </a:r>
          </a:p>
          <a:p>
            <a:pPr>
              <a:buFont typeface="Wingdings" panose="05000000000000000000" pitchFamily="2" charset="2"/>
              <a:buChar char="Ø"/>
            </a:pPr>
            <a:r>
              <a:rPr lang="en-US" sz="1800" dirty="0">
                <a:solidFill>
                  <a:srgbClr val="000000"/>
                </a:solidFill>
              </a:rPr>
              <a:t>People</a:t>
            </a:r>
            <a:r>
              <a:rPr lang="en-US" sz="1800" i="0" dirty="0">
                <a:solidFill>
                  <a:srgbClr val="000000"/>
                </a:solidFill>
                <a:effectLst/>
              </a:rPr>
              <a:t> have the right to challenge its accuracy.</a:t>
            </a:r>
          </a:p>
          <a:p>
            <a:pPr>
              <a:buFont typeface="Wingdings" panose="05000000000000000000" pitchFamily="2" charset="2"/>
              <a:buChar char="Ø"/>
            </a:pPr>
            <a:r>
              <a:rPr lang="en-US" sz="1800" b="0" i="0" dirty="0">
                <a:solidFill>
                  <a:srgbClr val="000000"/>
                </a:solidFill>
                <a:effectLst/>
              </a:rPr>
              <a:t>Personal information can only be used for the purposes for which it was collected.</a:t>
            </a:r>
          </a:p>
          <a:p>
            <a:pPr>
              <a:buFont typeface="Wingdings" panose="05000000000000000000" pitchFamily="2" charset="2"/>
              <a:buChar char="Ø"/>
            </a:pPr>
            <a:r>
              <a:rPr lang="en-US" sz="1800" b="0" i="0" dirty="0">
                <a:solidFill>
                  <a:srgbClr val="000000"/>
                </a:solidFill>
                <a:effectLst/>
              </a:rPr>
              <a:t>Personal information must be protected by appropriate safeguards.</a:t>
            </a:r>
            <a:endParaRPr lang="en-CA" sz="1800" dirty="0"/>
          </a:p>
        </p:txBody>
      </p:sp>
    </p:spTree>
    <p:extLst>
      <p:ext uri="{BB962C8B-B14F-4D97-AF65-F5344CB8AC3E}">
        <p14:creationId xmlns:p14="http://schemas.microsoft.com/office/powerpoint/2010/main" val="651292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BBF68-780F-4E28-8CAF-92869841000D}"/>
              </a:ext>
            </a:extLst>
          </p:cNvPr>
          <p:cNvSpPr>
            <a:spLocks noGrp="1"/>
          </p:cNvSpPr>
          <p:nvPr>
            <p:ph type="title"/>
          </p:nvPr>
        </p:nvSpPr>
        <p:spPr>
          <a:xfrm>
            <a:off x="866216" y="730251"/>
            <a:ext cx="6571060" cy="579547"/>
          </a:xfrm>
        </p:spPr>
        <p:txBody>
          <a:bodyPr/>
          <a:lstStyle/>
          <a:p>
            <a:r>
              <a:rPr lang="en-CA" dirty="0"/>
              <a:t>How PIPEDA Applies?</a:t>
            </a:r>
          </a:p>
        </p:txBody>
      </p:sp>
      <p:sp>
        <p:nvSpPr>
          <p:cNvPr id="3" name="Content Placeholder 2">
            <a:extLst>
              <a:ext uri="{FF2B5EF4-FFF2-40B4-BE49-F238E27FC236}">
                <a16:creationId xmlns:a16="http://schemas.microsoft.com/office/drawing/2014/main" id="{E1E6129D-E12C-4C8C-8273-00BFC5136466}"/>
              </a:ext>
            </a:extLst>
          </p:cNvPr>
          <p:cNvSpPr>
            <a:spLocks noGrp="1"/>
          </p:cNvSpPr>
          <p:nvPr>
            <p:ph idx="1"/>
          </p:nvPr>
        </p:nvSpPr>
        <p:spPr>
          <a:xfrm>
            <a:off x="866216" y="1952171"/>
            <a:ext cx="6619244" cy="2801071"/>
          </a:xfrm>
        </p:spPr>
        <p:txBody>
          <a:bodyPr>
            <a:normAutofit/>
          </a:bodyPr>
          <a:lstStyle/>
          <a:p>
            <a:pPr>
              <a:buFont typeface="Wingdings" panose="05000000000000000000" pitchFamily="2" charset="2"/>
              <a:buChar char="Ø"/>
            </a:pPr>
            <a:r>
              <a:rPr lang="en-CA" sz="2000" dirty="0"/>
              <a:t>It applies to private sector organizations across Canada.</a:t>
            </a:r>
          </a:p>
          <a:p>
            <a:pPr>
              <a:buFont typeface="Wingdings" panose="05000000000000000000" pitchFamily="2" charset="2"/>
              <a:buChar char="Ø"/>
            </a:pPr>
            <a:endParaRPr lang="en-CA" sz="2000" dirty="0"/>
          </a:p>
          <a:p>
            <a:pPr>
              <a:buFont typeface="Wingdings" panose="05000000000000000000" pitchFamily="2" charset="2"/>
              <a:buChar char="Ø"/>
            </a:pPr>
            <a:r>
              <a:rPr lang="en-CA" sz="2000" dirty="0"/>
              <a:t>It regulates the collection, use, or disclosure of personal information over the course of </a:t>
            </a:r>
            <a:r>
              <a:rPr lang="en-CA" sz="2000" b="1" dirty="0">
                <a:effectLst>
                  <a:outerShdw blurRad="38100" dist="38100" dir="2700000" algn="tl">
                    <a:srgbClr val="000000">
                      <a:alpha val="43137"/>
                    </a:srgbClr>
                  </a:outerShdw>
                </a:effectLst>
              </a:rPr>
              <a:t>A COMMERCIAL ACTIVITY</a:t>
            </a:r>
          </a:p>
        </p:txBody>
      </p:sp>
      <p:sp>
        <p:nvSpPr>
          <p:cNvPr id="4" name="Rectangle 3">
            <a:extLst>
              <a:ext uri="{FF2B5EF4-FFF2-40B4-BE49-F238E27FC236}">
                <a16:creationId xmlns:a16="http://schemas.microsoft.com/office/drawing/2014/main" id="{B27489FE-5DFC-4E52-B326-63FA1B271AEB}"/>
              </a:ext>
            </a:extLst>
          </p:cNvPr>
          <p:cNvSpPr/>
          <p:nvPr/>
        </p:nvSpPr>
        <p:spPr>
          <a:xfrm>
            <a:off x="631371" y="4506685"/>
            <a:ext cx="8011886" cy="50074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rPr>
              <a:t>Alberta, British Columbia and Quebec have their own private-sector privacy laws that have been deemed substantially similar to PIPEDA.</a:t>
            </a:r>
            <a:endParaRPr lang="en-CA" sz="1400" dirty="0">
              <a:latin typeface="Calibri" panose="020F0502020204030204" pitchFamily="34" charset="0"/>
            </a:endParaRPr>
          </a:p>
        </p:txBody>
      </p:sp>
    </p:spTree>
    <p:extLst>
      <p:ext uri="{BB962C8B-B14F-4D97-AF65-F5344CB8AC3E}">
        <p14:creationId xmlns:p14="http://schemas.microsoft.com/office/powerpoint/2010/main" val="138773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738F-21AA-4560-BCA6-C232A2895935}"/>
              </a:ext>
            </a:extLst>
          </p:cNvPr>
          <p:cNvSpPr>
            <a:spLocks noGrp="1"/>
          </p:cNvSpPr>
          <p:nvPr>
            <p:ph type="title"/>
          </p:nvPr>
        </p:nvSpPr>
        <p:spPr/>
        <p:txBody>
          <a:bodyPr/>
          <a:lstStyle/>
          <a:p>
            <a:r>
              <a:rPr lang="en-CA" dirty="0"/>
              <a:t>PIPEDA, Information that crosses borders</a:t>
            </a:r>
          </a:p>
        </p:txBody>
      </p:sp>
      <p:sp>
        <p:nvSpPr>
          <p:cNvPr id="3" name="Content Placeholder 2">
            <a:extLst>
              <a:ext uri="{FF2B5EF4-FFF2-40B4-BE49-F238E27FC236}">
                <a16:creationId xmlns:a16="http://schemas.microsoft.com/office/drawing/2014/main" id="{D53D1634-BE7C-4600-9649-B11339EFB4AF}"/>
              </a:ext>
            </a:extLst>
          </p:cNvPr>
          <p:cNvSpPr>
            <a:spLocks noGrp="1"/>
          </p:cNvSpPr>
          <p:nvPr>
            <p:ph idx="1"/>
          </p:nvPr>
        </p:nvSpPr>
        <p:spPr>
          <a:xfrm>
            <a:off x="508002" y="2101849"/>
            <a:ext cx="6671468" cy="2584451"/>
          </a:xfrm>
        </p:spPr>
        <p:txBody>
          <a:bodyPr>
            <a:normAutofit/>
          </a:bodyPr>
          <a:lstStyle/>
          <a:p>
            <a:pPr algn="just">
              <a:buFont typeface="Wingdings" panose="05000000000000000000" pitchFamily="2" charset="2"/>
              <a:buChar char="Ø"/>
            </a:pPr>
            <a:r>
              <a:rPr lang="en-US" sz="1800" dirty="0"/>
              <a:t>All businesses that operate in Canada and handle personal information that crosses </a:t>
            </a:r>
            <a:r>
              <a:rPr lang="en-US" sz="1800" b="1" dirty="0"/>
              <a:t>provincial or national borders </a:t>
            </a:r>
            <a:r>
              <a:rPr lang="en-US" sz="1800" dirty="0"/>
              <a:t>during routine commercial activities are subject to PIPEDA, regardless of the province or territory in which they are based </a:t>
            </a:r>
          </a:p>
          <a:p>
            <a:pPr lvl="1" algn="just">
              <a:buFont typeface="Wingdings" panose="05000000000000000000" pitchFamily="2" charset="2"/>
              <a:buChar char="Ø"/>
            </a:pPr>
            <a:r>
              <a:rPr lang="en-US" sz="1800" dirty="0"/>
              <a:t>This includes said provinces with substantially similar legislation</a:t>
            </a:r>
            <a:endParaRPr lang="en-CA" sz="1800" dirty="0"/>
          </a:p>
        </p:txBody>
      </p:sp>
    </p:spTree>
    <p:extLst>
      <p:ext uri="{BB962C8B-B14F-4D97-AF65-F5344CB8AC3E}">
        <p14:creationId xmlns:p14="http://schemas.microsoft.com/office/powerpoint/2010/main" val="1860587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D33A2-E60B-4B7B-8A38-E880F7A8E2F4}"/>
              </a:ext>
            </a:extLst>
          </p:cNvPr>
          <p:cNvSpPr>
            <a:spLocks noGrp="1"/>
          </p:cNvSpPr>
          <p:nvPr>
            <p:ph type="title"/>
          </p:nvPr>
        </p:nvSpPr>
        <p:spPr/>
        <p:txBody>
          <a:bodyPr/>
          <a:lstStyle/>
          <a:p>
            <a:r>
              <a:rPr lang="en-CA" dirty="0"/>
              <a:t>PIPEDA Federally Regulated Organizations</a:t>
            </a:r>
          </a:p>
        </p:txBody>
      </p:sp>
      <p:sp>
        <p:nvSpPr>
          <p:cNvPr id="3" name="Content Placeholder 2">
            <a:extLst>
              <a:ext uri="{FF2B5EF4-FFF2-40B4-BE49-F238E27FC236}">
                <a16:creationId xmlns:a16="http://schemas.microsoft.com/office/drawing/2014/main" id="{7642E7CC-4FEC-4444-B857-C7C2FE58421B}"/>
              </a:ext>
            </a:extLst>
          </p:cNvPr>
          <p:cNvSpPr>
            <a:spLocks noGrp="1"/>
          </p:cNvSpPr>
          <p:nvPr>
            <p:ph idx="1"/>
          </p:nvPr>
        </p:nvSpPr>
        <p:spPr>
          <a:xfrm>
            <a:off x="866216" y="2002971"/>
            <a:ext cx="6619244" cy="2511879"/>
          </a:xfrm>
        </p:spPr>
        <p:txBody>
          <a:bodyPr>
            <a:normAutofit fontScale="85000" lnSpcReduction="20000"/>
          </a:bodyPr>
          <a:lstStyle/>
          <a:p>
            <a:pPr algn="l">
              <a:lnSpc>
                <a:spcPct val="150000"/>
              </a:lnSpc>
              <a:buFont typeface="Wingdings" panose="05000000000000000000" pitchFamily="2" charset="2"/>
              <a:buChar char="Ø"/>
            </a:pPr>
            <a:r>
              <a:rPr lang="en-US" sz="1800" dirty="0">
                <a:solidFill>
                  <a:srgbClr val="000000"/>
                </a:solidFill>
              </a:rPr>
              <a:t>A</a:t>
            </a:r>
            <a:r>
              <a:rPr lang="en-US" sz="1800" b="0" i="0" dirty="0">
                <a:solidFill>
                  <a:srgbClr val="000000"/>
                </a:solidFill>
                <a:effectLst/>
              </a:rPr>
              <a:t>irports, aircraft and airlines</a:t>
            </a:r>
            <a:endParaRPr lang="en-US" sz="1800" dirty="0">
              <a:solidFill>
                <a:srgbClr val="000000"/>
              </a:solidFill>
            </a:endParaRPr>
          </a:p>
          <a:p>
            <a:pPr algn="l">
              <a:lnSpc>
                <a:spcPct val="150000"/>
              </a:lnSpc>
              <a:buFont typeface="Wingdings" panose="05000000000000000000" pitchFamily="2" charset="2"/>
              <a:buChar char="Ø"/>
            </a:pPr>
            <a:r>
              <a:rPr lang="en-US" sz="1800" dirty="0">
                <a:solidFill>
                  <a:srgbClr val="000000"/>
                </a:solidFill>
              </a:rPr>
              <a:t>B</a:t>
            </a:r>
            <a:r>
              <a:rPr lang="en-US" sz="1800" b="0" i="0" dirty="0">
                <a:solidFill>
                  <a:srgbClr val="000000"/>
                </a:solidFill>
                <a:effectLst/>
              </a:rPr>
              <a:t>anks and authorized foreign banks</a:t>
            </a:r>
          </a:p>
          <a:p>
            <a:pPr algn="l">
              <a:lnSpc>
                <a:spcPct val="150000"/>
              </a:lnSpc>
              <a:buFont typeface="Wingdings" panose="05000000000000000000" pitchFamily="2" charset="2"/>
              <a:buChar char="Ø"/>
            </a:pPr>
            <a:r>
              <a:rPr lang="en-US" sz="1800" dirty="0">
                <a:solidFill>
                  <a:srgbClr val="000000"/>
                </a:solidFill>
              </a:rPr>
              <a:t>I</a:t>
            </a:r>
            <a:r>
              <a:rPr lang="en-US" sz="1800" b="0" i="0" dirty="0">
                <a:solidFill>
                  <a:srgbClr val="000000"/>
                </a:solidFill>
                <a:effectLst/>
              </a:rPr>
              <a:t>nterprovincial or international transportation companies</a:t>
            </a:r>
          </a:p>
          <a:p>
            <a:pPr algn="l">
              <a:lnSpc>
                <a:spcPct val="150000"/>
              </a:lnSpc>
              <a:buFont typeface="Wingdings" panose="05000000000000000000" pitchFamily="2" charset="2"/>
              <a:buChar char="Ø"/>
            </a:pPr>
            <a:r>
              <a:rPr lang="en-US" sz="1800" dirty="0">
                <a:solidFill>
                  <a:srgbClr val="000000"/>
                </a:solidFill>
              </a:rPr>
              <a:t>T</a:t>
            </a:r>
            <a:r>
              <a:rPr lang="en-US" sz="1800" b="0" i="0" dirty="0">
                <a:solidFill>
                  <a:srgbClr val="000000"/>
                </a:solidFill>
                <a:effectLst/>
              </a:rPr>
              <a:t>elecommunications companies</a:t>
            </a:r>
          </a:p>
          <a:p>
            <a:pPr algn="l">
              <a:lnSpc>
                <a:spcPct val="150000"/>
              </a:lnSpc>
              <a:buFont typeface="Wingdings" panose="05000000000000000000" pitchFamily="2" charset="2"/>
              <a:buChar char="Ø"/>
            </a:pPr>
            <a:r>
              <a:rPr lang="en-US" sz="1800" dirty="0">
                <a:solidFill>
                  <a:srgbClr val="000000"/>
                </a:solidFill>
              </a:rPr>
              <a:t>O</a:t>
            </a:r>
            <a:r>
              <a:rPr lang="en-US" sz="1800" b="0" i="0" dirty="0">
                <a:solidFill>
                  <a:srgbClr val="000000"/>
                </a:solidFill>
                <a:effectLst/>
              </a:rPr>
              <a:t>ffshore drilling operations</a:t>
            </a:r>
          </a:p>
          <a:p>
            <a:pPr algn="l">
              <a:lnSpc>
                <a:spcPct val="150000"/>
              </a:lnSpc>
              <a:buFont typeface="Wingdings" panose="05000000000000000000" pitchFamily="2" charset="2"/>
              <a:buChar char="Ø"/>
            </a:pPr>
            <a:r>
              <a:rPr lang="en-US" sz="1800" dirty="0">
                <a:solidFill>
                  <a:srgbClr val="000000"/>
                </a:solidFill>
              </a:rPr>
              <a:t>R</a:t>
            </a:r>
            <a:r>
              <a:rPr lang="en-US" sz="1800" b="0" i="0" dirty="0">
                <a:solidFill>
                  <a:srgbClr val="000000"/>
                </a:solidFill>
                <a:effectLst/>
              </a:rPr>
              <a:t>adio and television broadcasters</a:t>
            </a:r>
          </a:p>
          <a:p>
            <a:pPr marL="0" indent="0">
              <a:buNone/>
            </a:pPr>
            <a:endParaRPr lang="en-CA" sz="1800" dirty="0"/>
          </a:p>
        </p:txBody>
      </p:sp>
    </p:spTree>
    <p:extLst>
      <p:ext uri="{BB962C8B-B14F-4D97-AF65-F5344CB8AC3E}">
        <p14:creationId xmlns:p14="http://schemas.microsoft.com/office/powerpoint/2010/main" val="2086592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9A911-18E0-491B-876A-99E28615C5CE}"/>
              </a:ext>
            </a:extLst>
          </p:cNvPr>
          <p:cNvSpPr>
            <a:spLocks noGrp="1"/>
          </p:cNvSpPr>
          <p:nvPr>
            <p:ph type="title"/>
          </p:nvPr>
        </p:nvSpPr>
        <p:spPr/>
        <p:txBody>
          <a:bodyPr/>
          <a:lstStyle/>
          <a:p>
            <a:r>
              <a:rPr lang="en-CA" dirty="0"/>
              <a:t>What is Personal Information?</a:t>
            </a:r>
          </a:p>
        </p:txBody>
      </p:sp>
      <p:sp>
        <p:nvSpPr>
          <p:cNvPr id="3" name="Content Placeholder 2">
            <a:extLst>
              <a:ext uri="{FF2B5EF4-FFF2-40B4-BE49-F238E27FC236}">
                <a16:creationId xmlns:a16="http://schemas.microsoft.com/office/drawing/2014/main" id="{BA7F8199-39C6-4BC9-87C6-E36E5DCCD0C6}"/>
              </a:ext>
            </a:extLst>
          </p:cNvPr>
          <p:cNvSpPr>
            <a:spLocks noGrp="1"/>
          </p:cNvSpPr>
          <p:nvPr>
            <p:ph idx="1"/>
          </p:nvPr>
        </p:nvSpPr>
        <p:spPr>
          <a:xfrm>
            <a:off x="387247" y="1923143"/>
            <a:ext cx="6619244" cy="2591708"/>
          </a:xfrm>
        </p:spPr>
        <p:txBody>
          <a:bodyPr>
            <a:normAutofit fontScale="92500" lnSpcReduction="10000"/>
          </a:bodyPr>
          <a:lstStyle/>
          <a:p>
            <a:pPr>
              <a:lnSpc>
                <a:spcPct val="150000"/>
              </a:lnSpc>
              <a:buFont typeface="Wingdings" panose="05000000000000000000" pitchFamily="2" charset="2"/>
              <a:buChar char="Ø"/>
            </a:pPr>
            <a:r>
              <a:rPr lang="en-US" sz="1800" dirty="0"/>
              <a:t>Age, name, ID numbers, income, ethnic origin, or blood type</a:t>
            </a:r>
          </a:p>
          <a:p>
            <a:pPr>
              <a:lnSpc>
                <a:spcPct val="150000"/>
              </a:lnSpc>
              <a:buFont typeface="Wingdings" panose="05000000000000000000" pitchFamily="2" charset="2"/>
              <a:buChar char="Ø"/>
            </a:pPr>
            <a:r>
              <a:rPr lang="en-US" sz="1800" dirty="0"/>
              <a:t>Opinions, evaluations, comments, social status, or disciplinary actions</a:t>
            </a:r>
          </a:p>
          <a:p>
            <a:pPr>
              <a:lnSpc>
                <a:spcPct val="150000"/>
              </a:lnSpc>
              <a:buFont typeface="Wingdings" panose="05000000000000000000" pitchFamily="2" charset="2"/>
              <a:buChar char="Ø"/>
            </a:pPr>
            <a:r>
              <a:rPr lang="en-US" sz="1800" dirty="0"/>
              <a:t>Employee files, credit records, loan records, medical records, existence of a dispute between a consumer and a merchant, intentions</a:t>
            </a:r>
          </a:p>
          <a:p>
            <a:pPr lvl="1">
              <a:lnSpc>
                <a:spcPct val="150000"/>
              </a:lnSpc>
              <a:buFont typeface="Wingdings" panose="05000000000000000000" pitchFamily="2" charset="2"/>
              <a:buChar char="Ø"/>
            </a:pPr>
            <a:r>
              <a:rPr lang="en-US" sz="1650" dirty="0"/>
              <a:t>Ex. to acquire goods or services, or change jobs</a:t>
            </a:r>
            <a:endParaRPr lang="en-CA" sz="1650" dirty="0"/>
          </a:p>
        </p:txBody>
      </p:sp>
      <p:sp>
        <p:nvSpPr>
          <p:cNvPr id="5" name="Rectangle 4">
            <a:extLst>
              <a:ext uri="{FF2B5EF4-FFF2-40B4-BE49-F238E27FC236}">
                <a16:creationId xmlns:a16="http://schemas.microsoft.com/office/drawing/2014/main" id="{F0179BD8-28AB-4445-A0CE-958F983AD375}"/>
              </a:ext>
            </a:extLst>
          </p:cNvPr>
          <p:cNvSpPr/>
          <p:nvPr/>
        </p:nvSpPr>
        <p:spPr>
          <a:xfrm>
            <a:off x="7097486" y="1923143"/>
            <a:ext cx="1770743" cy="2591708"/>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400" dirty="0">
              <a:latin typeface="Calibri" panose="020F0502020204030204" pitchFamily="34" charset="0"/>
            </a:endParaRPr>
          </a:p>
          <a:p>
            <a:pPr algn="ctr"/>
            <a:r>
              <a:rPr lang="en-CA" sz="13800" b="1" dirty="0">
                <a:solidFill>
                  <a:srgbClr val="FFFF00"/>
                </a:solidFill>
                <a:effectLst>
                  <a:outerShdw blurRad="38100" dist="38100" dir="2700000" algn="tl">
                    <a:srgbClr val="000000">
                      <a:alpha val="43137"/>
                    </a:srgbClr>
                  </a:outerShdw>
                </a:effectLst>
                <a:latin typeface="Calibri" panose="020F0502020204030204" pitchFamily="34" charset="0"/>
              </a:rPr>
              <a:t>?</a:t>
            </a:r>
            <a:endParaRPr lang="en-CA" sz="9600" b="1" dirty="0">
              <a:solidFill>
                <a:srgbClr val="FFFF00"/>
              </a:solidFill>
              <a:effectLst>
                <a:outerShdw blurRad="38100" dist="38100" dir="2700000" algn="tl">
                  <a:srgbClr val="000000">
                    <a:alpha val="43137"/>
                  </a:srgbClr>
                </a:outerShdw>
              </a:effectLst>
              <a:latin typeface="Calibri" panose="020F0502020204030204" pitchFamily="34" charset="0"/>
            </a:endParaRPr>
          </a:p>
          <a:p>
            <a:pPr algn="ctr"/>
            <a:r>
              <a:rPr lang="en-CA" b="1" dirty="0">
                <a:latin typeface="Calibri" panose="020F0502020204030204" pitchFamily="34" charset="0"/>
              </a:rPr>
              <a:t>Is That Enough?</a:t>
            </a:r>
          </a:p>
        </p:txBody>
      </p:sp>
    </p:spTree>
    <p:extLst>
      <p:ext uri="{BB962C8B-B14F-4D97-AF65-F5344CB8AC3E}">
        <p14:creationId xmlns:p14="http://schemas.microsoft.com/office/powerpoint/2010/main" val="220414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D66AD-4935-4B0C-B72D-3AC07D79F967}"/>
              </a:ext>
            </a:extLst>
          </p:cNvPr>
          <p:cNvSpPr>
            <a:spLocks noGrp="1"/>
          </p:cNvSpPr>
          <p:nvPr>
            <p:ph type="title"/>
          </p:nvPr>
        </p:nvSpPr>
        <p:spPr/>
        <p:txBody>
          <a:bodyPr/>
          <a:lstStyle/>
          <a:p>
            <a:r>
              <a:rPr lang="en-CA" dirty="0"/>
              <a:t>Not in scope of PIPEDA</a:t>
            </a:r>
          </a:p>
        </p:txBody>
      </p:sp>
      <p:sp>
        <p:nvSpPr>
          <p:cNvPr id="3" name="Content Placeholder 2">
            <a:extLst>
              <a:ext uri="{FF2B5EF4-FFF2-40B4-BE49-F238E27FC236}">
                <a16:creationId xmlns:a16="http://schemas.microsoft.com/office/drawing/2014/main" id="{440888F2-382C-43BF-98D3-7CB378FD87B9}"/>
              </a:ext>
            </a:extLst>
          </p:cNvPr>
          <p:cNvSpPr>
            <a:spLocks noGrp="1"/>
          </p:cNvSpPr>
          <p:nvPr>
            <p:ph idx="1"/>
          </p:nvPr>
        </p:nvSpPr>
        <p:spPr>
          <a:xfrm>
            <a:off x="866215" y="1447800"/>
            <a:ext cx="6327541" cy="3494313"/>
          </a:xfrm>
        </p:spPr>
        <p:txBody>
          <a:bodyPr>
            <a:normAutofit lnSpcReduction="10000"/>
          </a:bodyPr>
          <a:lstStyle/>
          <a:p>
            <a:pPr>
              <a:buFont typeface="Wingdings" panose="05000000000000000000" pitchFamily="2" charset="2"/>
              <a:buChar char="Ø"/>
            </a:pPr>
            <a:r>
              <a:rPr lang="en-US" sz="1600" dirty="0"/>
              <a:t>Personal information handled by federal government organizations listed under The Act</a:t>
            </a:r>
          </a:p>
          <a:p>
            <a:pPr>
              <a:buFont typeface="Wingdings" panose="05000000000000000000" pitchFamily="2" charset="2"/>
              <a:buChar char="Ø"/>
            </a:pPr>
            <a:r>
              <a:rPr lang="en-US" sz="1600" dirty="0"/>
              <a:t>Provincial or territorial governments and their agents</a:t>
            </a:r>
          </a:p>
          <a:p>
            <a:pPr>
              <a:buFont typeface="Wingdings" panose="05000000000000000000" pitchFamily="2" charset="2"/>
              <a:buChar char="Ø"/>
            </a:pPr>
            <a:r>
              <a:rPr lang="en-US" sz="1600" dirty="0"/>
              <a:t>Business contact information: an employee’s name, title, business address, telephone number or email addresses that is collected, used or disclosed solely for the purpose of communicating with that person in relation to their employment or profession</a:t>
            </a:r>
          </a:p>
          <a:p>
            <a:pPr>
              <a:buFont typeface="Wingdings" panose="05000000000000000000" pitchFamily="2" charset="2"/>
              <a:buChar char="Ø"/>
            </a:pPr>
            <a:r>
              <a:rPr lang="en-US" sz="1600" dirty="0"/>
              <a:t>An individual's collection, use or disclosure of personal information strictly for personal purposes</a:t>
            </a:r>
          </a:p>
          <a:p>
            <a:pPr lvl="1">
              <a:buFont typeface="Wingdings" panose="05000000000000000000" pitchFamily="2" charset="2"/>
              <a:buChar char="Ø"/>
            </a:pPr>
            <a:r>
              <a:rPr lang="en-US" sz="1450" dirty="0"/>
              <a:t>Ex. A personal greeting card list</a:t>
            </a:r>
          </a:p>
          <a:p>
            <a:pPr>
              <a:buFont typeface="Wingdings" panose="05000000000000000000" pitchFamily="2" charset="2"/>
              <a:buChar char="Ø"/>
            </a:pPr>
            <a:r>
              <a:rPr lang="en-US" sz="1600" dirty="0"/>
              <a:t>An organization's collection, use or disclosure of personal information solely for journalistic, artistic or literary purposes</a:t>
            </a:r>
            <a:endParaRPr lang="en-CA" sz="1600" dirty="0"/>
          </a:p>
        </p:txBody>
      </p:sp>
    </p:spTree>
    <p:extLst>
      <p:ext uri="{BB962C8B-B14F-4D97-AF65-F5344CB8AC3E}">
        <p14:creationId xmlns:p14="http://schemas.microsoft.com/office/powerpoint/2010/main" val="3909614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GB" dirty="0"/>
              <a:t>PIPEDA</a:t>
            </a:r>
          </a:p>
        </p:txBody>
      </p:sp>
      <p:sp>
        <p:nvSpPr>
          <p:cNvPr id="122" name="Google Shape;122;p24"/>
          <p:cNvSpPr txBox="1">
            <a:spLocks noGrp="1"/>
          </p:cNvSpPr>
          <p:nvPr>
            <p:ph type="body" idx="1"/>
          </p:nvPr>
        </p:nvSpPr>
        <p:spPr>
          <a:xfrm>
            <a:off x="311700" y="1228726"/>
            <a:ext cx="8520600" cy="38461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sz="1400" b="1" i="0" dirty="0">
                <a:solidFill>
                  <a:srgbClr val="16222A"/>
                </a:solidFill>
                <a:effectLst/>
              </a:rPr>
              <a:t>PIPEDA</a:t>
            </a:r>
            <a:r>
              <a:rPr lang="en-GB" sz="1400" dirty="0"/>
              <a:t> fair information 10 principles:</a:t>
            </a:r>
            <a:endParaRPr sz="1400" dirty="0"/>
          </a:p>
          <a:p>
            <a:pPr indent="-323850">
              <a:lnSpc>
                <a:spcPct val="150000"/>
              </a:lnSpc>
              <a:spcBef>
                <a:spcPts val="1200"/>
              </a:spcBef>
              <a:buClr>
                <a:srgbClr val="464855"/>
              </a:buClr>
              <a:buSzPct val="80000"/>
              <a:buFont typeface="+mj-lt"/>
              <a:buAutoNum type="arabicPeriod"/>
            </a:pPr>
            <a:r>
              <a:rPr lang="en-GB" sz="1400" dirty="0">
                <a:solidFill>
                  <a:srgbClr val="464855"/>
                </a:solidFill>
                <a:highlight>
                  <a:srgbClr val="FFFFFF"/>
                </a:highlight>
                <a:ea typeface="Roboto"/>
                <a:cs typeface="Calibri" panose="020F0502020204030204" pitchFamily="34" charset="0"/>
                <a:sym typeface="Roboto"/>
              </a:rPr>
              <a:t>Accountability</a:t>
            </a:r>
            <a:endParaRPr sz="1400" dirty="0">
              <a:solidFill>
                <a:srgbClr val="464855"/>
              </a:solidFill>
              <a:highlight>
                <a:srgbClr val="FFFFFF"/>
              </a:highlight>
              <a:ea typeface="Roboto"/>
              <a:cs typeface="Calibri" panose="020F0502020204030204" pitchFamily="34" charset="0"/>
              <a:sym typeface="Roboto"/>
            </a:endParaRPr>
          </a:p>
          <a:p>
            <a:pPr indent="-323850">
              <a:lnSpc>
                <a:spcPct val="150000"/>
              </a:lnSpc>
              <a:buClr>
                <a:srgbClr val="464855"/>
              </a:buClr>
              <a:buSzPct val="80000"/>
              <a:buFont typeface="+mj-lt"/>
              <a:buAutoNum type="arabicPeriod"/>
            </a:pPr>
            <a:r>
              <a:rPr lang="en-GB" sz="1400" dirty="0">
                <a:solidFill>
                  <a:srgbClr val="464855"/>
                </a:solidFill>
                <a:highlight>
                  <a:srgbClr val="FFFFFF"/>
                </a:highlight>
                <a:ea typeface="Roboto"/>
                <a:cs typeface="Calibri" panose="020F0502020204030204" pitchFamily="34" charset="0"/>
                <a:sym typeface="Roboto"/>
              </a:rPr>
              <a:t>Identifying purposes</a:t>
            </a:r>
            <a:endParaRPr sz="1400" dirty="0">
              <a:solidFill>
                <a:srgbClr val="464855"/>
              </a:solidFill>
              <a:highlight>
                <a:srgbClr val="FFFFFF"/>
              </a:highlight>
              <a:ea typeface="Roboto"/>
              <a:cs typeface="Calibri" panose="020F0502020204030204" pitchFamily="34" charset="0"/>
              <a:sym typeface="Roboto"/>
            </a:endParaRPr>
          </a:p>
          <a:p>
            <a:pPr indent="-323850">
              <a:lnSpc>
                <a:spcPct val="150000"/>
              </a:lnSpc>
              <a:buClr>
                <a:srgbClr val="464855"/>
              </a:buClr>
              <a:buSzPct val="80000"/>
              <a:buFont typeface="+mj-lt"/>
              <a:buAutoNum type="arabicPeriod"/>
            </a:pPr>
            <a:r>
              <a:rPr lang="en-GB" sz="1400" dirty="0">
                <a:solidFill>
                  <a:srgbClr val="464855"/>
                </a:solidFill>
                <a:highlight>
                  <a:srgbClr val="FFFFFF"/>
                </a:highlight>
                <a:ea typeface="Roboto"/>
                <a:cs typeface="Calibri" panose="020F0502020204030204" pitchFamily="34" charset="0"/>
                <a:sym typeface="Roboto"/>
              </a:rPr>
              <a:t>Consent</a:t>
            </a:r>
            <a:endParaRPr sz="1400" dirty="0">
              <a:solidFill>
                <a:srgbClr val="464855"/>
              </a:solidFill>
              <a:highlight>
                <a:srgbClr val="FFFFFF"/>
              </a:highlight>
              <a:ea typeface="Roboto"/>
              <a:cs typeface="Calibri" panose="020F0502020204030204" pitchFamily="34" charset="0"/>
              <a:sym typeface="Roboto"/>
            </a:endParaRPr>
          </a:p>
          <a:p>
            <a:pPr indent="-323850">
              <a:lnSpc>
                <a:spcPct val="150000"/>
              </a:lnSpc>
              <a:buClr>
                <a:srgbClr val="464855"/>
              </a:buClr>
              <a:buSzPct val="80000"/>
              <a:buFont typeface="+mj-lt"/>
              <a:buAutoNum type="arabicPeriod"/>
            </a:pPr>
            <a:r>
              <a:rPr lang="en-GB" sz="1400" dirty="0">
                <a:solidFill>
                  <a:srgbClr val="464855"/>
                </a:solidFill>
                <a:highlight>
                  <a:srgbClr val="FFFFFF"/>
                </a:highlight>
                <a:ea typeface="Roboto"/>
                <a:cs typeface="Calibri" panose="020F0502020204030204" pitchFamily="34" charset="0"/>
                <a:sym typeface="Roboto"/>
              </a:rPr>
              <a:t>Limiting collection of information</a:t>
            </a:r>
            <a:endParaRPr sz="1400" dirty="0">
              <a:solidFill>
                <a:srgbClr val="464855"/>
              </a:solidFill>
              <a:highlight>
                <a:srgbClr val="FFFFFF"/>
              </a:highlight>
              <a:ea typeface="Roboto"/>
              <a:cs typeface="Calibri" panose="020F0502020204030204" pitchFamily="34" charset="0"/>
              <a:sym typeface="Roboto"/>
            </a:endParaRPr>
          </a:p>
          <a:p>
            <a:pPr indent="-323850">
              <a:lnSpc>
                <a:spcPct val="150000"/>
              </a:lnSpc>
              <a:buClr>
                <a:srgbClr val="464855"/>
              </a:buClr>
              <a:buSzPct val="80000"/>
              <a:buFont typeface="+mj-lt"/>
              <a:buAutoNum type="arabicPeriod"/>
            </a:pPr>
            <a:r>
              <a:rPr lang="en-GB" sz="1400" dirty="0">
                <a:solidFill>
                  <a:srgbClr val="464855"/>
                </a:solidFill>
                <a:highlight>
                  <a:srgbClr val="FFFFFF"/>
                </a:highlight>
                <a:ea typeface="Roboto"/>
                <a:cs typeface="Calibri" panose="020F0502020204030204" pitchFamily="34" charset="0"/>
                <a:sym typeface="Roboto"/>
              </a:rPr>
              <a:t>Limiting use, disclosure and retention of information</a:t>
            </a:r>
            <a:endParaRPr sz="1400" dirty="0">
              <a:solidFill>
                <a:srgbClr val="464855"/>
              </a:solidFill>
              <a:highlight>
                <a:srgbClr val="FFFFFF"/>
              </a:highlight>
              <a:ea typeface="Roboto"/>
              <a:cs typeface="Calibri" panose="020F0502020204030204" pitchFamily="34" charset="0"/>
              <a:sym typeface="Roboto"/>
            </a:endParaRPr>
          </a:p>
          <a:p>
            <a:pPr indent="-323850">
              <a:lnSpc>
                <a:spcPct val="150000"/>
              </a:lnSpc>
              <a:buClr>
                <a:srgbClr val="464855"/>
              </a:buClr>
              <a:buSzPct val="80000"/>
              <a:buFont typeface="+mj-lt"/>
              <a:buAutoNum type="arabicPeriod"/>
            </a:pPr>
            <a:r>
              <a:rPr lang="en-GB" sz="1400" dirty="0">
                <a:solidFill>
                  <a:srgbClr val="464855"/>
                </a:solidFill>
                <a:highlight>
                  <a:srgbClr val="FFFFFF"/>
                </a:highlight>
                <a:ea typeface="Roboto"/>
                <a:cs typeface="Calibri" panose="020F0502020204030204" pitchFamily="34" charset="0"/>
                <a:sym typeface="Roboto"/>
              </a:rPr>
              <a:t>Accuracy</a:t>
            </a:r>
            <a:endParaRPr sz="1400" dirty="0">
              <a:solidFill>
                <a:srgbClr val="464855"/>
              </a:solidFill>
              <a:highlight>
                <a:srgbClr val="FFFFFF"/>
              </a:highlight>
              <a:ea typeface="Roboto"/>
              <a:cs typeface="Calibri" panose="020F0502020204030204" pitchFamily="34" charset="0"/>
              <a:sym typeface="Roboto"/>
            </a:endParaRPr>
          </a:p>
          <a:p>
            <a:pPr indent="-323850">
              <a:lnSpc>
                <a:spcPct val="150000"/>
              </a:lnSpc>
              <a:buClr>
                <a:srgbClr val="464855"/>
              </a:buClr>
              <a:buSzPct val="80000"/>
              <a:buFont typeface="+mj-lt"/>
              <a:buAutoNum type="arabicPeriod"/>
            </a:pPr>
            <a:r>
              <a:rPr lang="en-GB" sz="1400" dirty="0">
                <a:solidFill>
                  <a:srgbClr val="464855"/>
                </a:solidFill>
                <a:highlight>
                  <a:srgbClr val="FFFFFF"/>
                </a:highlight>
                <a:ea typeface="Roboto"/>
                <a:cs typeface="Calibri" panose="020F0502020204030204" pitchFamily="34" charset="0"/>
                <a:sym typeface="Roboto"/>
              </a:rPr>
              <a:t>Safeguards</a:t>
            </a:r>
            <a:endParaRPr sz="1400" dirty="0">
              <a:solidFill>
                <a:srgbClr val="464855"/>
              </a:solidFill>
              <a:highlight>
                <a:srgbClr val="FFFFFF"/>
              </a:highlight>
              <a:ea typeface="Roboto"/>
              <a:cs typeface="Calibri" panose="020F0502020204030204" pitchFamily="34" charset="0"/>
              <a:sym typeface="Roboto"/>
            </a:endParaRPr>
          </a:p>
          <a:p>
            <a:pPr indent="-323850">
              <a:lnSpc>
                <a:spcPct val="150000"/>
              </a:lnSpc>
              <a:buClr>
                <a:srgbClr val="464855"/>
              </a:buClr>
              <a:buSzPct val="80000"/>
              <a:buFont typeface="+mj-lt"/>
              <a:buAutoNum type="arabicPeriod"/>
            </a:pPr>
            <a:r>
              <a:rPr lang="en-GB" sz="1400" dirty="0">
                <a:solidFill>
                  <a:srgbClr val="464855"/>
                </a:solidFill>
                <a:highlight>
                  <a:srgbClr val="FFFFFF"/>
                </a:highlight>
                <a:ea typeface="Roboto"/>
                <a:cs typeface="Calibri" panose="020F0502020204030204" pitchFamily="34" charset="0"/>
                <a:sym typeface="Roboto"/>
              </a:rPr>
              <a:t>Openness</a:t>
            </a:r>
            <a:endParaRPr sz="1400" dirty="0">
              <a:solidFill>
                <a:srgbClr val="464855"/>
              </a:solidFill>
              <a:highlight>
                <a:srgbClr val="FFFFFF"/>
              </a:highlight>
              <a:ea typeface="Roboto"/>
              <a:cs typeface="Calibri" panose="020F0502020204030204" pitchFamily="34" charset="0"/>
              <a:sym typeface="Roboto"/>
            </a:endParaRPr>
          </a:p>
          <a:p>
            <a:pPr indent="-323850">
              <a:lnSpc>
                <a:spcPct val="150000"/>
              </a:lnSpc>
              <a:buClr>
                <a:srgbClr val="464855"/>
              </a:buClr>
              <a:buSzPct val="80000"/>
              <a:buFont typeface="+mj-lt"/>
              <a:buAutoNum type="arabicPeriod"/>
            </a:pPr>
            <a:r>
              <a:rPr lang="en-GB" sz="1400" dirty="0">
                <a:solidFill>
                  <a:srgbClr val="464855"/>
                </a:solidFill>
                <a:highlight>
                  <a:srgbClr val="FFFFFF"/>
                </a:highlight>
                <a:ea typeface="Roboto"/>
                <a:cs typeface="Calibri" panose="020F0502020204030204" pitchFamily="34" charset="0"/>
                <a:sym typeface="Roboto"/>
              </a:rPr>
              <a:t>Individual access</a:t>
            </a:r>
            <a:endParaRPr sz="1400" dirty="0">
              <a:solidFill>
                <a:srgbClr val="464855"/>
              </a:solidFill>
              <a:highlight>
                <a:srgbClr val="FFFFFF"/>
              </a:highlight>
              <a:ea typeface="Roboto"/>
              <a:cs typeface="Calibri" panose="020F0502020204030204" pitchFamily="34" charset="0"/>
              <a:sym typeface="Roboto"/>
            </a:endParaRPr>
          </a:p>
          <a:p>
            <a:pPr indent="-323850">
              <a:lnSpc>
                <a:spcPct val="150000"/>
              </a:lnSpc>
              <a:buClr>
                <a:srgbClr val="464855"/>
              </a:buClr>
              <a:buSzPct val="80000"/>
              <a:buFont typeface="+mj-lt"/>
              <a:buAutoNum type="arabicPeriod"/>
            </a:pPr>
            <a:r>
              <a:rPr lang="en-GB" sz="1400" dirty="0">
                <a:solidFill>
                  <a:srgbClr val="464855"/>
                </a:solidFill>
                <a:highlight>
                  <a:srgbClr val="FFFFFF"/>
                </a:highlight>
                <a:ea typeface="Roboto"/>
                <a:cs typeface="Calibri" panose="020F0502020204030204" pitchFamily="34" charset="0"/>
                <a:sym typeface="Roboto"/>
              </a:rPr>
              <a:t>Challenging compliance</a:t>
            </a:r>
            <a:endParaRPr sz="1400" dirty="0">
              <a:solidFill>
                <a:srgbClr val="464855"/>
              </a:solidFill>
              <a:highlight>
                <a:srgbClr val="FFFFFF"/>
              </a:highlight>
              <a:ea typeface="Roboto"/>
              <a:cs typeface="Calibri" panose="020F0502020204030204" pitchFamily="34" charset="0"/>
              <a:sym typeface="Roboto"/>
            </a:endParaRPr>
          </a:p>
          <a:p>
            <a:pPr marL="0" lvl="0" indent="0" algn="l" rtl="0">
              <a:spcBef>
                <a:spcPts val="2400"/>
              </a:spcBef>
              <a:spcAft>
                <a:spcPts val="1600"/>
              </a:spcAft>
              <a:buNone/>
            </a:pPr>
            <a:endParaRPr sz="1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9C4E-AEB0-4C52-ACE9-92E0349E70F8}"/>
              </a:ext>
            </a:extLst>
          </p:cNvPr>
          <p:cNvSpPr>
            <a:spLocks noGrp="1"/>
          </p:cNvSpPr>
          <p:nvPr>
            <p:ph type="title"/>
          </p:nvPr>
        </p:nvSpPr>
        <p:spPr/>
        <p:txBody>
          <a:bodyPr/>
          <a:lstStyle/>
          <a:p>
            <a:r>
              <a:rPr lang="en-CA" dirty="0"/>
              <a:t>PIPEDA Fair Information Principles </a:t>
            </a:r>
          </a:p>
        </p:txBody>
      </p:sp>
      <p:sp>
        <p:nvSpPr>
          <p:cNvPr id="3" name="Content Placeholder 2">
            <a:extLst>
              <a:ext uri="{FF2B5EF4-FFF2-40B4-BE49-F238E27FC236}">
                <a16:creationId xmlns:a16="http://schemas.microsoft.com/office/drawing/2014/main" id="{133210B0-7A9E-44B0-BFA5-BCAA29C9C0E3}"/>
              </a:ext>
            </a:extLst>
          </p:cNvPr>
          <p:cNvSpPr>
            <a:spLocks noGrp="1"/>
          </p:cNvSpPr>
          <p:nvPr>
            <p:ph idx="1"/>
          </p:nvPr>
        </p:nvSpPr>
        <p:spPr>
          <a:xfrm>
            <a:off x="866216" y="1857830"/>
            <a:ext cx="4337155" cy="2953656"/>
          </a:xfrm>
        </p:spPr>
        <p:txBody>
          <a:bodyPr>
            <a:normAutofit/>
          </a:bodyPr>
          <a:lstStyle/>
          <a:p>
            <a:pPr marL="342900" indent="-342900">
              <a:buAutoNum type="arabicPeriod"/>
            </a:pPr>
            <a:r>
              <a:rPr lang="en-CA" sz="1400" dirty="0"/>
              <a:t>Accountability</a:t>
            </a:r>
          </a:p>
          <a:p>
            <a:pPr marL="585788" lvl="1" indent="-285750">
              <a:buFont typeface="Wingdings" panose="05000000000000000000" pitchFamily="2" charset="2"/>
              <a:buChar char="Ø"/>
            </a:pPr>
            <a:r>
              <a:rPr lang="en-US" sz="1400" dirty="0"/>
              <a:t>Comply with all 10 fair information principles.</a:t>
            </a:r>
          </a:p>
          <a:p>
            <a:pPr marL="585788" lvl="1" indent="-285750">
              <a:buFont typeface="Wingdings" panose="05000000000000000000" pitchFamily="2" charset="2"/>
              <a:buChar char="Ø"/>
            </a:pPr>
            <a:r>
              <a:rPr lang="en-US" sz="1400" dirty="0"/>
              <a:t>Appoint someone to be responsible for your organization’s PIPEDA compliance.</a:t>
            </a:r>
          </a:p>
          <a:p>
            <a:pPr marL="585788" lvl="1" indent="-285750">
              <a:buFont typeface="Wingdings" panose="05000000000000000000" pitchFamily="2" charset="2"/>
              <a:buChar char="Ø"/>
            </a:pPr>
            <a:r>
              <a:rPr lang="en-US" sz="1400" dirty="0"/>
              <a:t>Protect all personal information held by your organization, including any personal information you transfer to a third party for processing.</a:t>
            </a:r>
          </a:p>
          <a:p>
            <a:pPr marL="585788" lvl="1" indent="-285750">
              <a:buFont typeface="Wingdings" panose="05000000000000000000" pitchFamily="2" charset="2"/>
              <a:buChar char="Ø"/>
            </a:pPr>
            <a:r>
              <a:rPr lang="en-US" sz="1400" dirty="0"/>
              <a:t>Develop and implement personal information policies and practices.</a:t>
            </a:r>
          </a:p>
          <a:p>
            <a:pPr marL="0" indent="0">
              <a:buNone/>
            </a:pPr>
            <a:endParaRPr lang="en-CA" sz="1400" dirty="0"/>
          </a:p>
        </p:txBody>
      </p:sp>
      <p:sp>
        <p:nvSpPr>
          <p:cNvPr id="5" name="Rectangle 4">
            <a:extLst>
              <a:ext uri="{FF2B5EF4-FFF2-40B4-BE49-F238E27FC236}">
                <a16:creationId xmlns:a16="http://schemas.microsoft.com/office/drawing/2014/main" id="{A6EF7C2A-0C0F-4AFA-86FB-D598180DB356}"/>
              </a:ext>
            </a:extLst>
          </p:cNvPr>
          <p:cNvSpPr/>
          <p:nvPr/>
        </p:nvSpPr>
        <p:spPr>
          <a:xfrm>
            <a:off x="5471887" y="1857830"/>
            <a:ext cx="2627084" cy="29536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buFont typeface="Arial" panose="020B0604020202020204" pitchFamily="34" charset="0"/>
              <a:buChar char="•"/>
            </a:pPr>
            <a:r>
              <a:rPr lang="en-US" sz="1400" b="0" i="0" dirty="0">
                <a:solidFill>
                  <a:schemeClr val="bg1"/>
                </a:solidFill>
                <a:effectLst/>
                <a:latin typeface="Calibri" panose="020F0502020204030204" pitchFamily="34" charset="0"/>
              </a:rPr>
              <a:t>What personal information do we collect and is it sensitive? </a:t>
            </a:r>
          </a:p>
          <a:p>
            <a:pPr algn="l">
              <a:buFont typeface="Arial" panose="020B0604020202020204" pitchFamily="34" charset="0"/>
              <a:buChar char="•"/>
            </a:pPr>
            <a:r>
              <a:rPr lang="en-US" sz="1400" b="0" i="0" dirty="0">
                <a:solidFill>
                  <a:schemeClr val="bg1"/>
                </a:solidFill>
                <a:effectLst/>
                <a:latin typeface="Calibri" panose="020F0502020204030204" pitchFamily="34" charset="0"/>
              </a:rPr>
              <a:t>Why do we collect it?</a:t>
            </a:r>
          </a:p>
          <a:p>
            <a:pPr algn="l">
              <a:buFont typeface="Arial" panose="020B0604020202020204" pitchFamily="34" charset="0"/>
              <a:buChar char="•"/>
            </a:pPr>
            <a:r>
              <a:rPr lang="en-US" sz="1400" b="0" i="0" dirty="0">
                <a:solidFill>
                  <a:schemeClr val="bg1"/>
                </a:solidFill>
                <a:effectLst/>
                <a:latin typeface="Calibri" panose="020F0502020204030204" pitchFamily="34" charset="0"/>
              </a:rPr>
              <a:t>How do we collect it?</a:t>
            </a:r>
          </a:p>
          <a:p>
            <a:pPr algn="l">
              <a:buFont typeface="Arial" panose="020B0604020202020204" pitchFamily="34" charset="0"/>
              <a:buChar char="•"/>
            </a:pPr>
            <a:r>
              <a:rPr lang="en-US" sz="1400" b="0" i="0" dirty="0">
                <a:solidFill>
                  <a:schemeClr val="bg1"/>
                </a:solidFill>
                <a:effectLst/>
                <a:latin typeface="Calibri" panose="020F0502020204030204" pitchFamily="34" charset="0"/>
              </a:rPr>
              <a:t>What do we use it for?</a:t>
            </a:r>
          </a:p>
          <a:p>
            <a:pPr algn="l">
              <a:buFont typeface="Arial" panose="020B0604020202020204" pitchFamily="34" charset="0"/>
              <a:buChar char="•"/>
            </a:pPr>
            <a:r>
              <a:rPr lang="en-US" sz="1400" b="0" i="0" dirty="0">
                <a:solidFill>
                  <a:schemeClr val="bg1"/>
                </a:solidFill>
                <a:effectLst/>
                <a:latin typeface="Calibri" panose="020F0502020204030204" pitchFamily="34" charset="0"/>
              </a:rPr>
              <a:t>Where do we keep it?</a:t>
            </a:r>
          </a:p>
          <a:p>
            <a:pPr algn="l">
              <a:buFont typeface="Arial" panose="020B0604020202020204" pitchFamily="34" charset="0"/>
              <a:buChar char="•"/>
            </a:pPr>
            <a:r>
              <a:rPr lang="en-US" sz="1400" b="0" i="0" dirty="0">
                <a:solidFill>
                  <a:schemeClr val="bg1"/>
                </a:solidFill>
                <a:effectLst/>
                <a:latin typeface="Calibri" panose="020F0502020204030204" pitchFamily="34" charset="0"/>
              </a:rPr>
              <a:t>How is it secured?</a:t>
            </a:r>
          </a:p>
          <a:p>
            <a:pPr algn="l">
              <a:buFont typeface="Arial" panose="020B0604020202020204" pitchFamily="34" charset="0"/>
              <a:buChar char="•"/>
            </a:pPr>
            <a:r>
              <a:rPr lang="en-US" sz="1400" b="0" i="0" dirty="0">
                <a:solidFill>
                  <a:schemeClr val="bg1"/>
                </a:solidFill>
                <a:effectLst/>
                <a:latin typeface="Calibri" panose="020F0502020204030204" pitchFamily="34" charset="0"/>
              </a:rPr>
              <a:t>Who has access to or uses it?</a:t>
            </a:r>
          </a:p>
          <a:p>
            <a:pPr algn="l">
              <a:buFont typeface="Arial" panose="020B0604020202020204" pitchFamily="34" charset="0"/>
              <a:buChar char="•"/>
            </a:pPr>
            <a:r>
              <a:rPr lang="en-US" sz="1400" b="0" i="0" dirty="0">
                <a:solidFill>
                  <a:schemeClr val="bg1"/>
                </a:solidFill>
                <a:effectLst/>
                <a:latin typeface="Calibri" panose="020F0502020204030204" pitchFamily="34" charset="0"/>
              </a:rPr>
              <a:t>Who do we share it with?</a:t>
            </a:r>
          </a:p>
          <a:p>
            <a:pPr algn="l">
              <a:buFont typeface="Arial" panose="020B0604020202020204" pitchFamily="34" charset="0"/>
              <a:buChar char="•"/>
            </a:pPr>
            <a:r>
              <a:rPr lang="en-US" sz="1400" b="0" i="0" dirty="0">
                <a:solidFill>
                  <a:schemeClr val="bg1"/>
                </a:solidFill>
                <a:effectLst/>
                <a:latin typeface="Calibri" panose="020F0502020204030204" pitchFamily="34" charset="0"/>
              </a:rPr>
              <a:t>When is it disposed of?</a:t>
            </a:r>
          </a:p>
        </p:txBody>
      </p:sp>
    </p:spTree>
    <p:extLst>
      <p:ext uri="{BB962C8B-B14F-4D97-AF65-F5344CB8AC3E}">
        <p14:creationId xmlns:p14="http://schemas.microsoft.com/office/powerpoint/2010/main" val="2765217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BC269-0BA8-435A-B4BF-648A4F7CC36A}"/>
              </a:ext>
            </a:extLst>
          </p:cNvPr>
          <p:cNvSpPr>
            <a:spLocks noGrp="1"/>
          </p:cNvSpPr>
          <p:nvPr>
            <p:ph type="title"/>
          </p:nvPr>
        </p:nvSpPr>
        <p:spPr/>
        <p:txBody>
          <a:bodyPr/>
          <a:lstStyle/>
          <a:p>
            <a:r>
              <a:rPr lang="en-CA" dirty="0"/>
              <a:t>PIPEDA Principles </a:t>
            </a:r>
          </a:p>
        </p:txBody>
      </p:sp>
      <p:sp>
        <p:nvSpPr>
          <p:cNvPr id="3" name="Content Placeholder 2">
            <a:extLst>
              <a:ext uri="{FF2B5EF4-FFF2-40B4-BE49-F238E27FC236}">
                <a16:creationId xmlns:a16="http://schemas.microsoft.com/office/drawing/2014/main" id="{A02E61DD-A4D8-4818-9A07-5EEA6246D9DB}"/>
              </a:ext>
            </a:extLst>
          </p:cNvPr>
          <p:cNvSpPr>
            <a:spLocks noGrp="1"/>
          </p:cNvSpPr>
          <p:nvPr>
            <p:ph idx="1"/>
          </p:nvPr>
        </p:nvSpPr>
        <p:spPr>
          <a:xfrm>
            <a:off x="866216" y="1705884"/>
            <a:ext cx="6619244" cy="1552574"/>
          </a:xfrm>
        </p:spPr>
        <p:txBody>
          <a:bodyPr>
            <a:normAutofit/>
          </a:bodyPr>
          <a:lstStyle/>
          <a:p>
            <a:pPr marL="0" indent="0">
              <a:buNone/>
            </a:pPr>
            <a:r>
              <a:rPr lang="en-CA" sz="1400" dirty="0"/>
              <a:t>2. Identify Purpose</a:t>
            </a:r>
          </a:p>
          <a:p>
            <a:pPr lvl="1">
              <a:buFont typeface="Wingdings" panose="05000000000000000000" pitchFamily="2" charset="2"/>
              <a:buChar char="Ø"/>
            </a:pPr>
            <a:r>
              <a:rPr lang="en-US" sz="1400" dirty="0"/>
              <a:t>Identify and document your purposes for collecting personal information.</a:t>
            </a:r>
          </a:p>
          <a:p>
            <a:pPr lvl="1">
              <a:buFont typeface="Wingdings" panose="05000000000000000000" pitchFamily="2" charset="2"/>
              <a:buChar char="Ø"/>
            </a:pPr>
            <a:r>
              <a:rPr lang="en-US" sz="1400" dirty="0"/>
              <a:t>Tell your customers why your organization needs their personal information before or at the time of collection. </a:t>
            </a:r>
          </a:p>
          <a:p>
            <a:pPr lvl="1">
              <a:buFont typeface="Wingdings" panose="05000000000000000000" pitchFamily="2" charset="2"/>
              <a:buChar char="Ø"/>
            </a:pPr>
            <a:r>
              <a:rPr lang="en-US" sz="1400" dirty="0"/>
              <a:t>Obtain their consent again should you identify a new purpose.</a:t>
            </a:r>
          </a:p>
          <a:p>
            <a:endParaRPr lang="en-CA" sz="1400" dirty="0"/>
          </a:p>
          <a:p>
            <a:endParaRPr lang="en-CA" sz="1400" dirty="0"/>
          </a:p>
        </p:txBody>
      </p:sp>
      <p:sp>
        <p:nvSpPr>
          <p:cNvPr id="4" name="Content Placeholder 2">
            <a:extLst>
              <a:ext uri="{FF2B5EF4-FFF2-40B4-BE49-F238E27FC236}">
                <a16:creationId xmlns:a16="http://schemas.microsoft.com/office/drawing/2014/main" id="{F61FDFFE-4434-4641-83B9-4016074C49DC}"/>
              </a:ext>
            </a:extLst>
          </p:cNvPr>
          <p:cNvSpPr txBox="1">
            <a:spLocks/>
          </p:cNvSpPr>
          <p:nvPr/>
        </p:nvSpPr>
        <p:spPr>
          <a:xfrm>
            <a:off x="866216" y="3367771"/>
            <a:ext cx="6619244" cy="1552574"/>
          </a:xfrm>
          <a:prstGeom prst="rect">
            <a:avLst/>
          </a:prstGeom>
        </p:spPr>
        <p:txBody>
          <a:bodyPr vert="horz" lIns="91440" tIns="45720" rIns="91440" bIns="45720" rtlCol="0">
            <a:normAutofit lnSpcReduction="10000"/>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a:lstStyle>
          <a:p>
            <a:pPr marL="0" indent="0">
              <a:buFont typeface="Wingdings 3" charset="2"/>
              <a:buNone/>
            </a:pPr>
            <a:r>
              <a:rPr lang="en-CA" sz="1400" dirty="0">
                <a:latin typeface="Calibri" panose="020F0502020204030204" pitchFamily="34" charset="0"/>
              </a:rPr>
              <a:t>3. Consent</a:t>
            </a:r>
          </a:p>
          <a:p>
            <a:pPr lvl="1">
              <a:buFont typeface="Wingdings" panose="05000000000000000000" pitchFamily="2" charset="2"/>
              <a:buChar char="Ø"/>
            </a:pPr>
            <a:r>
              <a:rPr lang="en-US" sz="1400" dirty="0">
                <a:latin typeface="Calibri" panose="020F0502020204030204" pitchFamily="34" charset="0"/>
              </a:rPr>
              <a:t>Organizations are generally required to obtain meaningful consent for the collection, use and disclosure of personal information.</a:t>
            </a:r>
          </a:p>
          <a:p>
            <a:pPr lvl="1">
              <a:buFont typeface="Wingdings" panose="05000000000000000000" pitchFamily="2" charset="2"/>
              <a:buChar char="Ø"/>
            </a:pPr>
            <a:r>
              <a:rPr lang="en-US" sz="1400" dirty="0">
                <a:latin typeface="Calibri" panose="020F0502020204030204" pitchFamily="34" charset="0"/>
              </a:rPr>
              <a:t>The form of consent must take into account the sensitivity of the personal information.</a:t>
            </a:r>
          </a:p>
          <a:p>
            <a:pPr lvl="1">
              <a:buFont typeface="Wingdings" panose="05000000000000000000" pitchFamily="2" charset="2"/>
              <a:buChar char="Ø"/>
            </a:pPr>
            <a:r>
              <a:rPr lang="en-US" sz="1400" dirty="0">
                <a:latin typeface="Calibri" panose="020F0502020204030204" pitchFamily="34" charset="0"/>
              </a:rPr>
              <a:t>Individuals can withdraw consent at any time</a:t>
            </a:r>
          </a:p>
          <a:p>
            <a:pPr lvl="1">
              <a:buFont typeface="Wingdings" panose="05000000000000000000" pitchFamily="2" charset="2"/>
              <a:buChar char="Ø"/>
            </a:pPr>
            <a:endParaRPr lang="en-CA" sz="1400" dirty="0">
              <a:latin typeface="Calibri" panose="020F0502020204030204" pitchFamily="34" charset="0"/>
            </a:endParaRPr>
          </a:p>
          <a:p>
            <a:endParaRPr lang="en-CA" sz="1400" dirty="0">
              <a:latin typeface="Calibri" panose="020F0502020204030204" pitchFamily="34" charset="0"/>
            </a:endParaRPr>
          </a:p>
        </p:txBody>
      </p:sp>
    </p:spTree>
    <p:extLst>
      <p:ext uri="{BB962C8B-B14F-4D97-AF65-F5344CB8AC3E}">
        <p14:creationId xmlns:p14="http://schemas.microsoft.com/office/powerpoint/2010/main" val="1158787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cs typeface="Calibri" panose="020F0502020204030204" pitchFamily="34" charset="0"/>
              </a:rPr>
              <a:t>Privacy</a:t>
            </a:r>
            <a:endParaRPr dirty="0">
              <a:cs typeface="Calibri" panose="020F0502020204030204" pitchFamily="34" charset="0"/>
            </a:endParaRPr>
          </a:p>
        </p:txBody>
      </p:sp>
      <p:pic>
        <p:nvPicPr>
          <p:cNvPr id="4" name="Picture 3">
            <a:extLst>
              <a:ext uri="{FF2B5EF4-FFF2-40B4-BE49-F238E27FC236}">
                <a16:creationId xmlns:a16="http://schemas.microsoft.com/office/drawing/2014/main" id="{8D6CB400-ADAC-EB86-F73B-7BE9D7D9009C}"/>
              </a:ext>
            </a:extLst>
          </p:cNvPr>
          <p:cNvPicPr>
            <a:picLocks noChangeAspect="1"/>
          </p:cNvPicPr>
          <p:nvPr/>
        </p:nvPicPr>
        <p:blipFill rotWithShape="1">
          <a:blip r:embed="rId3"/>
          <a:srcRect l="-3" r="9154"/>
          <a:stretch/>
        </p:blipFill>
        <p:spPr>
          <a:xfrm>
            <a:off x="609066" y="1570584"/>
            <a:ext cx="6156000" cy="2674597"/>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BC269-0BA8-435A-B4BF-648A4F7CC36A}"/>
              </a:ext>
            </a:extLst>
          </p:cNvPr>
          <p:cNvSpPr>
            <a:spLocks noGrp="1"/>
          </p:cNvSpPr>
          <p:nvPr>
            <p:ph type="title"/>
          </p:nvPr>
        </p:nvSpPr>
        <p:spPr/>
        <p:txBody>
          <a:bodyPr/>
          <a:lstStyle/>
          <a:p>
            <a:r>
              <a:rPr lang="en-CA" dirty="0"/>
              <a:t>PIPEDA Principles </a:t>
            </a:r>
          </a:p>
        </p:txBody>
      </p:sp>
      <p:sp>
        <p:nvSpPr>
          <p:cNvPr id="3" name="Content Placeholder 2">
            <a:extLst>
              <a:ext uri="{FF2B5EF4-FFF2-40B4-BE49-F238E27FC236}">
                <a16:creationId xmlns:a16="http://schemas.microsoft.com/office/drawing/2014/main" id="{A02E61DD-A4D8-4818-9A07-5EEA6246D9DB}"/>
              </a:ext>
            </a:extLst>
          </p:cNvPr>
          <p:cNvSpPr>
            <a:spLocks noGrp="1"/>
          </p:cNvSpPr>
          <p:nvPr>
            <p:ph idx="1"/>
          </p:nvPr>
        </p:nvSpPr>
        <p:spPr>
          <a:xfrm>
            <a:off x="866216" y="1705884"/>
            <a:ext cx="6619244" cy="1552574"/>
          </a:xfrm>
        </p:spPr>
        <p:txBody>
          <a:bodyPr>
            <a:normAutofit/>
          </a:bodyPr>
          <a:lstStyle/>
          <a:p>
            <a:pPr marL="0" indent="0">
              <a:buNone/>
            </a:pPr>
            <a:r>
              <a:rPr lang="en-CA" sz="1400" dirty="0"/>
              <a:t>4. Limiting Collection</a:t>
            </a:r>
          </a:p>
          <a:p>
            <a:pPr lvl="1">
              <a:buFont typeface="Wingdings" panose="05000000000000000000" pitchFamily="2" charset="2"/>
              <a:buChar char="Ø"/>
            </a:pPr>
            <a:r>
              <a:rPr lang="en-US" sz="1400" dirty="0"/>
              <a:t>Collect only the personal information your organization needs to fulfill a legitimate identified purpose.</a:t>
            </a:r>
          </a:p>
          <a:p>
            <a:pPr lvl="1">
              <a:buFont typeface="Wingdings" panose="05000000000000000000" pitchFamily="2" charset="2"/>
              <a:buChar char="Ø"/>
            </a:pPr>
            <a:r>
              <a:rPr lang="en-US" sz="1400" dirty="0"/>
              <a:t>Be honest about the reasons you are collecting personal information.</a:t>
            </a:r>
          </a:p>
          <a:p>
            <a:pPr lvl="1">
              <a:buFont typeface="Wingdings" panose="05000000000000000000" pitchFamily="2" charset="2"/>
              <a:buChar char="Ø"/>
            </a:pPr>
            <a:r>
              <a:rPr lang="en-US" sz="1400" dirty="0"/>
              <a:t>Collect personal information by fair and lawful means.</a:t>
            </a:r>
            <a:endParaRPr lang="en-CA" sz="1400" dirty="0"/>
          </a:p>
          <a:p>
            <a:endParaRPr lang="en-CA" sz="1400" dirty="0"/>
          </a:p>
        </p:txBody>
      </p:sp>
      <p:sp>
        <p:nvSpPr>
          <p:cNvPr id="4" name="Content Placeholder 2">
            <a:extLst>
              <a:ext uri="{FF2B5EF4-FFF2-40B4-BE49-F238E27FC236}">
                <a16:creationId xmlns:a16="http://schemas.microsoft.com/office/drawing/2014/main" id="{F61FDFFE-4434-4641-83B9-4016074C49DC}"/>
              </a:ext>
            </a:extLst>
          </p:cNvPr>
          <p:cNvSpPr txBox="1">
            <a:spLocks/>
          </p:cNvSpPr>
          <p:nvPr/>
        </p:nvSpPr>
        <p:spPr>
          <a:xfrm>
            <a:off x="866216" y="3367771"/>
            <a:ext cx="6619244" cy="1567086"/>
          </a:xfrm>
          <a:prstGeom prst="rect">
            <a:avLst/>
          </a:prstGeom>
        </p:spPr>
        <p:txBody>
          <a:bodyPr vert="horz" lIns="91440" tIns="45720" rIns="91440" bIns="45720" rtlCol="0">
            <a:normAutofit lnSpcReduction="10000"/>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a:lstStyle>
          <a:p>
            <a:pPr marL="0" indent="0">
              <a:buFont typeface="Wingdings 3" charset="2"/>
              <a:buNone/>
            </a:pPr>
            <a:r>
              <a:rPr lang="en-CA" sz="1400" dirty="0">
                <a:latin typeface="Calibri" panose="020F0502020204030204" pitchFamily="34" charset="0"/>
              </a:rPr>
              <a:t>5. Limiting Use, Disclosure, and Retention</a:t>
            </a:r>
          </a:p>
          <a:p>
            <a:pPr lvl="1">
              <a:buFont typeface="Wingdings" panose="05000000000000000000" pitchFamily="2" charset="2"/>
              <a:buChar char="Ø"/>
            </a:pPr>
            <a:r>
              <a:rPr lang="en-US" sz="1400" dirty="0">
                <a:latin typeface="Calibri" panose="020F0502020204030204" pitchFamily="34" charset="0"/>
              </a:rPr>
              <a:t>Unless someone consents otherwise—or unless doing so is required by law—your organization may use or disclose personal information only for the identified purposes for which it was collected. </a:t>
            </a:r>
          </a:p>
          <a:p>
            <a:pPr lvl="1">
              <a:buFont typeface="Wingdings" panose="05000000000000000000" pitchFamily="2" charset="2"/>
              <a:buChar char="Ø"/>
            </a:pPr>
            <a:r>
              <a:rPr lang="en-US" sz="1400" dirty="0">
                <a:latin typeface="Calibri" panose="020F0502020204030204" pitchFamily="34" charset="0"/>
              </a:rPr>
              <a:t>Put guidelines and procedures in place for retaining and destroying personal information.</a:t>
            </a:r>
            <a:endParaRPr lang="en-CA" sz="1400" dirty="0">
              <a:latin typeface="Calibri" panose="020F0502020204030204" pitchFamily="34" charset="0"/>
            </a:endParaRPr>
          </a:p>
          <a:p>
            <a:endParaRPr lang="en-CA" sz="1400" dirty="0">
              <a:latin typeface="Calibri" panose="020F0502020204030204" pitchFamily="34" charset="0"/>
            </a:endParaRPr>
          </a:p>
        </p:txBody>
      </p:sp>
    </p:spTree>
    <p:extLst>
      <p:ext uri="{BB962C8B-B14F-4D97-AF65-F5344CB8AC3E}">
        <p14:creationId xmlns:p14="http://schemas.microsoft.com/office/powerpoint/2010/main" val="61650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69D0FFC-D721-4ED2-AE81-4333BC235311}"/>
              </a:ext>
            </a:extLst>
          </p:cNvPr>
          <p:cNvSpPr/>
          <p:nvPr/>
        </p:nvSpPr>
        <p:spPr>
          <a:xfrm>
            <a:off x="769258" y="2678343"/>
            <a:ext cx="6770914" cy="217668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latin typeface="Calibri" panose="020F0502020204030204" pitchFamily="34" charset="0"/>
            </a:endParaRPr>
          </a:p>
        </p:txBody>
      </p:sp>
      <p:sp>
        <p:nvSpPr>
          <p:cNvPr id="2" name="Title 1">
            <a:extLst>
              <a:ext uri="{FF2B5EF4-FFF2-40B4-BE49-F238E27FC236}">
                <a16:creationId xmlns:a16="http://schemas.microsoft.com/office/drawing/2014/main" id="{CC0BC269-0BA8-435A-B4BF-648A4F7CC36A}"/>
              </a:ext>
            </a:extLst>
          </p:cNvPr>
          <p:cNvSpPr>
            <a:spLocks noGrp="1"/>
          </p:cNvSpPr>
          <p:nvPr>
            <p:ph type="title"/>
          </p:nvPr>
        </p:nvSpPr>
        <p:spPr/>
        <p:txBody>
          <a:bodyPr/>
          <a:lstStyle/>
          <a:p>
            <a:r>
              <a:rPr lang="en-CA" dirty="0"/>
              <a:t>PIPEDA Principles </a:t>
            </a:r>
          </a:p>
        </p:txBody>
      </p:sp>
      <p:sp>
        <p:nvSpPr>
          <p:cNvPr id="3" name="Content Placeholder 2">
            <a:extLst>
              <a:ext uri="{FF2B5EF4-FFF2-40B4-BE49-F238E27FC236}">
                <a16:creationId xmlns:a16="http://schemas.microsoft.com/office/drawing/2014/main" id="{A02E61DD-A4D8-4818-9A07-5EEA6246D9DB}"/>
              </a:ext>
            </a:extLst>
          </p:cNvPr>
          <p:cNvSpPr>
            <a:spLocks noGrp="1"/>
          </p:cNvSpPr>
          <p:nvPr>
            <p:ph idx="1"/>
          </p:nvPr>
        </p:nvSpPr>
        <p:spPr>
          <a:xfrm>
            <a:off x="866216" y="1705884"/>
            <a:ext cx="6619244" cy="921202"/>
          </a:xfrm>
        </p:spPr>
        <p:txBody>
          <a:bodyPr>
            <a:normAutofit/>
          </a:bodyPr>
          <a:lstStyle/>
          <a:p>
            <a:pPr marL="0" indent="0">
              <a:buNone/>
            </a:pPr>
            <a:r>
              <a:rPr lang="en-CA" sz="1400" dirty="0"/>
              <a:t>6. Accuracy</a:t>
            </a:r>
          </a:p>
          <a:p>
            <a:pPr lvl="1">
              <a:buFont typeface="Wingdings" panose="05000000000000000000" pitchFamily="2" charset="2"/>
              <a:buChar char="Ø"/>
            </a:pPr>
            <a:r>
              <a:rPr lang="en-US" sz="1400" dirty="0"/>
              <a:t>Minimize the possibility of using incorrect information when making a decision about an individual or when disclosing information to third parties.</a:t>
            </a:r>
            <a:endParaRPr lang="en-CA" sz="1400" dirty="0"/>
          </a:p>
        </p:txBody>
      </p:sp>
      <p:sp>
        <p:nvSpPr>
          <p:cNvPr id="4" name="Content Placeholder 2">
            <a:extLst>
              <a:ext uri="{FF2B5EF4-FFF2-40B4-BE49-F238E27FC236}">
                <a16:creationId xmlns:a16="http://schemas.microsoft.com/office/drawing/2014/main" id="{F61FDFFE-4434-4641-83B9-4016074C49DC}"/>
              </a:ext>
            </a:extLst>
          </p:cNvPr>
          <p:cNvSpPr txBox="1">
            <a:spLocks/>
          </p:cNvSpPr>
          <p:nvPr/>
        </p:nvSpPr>
        <p:spPr>
          <a:xfrm>
            <a:off x="866216" y="2678343"/>
            <a:ext cx="6619244" cy="1291314"/>
          </a:xfrm>
          <a:prstGeom prst="rect">
            <a:avLst/>
          </a:prstGeom>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a:lstStyle>
          <a:p>
            <a:pPr marL="0" indent="0">
              <a:buFont typeface="Wingdings 3" charset="2"/>
              <a:buNone/>
            </a:pPr>
            <a:r>
              <a:rPr lang="en-CA" sz="1400" dirty="0">
                <a:latin typeface="Calibri" panose="020F0502020204030204" pitchFamily="34" charset="0"/>
              </a:rPr>
              <a:t>7. Safeguards</a:t>
            </a:r>
          </a:p>
          <a:p>
            <a:pPr lvl="1">
              <a:buFont typeface="Wingdings" panose="05000000000000000000" pitchFamily="2" charset="2"/>
              <a:buChar char="Ø"/>
            </a:pPr>
            <a:r>
              <a:rPr lang="en-US" sz="1400" dirty="0">
                <a:latin typeface="Calibri" panose="020F0502020204030204" pitchFamily="34" charset="0"/>
              </a:rPr>
              <a:t>Protect personal information in a way that is appropriate to how sensitive it is.</a:t>
            </a:r>
          </a:p>
          <a:p>
            <a:pPr lvl="1">
              <a:buFont typeface="Wingdings" panose="05000000000000000000" pitchFamily="2" charset="2"/>
              <a:buChar char="Ø"/>
            </a:pPr>
            <a:r>
              <a:rPr lang="en-US" sz="1400" dirty="0">
                <a:latin typeface="Calibri" panose="020F0502020204030204" pitchFamily="34" charset="0"/>
              </a:rPr>
              <a:t>Protect all personal information (regardless of how it is stored) against loss, theft, or any unauthorized access, disclosure, copying, use or modification.</a:t>
            </a:r>
            <a:endParaRPr lang="en-CA" sz="1400" dirty="0">
              <a:latin typeface="Calibri" panose="020F0502020204030204" pitchFamily="34" charset="0"/>
            </a:endParaRPr>
          </a:p>
        </p:txBody>
      </p:sp>
      <p:sp>
        <p:nvSpPr>
          <p:cNvPr id="5" name="Rectangle 4">
            <a:extLst>
              <a:ext uri="{FF2B5EF4-FFF2-40B4-BE49-F238E27FC236}">
                <a16:creationId xmlns:a16="http://schemas.microsoft.com/office/drawing/2014/main" id="{8E1754E9-8645-4C2D-B5D2-AC6E47052895}"/>
              </a:ext>
            </a:extLst>
          </p:cNvPr>
          <p:cNvSpPr/>
          <p:nvPr/>
        </p:nvSpPr>
        <p:spPr>
          <a:xfrm>
            <a:off x="866216" y="3969657"/>
            <a:ext cx="6619244" cy="7765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latin typeface="Calibri" panose="020F0502020204030204" pitchFamily="34" charset="0"/>
              </a:rPr>
              <a:t>NOTE: PIPEDA does not specify particular security safeguards that must be used. Your organization must continually ensure it adequately protects the personal information in its care as technologies evolve and as new risks emerge.</a:t>
            </a:r>
            <a:endParaRPr lang="en-CA" sz="1400" dirty="0">
              <a:latin typeface="Calibri" panose="020F0502020204030204" pitchFamily="34" charset="0"/>
            </a:endParaRPr>
          </a:p>
        </p:txBody>
      </p:sp>
    </p:spTree>
    <p:extLst>
      <p:ext uri="{BB962C8B-B14F-4D97-AF65-F5344CB8AC3E}">
        <p14:creationId xmlns:p14="http://schemas.microsoft.com/office/powerpoint/2010/main" val="415542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P spid="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BC269-0BA8-435A-B4BF-648A4F7CC36A}"/>
              </a:ext>
            </a:extLst>
          </p:cNvPr>
          <p:cNvSpPr>
            <a:spLocks noGrp="1"/>
          </p:cNvSpPr>
          <p:nvPr>
            <p:ph type="title"/>
          </p:nvPr>
        </p:nvSpPr>
        <p:spPr/>
        <p:txBody>
          <a:bodyPr/>
          <a:lstStyle/>
          <a:p>
            <a:r>
              <a:rPr lang="en-CA" dirty="0"/>
              <a:t>PIPEDA Principles </a:t>
            </a:r>
          </a:p>
        </p:txBody>
      </p:sp>
      <p:sp>
        <p:nvSpPr>
          <p:cNvPr id="3" name="Content Placeholder 2">
            <a:extLst>
              <a:ext uri="{FF2B5EF4-FFF2-40B4-BE49-F238E27FC236}">
                <a16:creationId xmlns:a16="http://schemas.microsoft.com/office/drawing/2014/main" id="{A02E61DD-A4D8-4818-9A07-5EEA6246D9DB}"/>
              </a:ext>
            </a:extLst>
          </p:cNvPr>
          <p:cNvSpPr>
            <a:spLocks noGrp="1"/>
          </p:cNvSpPr>
          <p:nvPr>
            <p:ph idx="1"/>
          </p:nvPr>
        </p:nvSpPr>
        <p:spPr>
          <a:xfrm>
            <a:off x="866216" y="1705884"/>
            <a:ext cx="6619244" cy="1552574"/>
          </a:xfrm>
        </p:spPr>
        <p:txBody>
          <a:bodyPr>
            <a:normAutofit lnSpcReduction="10000"/>
          </a:bodyPr>
          <a:lstStyle/>
          <a:p>
            <a:pPr marL="0" indent="0">
              <a:buNone/>
            </a:pPr>
            <a:r>
              <a:rPr lang="en-CA" sz="1400" dirty="0"/>
              <a:t>8. Openness</a:t>
            </a:r>
          </a:p>
          <a:p>
            <a:pPr lvl="1">
              <a:buFont typeface="Wingdings" panose="05000000000000000000" pitchFamily="2" charset="2"/>
              <a:buChar char="Ø"/>
            </a:pPr>
            <a:r>
              <a:rPr lang="en-US" sz="1400" dirty="0"/>
              <a:t>Consumers find privacy policies are difficult to understand, yet they feel compelled to give their consent in order to obtain the goods and services they want.</a:t>
            </a:r>
          </a:p>
          <a:p>
            <a:pPr lvl="1">
              <a:buFont typeface="Wingdings" panose="05000000000000000000" pitchFamily="2" charset="2"/>
              <a:buChar char="Ø"/>
            </a:pPr>
            <a:r>
              <a:rPr lang="en-US" sz="1400" dirty="0"/>
              <a:t>Inform your customers and employees that you have policies and practices for managing personal information.</a:t>
            </a:r>
            <a:endParaRPr lang="en-CA" sz="1400" dirty="0"/>
          </a:p>
        </p:txBody>
      </p:sp>
      <p:sp>
        <p:nvSpPr>
          <p:cNvPr id="4" name="Content Placeholder 2">
            <a:extLst>
              <a:ext uri="{FF2B5EF4-FFF2-40B4-BE49-F238E27FC236}">
                <a16:creationId xmlns:a16="http://schemas.microsoft.com/office/drawing/2014/main" id="{F61FDFFE-4434-4641-83B9-4016074C49DC}"/>
              </a:ext>
            </a:extLst>
          </p:cNvPr>
          <p:cNvSpPr txBox="1">
            <a:spLocks/>
          </p:cNvSpPr>
          <p:nvPr/>
        </p:nvSpPr>
        <p:spPr>
          <a:xfrm>
            <a:off x="841829" y="3294743"/>
            <a:ext cx="6589485" cy="1538516"/>
          </a:xfrm>
          <a:prstGeom prst="rect">
            <a:avLst/>
          </a:prstGeom>
        </p:spPr>
        <p:txBody>
          <a:bodyPr vert="horz" lIns="91440" tIns="45720" rIns="91440" bIns="45720" rtlCol="0">
            <a:no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a:lstStyle>
          <a:p>
            <a:pPr marL="0" indent="0">
              <a:buFont typeface="Wingdings 3" charset="2"/>
              <a:buNone/>
            </a:pPr>
            <a:r>
              <a:rPr lang="en-CA" sz="1400" dirty="0">
                <a:latin typeface="Calibri" panose="020F0502020204030204" pitchFamily="34" charset="0"/>
              </a:rPr>
              <a:t>9. Individual Access</a:t>
            </a:r>
          </a:p>
          <a:p>
            <a:pPr lvl="1">
              <a:buFont typeface="Wingdings" panose="05000000000000000000" pitchFamily="2" charset="2"/>
              <a:buChar char="Ø"/>
            </a:pPr>
            <a:r>
              <a:rPr lang="en-US" sz="1400" dirty="0">
                <a:latin typeface="Calibri" panose="020F0502020204030204" pitchFamily="34" charset="0"/>
              </a:rPr>
              <a:t>When asked, advise people about the personal information about them your organization holds.</a:t>
            </a:r>
          </a:p>
          <a:p>
            <a:pPr lvl="1">
              <a:buFont typeface="Wingdings" panose="05000000000000000000" pitchFamily="2" charset="2"/>
              <a:buChar char="Ø"/>
            </a:pPr>
            <a:r>
              <a:rPr lang="en-US" sz="1400" dirty="0">
                <a:latin typeface="Calibri" panose="020F0502020204030204" pitchFamily="34" charset="0"/>
              </a:rPr>
              <a:t>Explain how that information is or has been used and to whom it has been disclosed.</a:t>
            </a:r>
          </a:p>
          <a:p>
            <a:pPr lvl="1">
              <a:buFont typeface="Wingdings" panose="05000000000000000000" pitchFamily="2" charset="2"/>
              <a:buChar char="Ø"/>
            </a:pPr>
            <a:r>
              <a:rPr lang="en-US" sz="1400" dirty="0">
                <a:latin typeface="Calibri" panose="020F0502020204030204" pitchFamily="34" charset="0"/>
              </a:rPr>
              <a:t>Give people access to their information at minimal or no cost, or explain your reasons for not providing access.</a:t>
            </a:r>
            <a:endParaRPr lang="en-CA" sz="1400" dirty="0">
              <a:latin typeface="Calibri" panose="020F0502020204030204" pitchFamily="34" charset="0"/>
            </a:endParaRPr>
          </a:p>
        </p:txBody>
      </p:sp>
    </p:spTree>
    <p:extLst>
      <p:ext uri="{BB962C8B-B14F-4D97-AF65-F5344CB8AC3E}">
        <p14:creationId xmlns:p14="http://schemas.microsoft.com/office/powerpoint/2010/main" val="308889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BC269-0BA8-435A-B4BF-648A4F7CC36A}"/>
              </a:ext>
            </a:extLst>
          </p:cNvPr>
          <p:cNvSpPr>
            <a:spLocks noGrp="1"/>
          </p:cNvSpPr>
          <p:nvPr>
            <p:ph type="title"/>
          </p:nvPr>
        </p:nvSpPr>
        <p:spPr/>
        <p:txBody>
          <a:bodyPr/>
          <a:lstStyle/>
          <a:p>
            <a:r>
              <a:rPr lang="en-CA" dirty="0"/>
              <a:t>PIPEDA Principles </a:t>
            </a:r>
          </a:p>
        </p:txBody>
      </p:sp>
      <p:sp>
        <p:nvSpPr>
          <p:cNvPr id="3" name="Content Placeholder 2">
            <a:extLst>
              <a:ext uri="{FF2B5EF4-FFF2-40B4-BE49-F238E27FC236}">
                <a16:creationId xmlns:a16="http://schemas.microsoft.com/office/drawing/2014/main" id="{A02E61DD-A4D8-4818-9A07-5EEA6246D9DB}"/>
              </a:ext>
            </a:extLst>
          </p:cNvPr>
          <p:cNvSpPr>
            <a:spLocks noGrp="1"/>
          </p:cNvSpPr>
          <p:nvPr>
            <p:ph idx="1"/>
          </p:nvPr>
        </p:nvSpPr>
        <p:spPr>
          <a:xfrm>
            <a:off x="866216" y="1705884"/>
            <a:ext cx="6619244" cy="3258002"/>
          </a:xfrm>
        </p:spPr>
        <p:txBody>
          <a:bodyPr>
            <a:normAutofit/>
          </a:bodyPr>
          <a:lstStyle/>
          <a:p>
            <a:pPr marL="0" indent="0">
              <a:buNone/>
            </a:pPr>
            <a:r>
              <a:rPr lang="en-CA" sz="1400" dirty="0"/>
              <a:t>10. Challenging Compliance</a:t>
            </a:r>
          </a:p>
          <a:p>
            <a:pPr lvl="1">
              <a:buFont typeface="Wingdings" panose="05000000000000000000" pitchFamily="2" charset="2"/>
              <a:buChar char="Ø"/>
            </a:pPr>
            <a:r>
              <a:rPr lang="en-US" sz="1400" dirty="0"/>
              <a:t>An individual must be able to challenge your organization’s compliance with the fair information principles. They should address their challenge to the person in your organization who is accountable for compliance with PIPEDA.</a:t>
            </a:r>
          </a:p>
          <a:p>
            <a:pPr lvl="1">
              <a:buFont typeface="Wingdings" panose="05000000000000000000" pitchFamily="2" charset="2"/>
              <a:buChar char="Ø"/>
            </a:pPr>
            <a:r>
              <a:rPr lang="en-US" sz="1400" dirty="0"/>
              <a:t>Provide recourse by developing simple complaint handling and investigation procedures.</a:t>
            </a:r>
          </a:p>
          <a:p>
            <a:pPr lvl="1">
              <a:buFont typeface="Wingdings" panose="05000000000000000000" pitchFamily="2" charset="2"/>
              <a:buChar char="Ø"/>
            </a:pPr>
            <a:r>
              <a:rPr lang="en-US" sz="1400" dirty="0"/>
              <a:t>Tell complainants about their avenues of recourse. These include your organization’s own complaint procedures, along with those related to industry associations, regulatory bodies and the OPC.</a:t>
            </a:r>
          </a:p>
          <a:p>
            <a:pPr lvl="1">
              <a:buFont typeface="Wingdings" panose="05000000000000000000" pitchFamily="2" charset="2"/>
              <a:buChar char="Ø"/>
            </a:pPr>
            <a:r>
              <a:rPr lang="en-US" sz="1400" dirty="0"/>
              <a:t>Investigate all complaints you receive.</a:t>
            </a:r>
          </a:p>
          <a:p>
            <a:pPr lvl="1">
              <a:buFont typeface="Wingdings" panose="05000000000000000000" pitchFamily="2" charset="2"/>
              <a:buChar char="Ø"/>
            </a:pPr>
            <a:r>
              <a:rPr lang="en-US" sz="1400" dirty="0"/>
              <a:t>Improve any information-handling practices and policies that are found to be problematic.</a:t>
            </a:r>
            <a:endParaRPr lang="en-CA" sz="1400" dirty="0"/>
          </a:p>
          <a:p>
            <a:endParaRPr lang="en-CA" sz="1400" dirty="0"/>
          </a:p>
        </p:txBody>
      </p:sp>
    </p:spTree>
    <p:extLst>
      <p:ext uri="{BB962C8B-B14F-4D97-AF65-F5344CB8AC3E}">
        <p14:creationId xmlns:p14="http://schemas.microsoft.com/office/powerpoint/2010/main" val="20141776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77355-C9D0-4757-A473-FFA93E8A8AEE}"/>
              </a:ext>
            </a:extLst>
          </p:cNvPr>
          <p:cNvSpPr>
            <a:spLocks noGrp="1"/>
          </p:cNvSpPr>
          <p:nvPr>
            <p:ph type="title"/>
          </p:nvPr>
        </p:nvSpPr>
        <p:spPr/>
        <p:txBody>
          <a:bodyPr/>
          <a:lstStyle/>
          <a:p>
            <a:r>
              <a:rPr lang="en-US" dirty="0"/>
              <a:t>Clearview AI Case</a:t>
            </a:r>
            <a:endParaRPr lang="en-CA" dirty="0"/>
          </a:p>
        </p:txBody>
      </p:sp>
      <p:sp>
        <p:nvSpPr>
          <p:cNvPr id="3" name="Content Placeholder 2">
            <a:extLst>
              <a:ext uri="{FF2B5EF4-FFF2-40B4-BE49-F238E27FC236}">
                <a16:creationId xmlns:a16="http://schemas.microsoft.com/office/drawing/2014/main" id="{A50B6693-7C64-4832-A7E0-889C27EE044B}"/>
              </a:ext>
            </a:extLst>
          </p:cNvPr>
          <p:cNvSpPr>
            <a:spLocks noGrp="1"/>
          </p:cNvSpPr>
          <p:nvPr>
            <p:ph idx="1"/>
          </p:nvPr>
        </p:nvSpPr>
        <p:spPr/>
        <p:txBody>
          <a:bodyPr/>
          <a:lstStyle/>
          <a:p>
            <a:pPr>
              <a:buFont typeface="Wingdings" panose="05000000000000000000" pitchFamily="2" charset="2"/>
              <a:buChar char="Ø"/>
            </a:pPr>
            <a:r>
              <a:rPr lang="en-US" dirty="0"/>
              <a:t>Take 10 minutes to read the case individually.</a:t>
            </a:r>
          </a:p>
          <a:p>
            <a:pPr>
              <a:buFont typeface="Wingdings" panose="05000000000000000000" pitchFamily="2" charset="2"/>
              <a:buChar char="Ø"/>
            </a:pPr>
            <a:endParaRPr lang="en-US" dirty="0"/>
          </a:p>
          <a:p>
            <a:pPr>
              <a:buFont typeface="Wingdings" panose="05000000000000000000" pitchFamily="2" charset="2"/>
              <a:buChar char="Ø"/>
            </a:pPr>
            <a:r>
              <a:rPr lang="en-US" dirty="0"/>
              <a:t>Discuss it together and answer the following questions:</a:t>
            </a:r>
          </a:p>
          <a:p>
            <a:endParaRPr lang="en-US" dirty="0"/>
          </a:p>
          <a:p>
            <a:endParaRPr lang="en-US" dirty="0"/>
          </a:p>
          <a:p>
            <a:endParaRPr lang="en-US" dirty="0"/>
          </a:p>
          <a:p>
            <a:pPr marL="0" indent="0" algn="ctr">
              <a:buNone/>
            </a:pPr>
            <a:r>
              <a:rPr lang="en-CA" sz="1400" b="1" dirty="0"/>
              <a:t>Which PEPIDA principles did Clearview AI violate?</a:t>
            </a:r>
          </a:p>
        </p:txBody>
      </p:sp>
    </p:spTree>
    <p:extLst>
      <p:ext uri="{BB962C8B-B14F-4D97-AF65-F5344CB8AC3E}">
        <p14:creationId xmlns:p14="http://schemas.microsoft.com/office/powerpoint/2010/main" val="2452483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1034E-57AC-45F4-8AD0-76B2D17B50D0}"/>
              </a:ext>
            </a:extLst>
          </p:cNvPr>
          <p:cNvSpPr>
            <a:spLocks noGrp="1"/>
          </p:cNvSpPr>
          <p:nvPr>
            <p:ph type="title"/>
          </p:nvPr>
        </p:nvSpPr>
        <p:spPr/>
        <p:txBody>
          <a:bodyPr/>
          <a:lstStyle/>
          <a:p>
            <a:r>
              <a:rPr lang="en-CA" dirty="0"/>
              <a:t>Consumer Privacy Protection Act (CPPA)</a:t>
            </a:r>
          </a:p>
        </p:txBody>
      </p:sp>
      <p:sp>
        <p:nvSpPr>
          <p:cNvPr id="3" name="Content Placeholder 2">
            <a:extLst>
              <a:ext uri="{FF2B5EF4-FFF2-40B4-BE49-F238E27FC236}">
                <a16:creationId xmlns:a16="http://schemas.microsoft.com/office/drawing/2014/main" id="{CAF8094B-0E13-44C4-8AD3-1CBD3C93A8F8}"/>
              </a:ext>
            </a:extLst>
          </p:cNvPr>
          <p:cNvSpPr>
            <a:spLocks noGrp="1"/>
          </p:cNvSpPr>
          <p:nvPr>
            <p:ph idx="1"/>
          </p:nvPr>
        </p:nvSpPr>
        <p:spPr/>
        <p:txBody>
          <a:bodyPr>
            <a:normAutofit/>
          </a:bodyPr>
          <a:lstStyle/>
          <a:p>
            <a:pPr>
              <a:buFont typeface="Wingdings" panose="05000000000000000000" pitchFamily="2" charset="2"/>
              <a:buChar char="Ø"/>
            </a:pPr>
            <a:r>
              <a:rPr lang="en-CA" sz="1800" dirty="0"/>
              <a:t>The Digital Charter Implementation Act (Bill C-11).</a:t>
            </a:r>
          </a:p>
          <a:p>
            <a:pPr>
              <a:buFont typeface="Wingdings" panose="05000000000000000000" pitchFamily="2" charset="2"/>
              <a:buChar char="Ø"/>
            </a:pPr>
            <a:r>
              <a:rPr lang="en-CA" sz="1800" dirty="0"/>
              <a:t>Repeal “parts” of PIPEDA.</a:t>
            </a:r>
          </a:p>
          <a:p>
            <a:pPr>
              <a:buFont typeface="Wingdings" panose="05000000000000000000" pitchFamily="2" charset="2"/>
              <a:buChar char="Ø"/>
            </a:pPr>
            <a:r>
              <a:rPr lang="en-CA" sz="1800" dirty="0"/>
              <a:t>Under CPPA, the Privacy Commissioner may:</a:t>
            </a:r>
          </a:p>
          <a:p>
            <a:pPr lvl="1">
              <a:buFont typeface="Wingdings" panose="05000000000000000000" pitchFamily="2" charset="2"/>
              <a:buChar char="Ø"/>
            </a:pPr>
            <a:r>
              <a:rPr lang="en-CA" sz="1800" dirty="0"/>
              <a:t>Request the production of records.</a:t>
            </a:r>
          </a:p>
          <a:p>
            <a:pPr lvl="1">
              <a:buFont typeface="Wingdings" panose="05000000000000000000" pitchFamily="2" charset="2"/>
              <a:buChar char="Ø"/>
            </a:pPr>
            <a:r>
              <a:rPr lang="en-CA" sz="1800" dirty="0"/>
              <a:t>Enter private places to examine records.</a:t>
            </a:r>
          </a:p>
          <a:p>
            <a:pPr lvl="1">
              <a:buFont typeface="Wingdings" panose="05000000000000000000" pitchFamily="2" charset="2"/>
              <a:buChar char="Ø"/>
            </a:pPr>
            <a:r>
              <a:rPr lang="en-CA" sz="1800" dirty="0"/>
              <a:t>Share relevant information with federal regulatory bodies.</a:t>
            </a:r>
          </a:p>
          <a:p>
            <a:pPr lvl="1">
              <a:buFont typeface="Wingdings" panose="05000000000000000000" pitchFamily="2" charset="2"/>
              <a:buChar char="Ø"/>
            </a:pPr>
            <a:r>
              <a:rPr lang="en-CA" sz="1800" dirty="0"/>
              <a:t>Share information with provincial authorities and foreign states.</a:t>
            </a:r>
          </a:p>
        </p:txBody>
      </p:sp>
    </p:spTree>
    <p:extLst>
      <p:ext uri="{BB962C8B-B14F-4D97-AF65-F5344CB8AC3E}">
        <p14:creationId xmlns:p14="http://schemas.microsoft.com/office/powerpoint/2010/main" val="23452251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41593-A0C8-4665-ADAE-23631BAD5ADE}"/>
              </a:ext>
            </a:extLst>
          </p:cNvPr>
          <p:cNvSpPr>
            <a:spLocks noGrp="1"/>
          </p:cNvSpPr>
          <p:nvPr>
            <p:ph type="title"/>
          </p:nvPr>
        </p:nvSpPr>
        <p:spPr/>
        <p:txBody>
          <a:bodyPr/>
          <a:lstStyle/>
          <a:p>
            <a:r>
              <a:rPr lang="en-CA" dirty="0"/>
              <a:t>PEPIDA and CPPA</a:t>
            </a:r>
          </a:p>
        </p:txBody>
      </p:sp>
      <p:sp>
        <p:nvSpPr>
          <p:cNvPr id="3" name="Content Placeholder 2">
            <a:extLst>
              <a:ext uri="{FF2B5EF4-FFF2-40B4-BE49-F238E27FC236}">
                <a16:creationId xmlns:a16="http://schemas.microsoft.com/office/drawing/2014/main" id="{7BA8F036-BA29-4440-852F-90EABF360EFB}"/>
              </a:ext>
            </a:extLst>
          </p:cNvPr>
          <p:cNvSpPr>
            <a:spLocks noGrp="1"/>
          </p:cNvSpPr>
          <p:nvPr>
            <p:ph idx="1"/>
          </p:nvPr>
        </p:nvSpPr>
        <p:spPr/>
        <p:txBody>
          <a:bodyPr>
            <a:normAutofit/>
          </a:bodyPr>
          <a:lstStyle/>
          <a:p>
            <a:pPr>
              <a:buFont typeface="Wingdings" panose="05000000000000000000" pitchFamily="2" charset="2"/>
              <a:buChar char="Ø"/>
            </a:pPr>
            <a:r>
              <a:rPr lang="en-CA" sz="1800" dirty="0"/>
              <a:t>Individuals can sue companies for violations.</a:t>
            </a:r>
          </a:p>
          <a:p>
            <a:pPr>
              <a:buFont typeface="Wingdings" panose="05000000000000000000" pitchFamily="2" charset="2"/>
              <a:buChar char="Ø"/>
            </a:pPr>
            <a:r>
              <a:rPr lang="en-CA" sz="1800" dirty="0"/>
              <a:t>Stronger consent requirements.</a:t>
            </a:r>
          </a:p>
          <a:p>
            <a:pPr>
              <a:buFont typeface="Wingdings" panose="05000000000000000000" pitchFamily="2" charset="2"/>
              <a:buChar char="Ø"/>
            </a:pPr>
            <a:r>
              <a:rPr lang="en-CA" sz="1800" dirty="0"/>
              <a:t>More detailed explanation on the data collection, purpose, and use.</a:t>
            </a:r>
          </a:p>
          <a:p>
            <a:pPr>
              <a:buFont typeface="Wingdings" panose="05000000000000000000" pitchFamily="2" charset="2"/>
              <a:buChar char="Ø"/>
            </a:pPr>
            <a:r>
              <a:rPr lang="en-CA" sz="1800" dirty="0"/>
              <a:t>No further restriction added on transferring data outside of Canada.</a:t>
            </a:r>
          </a:p>
          <a:p>
            <a:pPr>
              <a:buFont typeface="Wingdings" panose="05000000000000000000" pitchFamily="2" charset="2"/>
              <a:buChar char="Ø"/>
            </a:pPr>
            <a:r>
              <a:rPr lang="en-CA" sz="1800" dirty="0"/>
              <a:t>Individuals can make requests to have their data deleted as soon as it is reasonably feasible.</a:t>
            </a:r>
          </a:p>
        </p:txBody>
      </p:sp>
    </p:spTree>
    <p:extLst>
      <p:ext uri="{BB962C8B-B14F-4D97-AF65-F5344CB8AC3E}">
        <p14:creationId xmlns:p14="http://schemas.microsoft.com/office/powerpoint/2010/main" val="9552419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41593-A0C8-4665-ADAE-23631BAD5ADE}"/>
              </a:ext>
            </a:extLst>
          </p:cNvPr>
          <p:cNvSpPr>
            <a:spLocks noGrp="1"/>
          </p:cNvSpPr>
          <p:nvPr>
            <p:ph type="title"/>
          </p:nvPr>
        </p:nvSpPr>
        <p:spPr/>
        <p:txBody>
          <a:bodyPr/>
          <a:lstStyle/>
          <a:p>
            <a:r>
              <a:rPr lang="en-CA" dirty="0"/>
              <a:t>PEPIDA and CPPA, Powers of Enforcement</a:t>
            </a:r>
          </a:p>
        </p:txBody>
      </p:sp>
      <p:sp>
        <p:nvSpPr>
          <p:cNvPr id="3" name="Content Placeholder 2">
            <a:extLst>
              <a:ext uri="{FF2B5EF4-FFF2-40B4-BE49-F238E27FC236}">
                <a16:creationId xmlns:a16="http://schemas.microsoft.com/office/drawing/2014/main" id="{7BA8F036-BA29-4440-852F-90EABF360EFB}"/>
              </a:ext>
            </a:extLst>
          </p:cNvPr>
          <p:cNvSpPr>
            <a:spLocks noGrp="1"/>
          </p:cNvSpPr>
          <p:nvPr>
            <p:ph idx="1"/>
          </p:nvPr>
        </p:nvSpPr>
        <p:spPr>
          <a:xfrm>
            <a:off x="866216" y="1973943"/>
            <a:ext cx="6619244" cy="2540907"/>
          </a:xfrm>
        </p:spPr>
        <p:txBody>
          <a:bodyPr>
            <a:normAutofit lnSpcReduction="10000"/>
          </a:bodyPr>
          <a:lstStyle/>
          <a:p>
            <a:pPr>
              <a:lnSpc>
                <a:spcPct val="150000"/>
              </a:lnSpc>
              <a:buFont typeface="Wingdings" panose="05000000000000000000" pitchFamily="2" charset="2"/>
              <a:buChar char="Ø"/>
            </a:pPr>
            <a:r>
              <a:rPr lang="en-CA" sz="2000" dirty="0"/>
              <a:t>Companies will have to perform privacy assessment in circumstances other than after a breach.</a:t>
            </a:r>
          </a:p>
          <a:p>
            <a:pPr>
              <a:lnSpc>
                <a:spcPct val="150000"/>
              </a:lnSpc>
              <a:buFont typeface="Wingdings" panose="05000000000000000000" pitchFamily="2" charset="2"/>
              <a:buChar char="Ø"/>
            </a:pPr>
            <a:r>
              <a:rPr lang="en-CA" sz="2000" dirty="0"/>
              <a:t>Notifications must be done as soon as it is feasible after a breach. (EU GDPR states 72 hours)</a:t>
            </a:r>
          </a:p>
          <a:p>
            <a:pPr>
              <a:lnSpc>
                <a:spcPct val="150000"/>
              </a:lnSpc>
              <a:buFont typeface="Wingdings" panose="05000000000000000000" pitchFamily="2" charset="2"/>
              <a:buChar char="Ø"/>
            </a:pPr>
            <a:r>
              <a:rPr lang="en-CA" sz="2000" dirty="0"/>
              <a:t>Additional record keeping about breaches.</a:t>
            </a:r>
          </a:p>
          <a:p>
            <a:endParaRPr lang="en-CA" sz="2000" dirty="0"/>
          </a:p>
          <a:p>
            <a:endParaRPr lang="en-CA" sz="2000" dirty="0"/>
          </a:p>
        </p:txBody>
      </p:sp>
    </p:spTree>
    <p:extLst>
      <p:ext uri="{BB962C8B-B14F-4D97-AF65-F5344CB8AC3E}">
        <p14:creationId xmlns:p14="http://schemas.microsoft.com/office/powerpoint/2010/main" val="16796331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A3BB32-535E-4258-B360-DF9456257217}"/>
              </a:ext>
            </a:extLst>
          </p:cNvPr>
          <p:cNvSpPr>
            <a:spLocks noGrp="1"/>
          </p:cNvSpPr>
          <p:nvPr>
            <p:ph type="title"/>
          </p:nvPr>
        </p:nvSpPr>
        <p:spPr/>
        <p:txBody>
          <a:bodyPr/>
          <a:lstStyle/>
          <a:p>
            <a:r>
              <a:rPr lang="en-CA" dirty="0"/>
              <a:t>PEPIDA and CPPA, Powers of Enforcement</a:t>
            </a:r>
          </a:p>
        </p:txBody>
      </p:sp>
      <p:sp>
        <p:nvSpPr>
          <p:cNvPr id="3" name="Content Placeholder 2">
            <a:extLst>
              <a:ext uri="{FF2B5EF4-FFF2-40B4-BE49-F238E27FC236}">
                <a16:creationId xmlns:a16="http://schemas.microsoft.com/office/drawing/2014/main" id="{ABE5DD00-3591-4D11-9806-36DB87F5F706}"/>
              </a:ext>
            </a:extLst>
          </p:cNvPr>
          <p:cNvSpPr>
            <a:spLocks noGrp="1"/>
          </p:cNvSpPr>
          <p:nvPr>
            <p:ph idx="1"/>
          </p:nvPr>
        </p:nvSpPr>
        <p:spPr>
          <a:xfrm>
            <a:off x="866216" y="1944915"/>
            <a:ext cx="6619244" cy="626835"/>
          </a:xfrm>
        </p:spPr>
        <p:txBody>
          <a:bodyPr>
            <a:normAutofit/>
          </a:bodyPr>
          <a:lstStyle/>
          <a:p>
            <a:pPr>
              <a:buFont typeface="Wingdings" panose="05000000000000000000" pitchFamily="2" charset="2"/>
              <a:buChar char="Ø"/>
            </a:pPr>
            <a:r>
              <a:rPr lang="en-CA" sz="2000" dirty="0"/>
              <a:t>Fines are more in line with other international privacy laws.</a:t>
            </a:r>
          </a:p>
        </p:txBody>
      </p:sp>
      <p:sp>
        <p:nvSpPr>
          <p:cNvPr id="5" name="Rectangle 4">
            <a:extLst>
              <a:ext uri="{FF2B5EF4-FFF2-40B4-BE49-F238E27FC236}">
                <a16:creationId xmlns:a16="http://schemas.microsoft.com/office/drawing/2014/main" id="{E0828E93-96F6-4659-B144-26767AF3C7C7}"/>
              </a:ext>
            </a:extLst>
          </p:cNvPr>
          <p:cNvSpPr/>
          <p:nvPr/>
        </p:nvSpPr>
        <p:spPr>
          <a:xfrm>
            <a:off x="661411" y="2571750"/>
            <a:ext cx="2256971" cy="389164"/>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atin typeface="Calibri" panose="020F0502020204030204" pitchFamily="34" charset="0"/>
              </a:rPr>
              <a:t>PIPEDA</a:t>
            </a:r>
          </a:p>
        </p:txBody>
      </p:sp>
      <p:sp>
        <p:nvSpPr>
          <p:cNvPr id="6" name="Rectangle 5">
            <a:extLst>
              <a:ext uri="{FF2B5EF4-FFF2-40B4-BE49-F238E27FC236}">
                <a16:creationId xmlns:a16="http://schemas.microsoft.com/office/drawing/2014/main" id="{E32B775E-DFB0-4DDB-91C9-ACB1C0786219}"/>
              </a:ext>
            </a:extLst>
          </p:cNvPr>
          <p:cNvSpPr/>
          <p:nvPr/>
        </p:nvSpPr>
        <p:spPr>
          <a:xfrm>
            <a:off x="3420731" y="2571750"/>
            <a:ext cx="2256971" cy="389164"/>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atin typeface="Calibri" panose="020F0502020204030204" pitchFamily="34" charset="0"/>
              </a:rPr>
              <a:t>CPPA</a:t>
            </a:r>
          </a:p>
        </p:txBody>
      </p:sp>
      <p:sp>
        <p:nvSpPr>
          <p:cNvPr id="7" name="Rectangle 6">
            <a:extLst>
              <a:ext uri="{FF2B5EF4-FFF2-40B4-BE49-F238E27FC236}">
                <a16:creationId xmlns:a16="http://schemas.microsoft.com/office/drawing/2014/main" id="{29885DD8-205C-4602-9B78-3CAC64F57C21}"/>
              </a:ext>
            </a:extLst>
          </p:cNvPr>
          <p:cNvSpPr/>
          <p:nvPr/>
        </p:nvSpPr>
        <p:spPr>
          <a:xfrm>
            <a:off x="661411" y="3127829"/>
            <a:ext cx="2256971" cy="1719942"/>
          </a:xfrm>
          <a:prstGeom prst="rect">
            <a:avLst/>
          </a:prstGeom>
          <a:solidFill>
            <a:srgbClr val="0070C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atin typeface="Calibri" panose="020F0502020204030204" pitchFamily="34" charset="0"/>
              </a:rPr>
              <a:t>Maximum fine</a:t>
            </a:r>
          </a:p>
          <a:p>
            <a:pPr algn="ctr"/>
            <a:r>
              <a:rPr lang="en-CA" dirty="0">
                <a:latin typeface="Calibri" panose="020F0502020204030204" pitchFamily="34" charset="0"/>
              </a:rPr>
              <a:t>CA $100,000</a:t>
            </a:r>
          </a:p>
        </p:txBody>
      </p:sp>
      <p:sp>
        <p:nvSpPr>
          <p:cNvPr id="8" name="Rectangle 7">
            <a:extLst>
              <a:ext uri="{FF2B5EF4-FFF2-40B4-BE49-F238E27FC236}">
                <a16:creationId xmlns:a16="http://schemas.microsoft.com/office/drawing/2014/main" id="{F4D60D0D-6A8F-4C60-8332-E186EF97428E}"/>
              </a:ext>
            </a:extLst>
          </p:cNvPr>
          <p:cNvSpPr/>
          <p:nvPr/>
        </p:nvSpPr>
        <p:spPr>
          <a:xfrm>
            <a:off x="3413474" y="3127829"/>
            <a:ext cx="2256971" cy="1719942"/>
          </a:xfrm>
          <a:prstGeom prst="rect">
            <a:avLst/>
          </a:prstGeom>
          <a:solidFill>
            <a:schemeClr val="accent6">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atin typeface="Calibri" panose="020F0502020204030204" pitchFamily="34" charset="0"/>
              </a:rPr>
              <a:t>Maximum fine is</a:t>
            </a:r>
          </a:p>
          <a:p>
            <a:pPr algn="ctr"/>
            <a:r>
              <a:rPr lang="en-CA" dirty="0">
                <a:latin typeface="Calibri" panose="020F0502020204030204" pitchFamily="34" charset="0"/>
              </a:rPr>
              <a:t>CA $10,000,000</a:t>
            </a:r>
          </a:p>
          <a:p>
            <a:pPr algn="ctr"/>
            <a:r>
              <a:rPr lang="en-CA" dirty="0">
                <a:latin typeface="Calibri" panose="020F0502020204030204" pitchFamily="34" charset="0"/>
              </a:rPr>
              <a:t>Or</a:t>
            </a:r>
          </a:p>
          <a:p>
            <a:pPr algn="ctr"/>
            <a:r>
              <a:rPr lang="en-CA" dirty="0">
                <a:latin typeface="Calibri" panose="020F0502020204030204" pitchFamily="34" charset="0"/>
              </a:rPr>
              <a:t>3% of “Global” annual revenue</a:t>
            </a:r>
          </a:p>
        </p:txBody>
      </p:sp>
      <p:sp>
        <p:nvSpPr>
          <p:cNvPr id="9" name="Rectangle 8">
            <a:extLst>
              <a:ext uri="{FF2B5EF4-FFF2-40B4-BE49-F238E27FC236}">
                <a16:creationId xmlns:a16="http://schemas.microsoft.com/office/drawing/2014/main" id="{F2F39AD1-30FA-418F-A554-5F5AD748AA2A}"/>
              </a:ext>
            </a:extLst>
          </p:cNvPr>
          <p:cNvSpPr/>
          <p:nvPr/>
        </p:nvSpPr>
        <p:spPr>
          <a:xfrm>
            <a:off x="6165537" y="3127829"/>
            <a:ext cx="2256971" cy="1719942"/>
          </a:xfrm>
          <a:prstGeom prst="rect">
            <a:avLst/>
          </a:prstGeom>
          <a:solidFill>
            <a:schemeClr val="accent6">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atin typeface="Calibri" panose="020F0502020204030204" pitchFamily="34" charset="0"/>
              </a:rPr>
              <a:t>Maximum fine is</a:t>
            </a:r>
          </a:p>
          <a:p>
            <a:pPr algn="ctr"/>
            <a:r>
              <a:rPr lang="en-CA" dirty="0">
                <a:latin typeface="Calibri" panose="020F0502020204030204" pitchFamily="34" charset="0"/>
              </a:rPr>
              <a:t>CA $25,000,000</a:t>
            </a:r>
          </a:p>
          <a:p>
            <a:pPr algn="ctr"/>
            <a:r>
              <a:rPr lang="en-CA" dirty="0">
                <a:latin typeface="Calibri" panose="020F0502020204030204" pitchFamily="34" charset="0"/>
              </a:rPr>
              <a:t>Or</a:t>
            </a:r>
          </a:p>
          <a:p>
            <a:pPr algn="ctr"/>
            <a:r>
              <a:rPr lang="en-CA" dirty="0">
                <a:latin typeface="Calibri" panose="020F0502020204030204" pitchFamily="34" charset="0"/>
              </a:rPr>
              <a:t>5% of “Global” annual revenue</a:t>
            </a:r>
          </a:p>
        </p:txBody>
      </p:sp>
      <p:sp>
        <p:nvSpPr>
          <p:cNvPr id="10" name="Rectangle 9">
            <a:extLst>
              <a:ext uri="{FF2B5EF4-FFF2-40B4-BE49-F238E27FC236}">
                <a16:creationId xmlns:a16="http://schemas.microsoft.com/office/drawing/2014/main" id="{0D1762FB-3D40-42FB-A938-DE9F65E31A7E}"/>
              </a:ext>
            </a:extLst>
          </p:cNvPr>
          <p:cNvSpPr/>
          <p:nvPr/>
        </p:nvSpPr>
        <p:spPr>
          <a:xfrm>
            <a:off x="6165536" y="2571750"/>
            <a:ext cx="2256971" cy="389164"/>
          </a:xfrm>
          <a:prstGeom prst="rect">
            <a:avLst/>
          </a:prstGeom>
          <a:solidFill>
            <a:schemeClr val="accent6">
              <a:lumMod val="50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dirty="0">
                <a:latin typeface="Calibri" panose="020F0502020204030204" pitchFamily="34" charset="0"/>
              </a:rPr>
              <a:t>CPPA, Severe</a:t>
            </a:r>
          </a:p>
        </p:txBody>
      </p:sp>
    </p:spTree>
    <p:extLst>
      <p:ext uri="{BB962C8B-B14F-4D97-AF65-F5344CB8AC3E}">
        <p14:creationId xmlns:p14="http://schemas.microsoft.com/office/powerpoint/2010/main" val="1660248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7F2CE-D272-471F-93F3-8C1C3ECC1ED1}"/>
              </a:ext>
            </a:extLst>
          </p:cNvPr>
          <p:cNvSpPr>
            <a:spLocks noGrp="1"/>
          </p:cNvSpPr>
          <p:nvPr>
            <p:ph type="title"/>
          </p:nvPr>
        </p:nvSpPr>
        <p:spPr/>
        <p:txBody>
          <a:bodyPr/>
          <a:lstStyle/>
          <a:p>
            <a:r>
              <a:rPr lang="en-CA" dirty="0"/>
              <a:t>CPPA, New Exceptions</a:t>
            </a:r>
          </a:p>
        </p:txBody>
      </p:sp>
      <p:sp>
        <p:nvSpPr>
          <p:cNvPr id="3" name="Content Placeholder 2">
            <a:extLst>
              <a:ext uri="{FF2B5EF4-FFF2-40B4-BE49-F238E27FC236}">
                <a16:creationId xmlns:a16="http://schemas.microsoft.com/office/drawing/2014/main" id="{9F98D51A-8061-4036-8086-F39DEDED2BC8}"/>
              </a:ext>
            </a:extLst>
          </p:cNvPr>
          <p:cNvSpPr>
            <a:spLocks noGrp="1"/>
          </p:cNvSpPr>
          <p:nvPr>
            <p:ph idx="1"/>
          </p:nvPr>
        </p:nvSpPr>
        <p:spPr>
          <a:xfrm>
            <a:off x="866216" y="1727201"/>
            <a:ext cx="6199602" cy="3149600"/>
          </a:xfrm>
        </p:spPr>
        <p:txBody>
          <a:bodyPr>
            <a:normAutofit/>
          </a:bodyPr>
          <a:lstStyle/>
          <a:p>
            <a:pPr>
              <a:buFont typeface="Wingdings" panose="05000000000000000000" pitchFamily="2" charset="2"/>
              <a:buChar char="Ø"/>
            </a:pPr>
            <a:r>
              <a:rPr lang="en-US" sz="1600" dirty="0"/>
              <a:t>Organizations may transfer an individual’s personal information to a service provider without consent if necessary for delivery of a product or service that the individual has requested.</a:t>
            </a:r>
          </a:p>
          <a:p>
            <a:pPr>
              <a:buFont typeface="Wingdings" panose="05000000000000000000" pitchFamily="2" charset="2"/>
              <a:buChar char="Ø"/>
            </a:pPr>
            <a:r>
              <a:rPr lang="en-US" sz="1600" dirty="0"/>
              <a:t>Organizations may use an individual’s personal information to de-identify the information (Data Anonymization).</a:t>
            </a:r>
          </a:p>
          <a:p>
            <a:pPr>
              <a:buFont typeface="Wingdings" panose="05000000000000000000" pitchFamily="2" charset="2"/>
              <a:buChar char="Ø"/>
            </a:pPr>
            <a:r>
              <a:rPr lang="en-US" sz="1600" dirty="0"/>
              <a:t>Organizations may use an individual’s personal information for internal research and/or development as long as it is de-identified.</a:t>
            </a:r>
          </a:p>
          <a:p>
            <a:pPr>
              <a:buFont typeface="Wingdings" panose="05000000000000000000" pitchFamily="2" charset="2"/>
              <a:buChar char="Ø"/>
            </a:pPr>
            <a:r>
              <a:rPr lang="en-US" sz="1600" dirty="0"/>
              <a:t>Organizations may disclose an individual’s personal information to any government, healthcare, post-secondary educational institution, or library, provided that the information is first de-identified</a:t>
            </a:r>
          </a:p>
          <a:p>
            <a:endParaRPr lang="en-CA" sz="1600" dirty="0"/>
          </a:p>
        </p:txBody>
      </p:sp>
    </p:spTree>
    <p:extLst>
      <p:ext uri="{BB962C8B-B14F-4D97-AF65-F5344CB8AC3E}">
        <p14:creationId xmlns:p14="http://schemas.microsoft.com/office/powerpoint/2010/main" val="3487473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cs typeface="Calibri" panose="020F0502020204030204" pitchFamily="34" charset="0"/>
              </a:rPr>
              <a:t>Privacy</a:t>
            </a:r>
            <a:endParaRPr dirty="0">
              <a:cs typeface="Calibri" panose="020F0502020204030204" pitchFamily="34" charset="0"/>
            </a:endParaRPr>
          </a:p>
        </p:txBody>
      </p:sp>
      <p:sp>
        <p:nvSpPr>
          <p:cNvPr id="74" name="Google Shape;74;p16"/>
          <p:cNvSpPr txBox="1">
            <a:spLocks noGrp="1"/>
          </p:cNvSpPr>
          <p:nvPr>
            <p:ph type="body" idx="1"/>
          </p:nvPr>
        </p:nvSpPr>
        <p:spPr>
          <a:xfrm>
            <a:off x="311700" y="1632535"/>
            <a:ext cx="7565288"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400" dirty="0">
                <a:solidFill>
                  <a:schemeClr val="dk1"/>
                </a:solidFill>
                <a:ea typeface="Roboto"/>
                <a:cs typeface="Calibri" panose="020F0502020204030204" pitchFamily="34" charset="0"/>
                <a:sym typeface="Roboto"/>
              </a:rPr>
              <a:t>Show of hands:</a:t>
            </a:r>
          </a:p>
          <a:p>
            <a:pPr marL="342900" lvl="0" algn="l" rtl="0">
              <a:spcBef>
                <a:spcPts val="0"/>
              </a:spcBef>
              <a:spcAft>
                <a:spcPts val="0"/>
              </a:spcAft>
              <a:buFont typeface="Wingdings" panose="05000000000000000000" pitchFamily="2" charset="2"/>
              <a:buChar char="Ø"/>
            </a:pPr>
            <a:endParaRPr lang="en-GB" sz="2400" dirty="0">
              <a:solidFill>
                <a:schemeClr val="dk1"/>
              </a:solidFill>
              <a:ea typeface="Roboto"/>
              <a:cs typeface="Calibri" panose="020F0502020204030204" pitchFamily="34" charset="0"/>
              <a:sym typeface="Roboto"/>
            </a:endParaRPr>
          </a:p>
          <a:p>
            <a:pPr marL="0" lvl="0" indent="0" algn="l" rtl="0">
              <a:spcBef>
                <a:spcPts val="0"/>
              </a:spcBef>
              <a:spcAft>
                <a:spcPts val="0"/>
              </a:spcAft>
              <a:buNone/>
            </a:pPr>
            <a:endParaRPr lang="en-GB" sz="2400" dirty="0">
              <a:solidFill>
                <a:schemeClr val="dk1"/>
              </a:solidFill>
              <a:ea typeface="Roboto"/>
              <a:cs typeface="Calibri" panose="020F0502020204030204" pitchFamily="34" charset="0"/>
              <a:sym typeface="Roboto"/>
            </a:endParaRPr>
          </a:p>
          <a:p>
            <a:pPr marL="0" lvl="0" indent="0" algn="ctr" rtl="0">
              <a:spcBef>
                <a:spcPts val="0"/>
              </a:spcBef>
              <a:spcAft>
                <a:spcPts val="0"/>
              </a:spcAft>
              <a:buNone/>
            </a:pPr>
            <a:r>
              <a:rPr lang="en-GB" sz="2400" b="1" dirty="0">
                <a:solidFill>
                  <a:schemeClr val="dk1"/>
                </a:solidFill>
                <a:effectLst>
                  <a:outerShdw blurRad="38100" dist="38100" dir="2700000" algn="tl">
                    <a:srgbClr val="000000">
                      <a:alpha val="43137"/>
                    </a:srgbClr>
                  </a:outerShdw>
                </a:effectLst>
                <a:ea typeface="Roboto"/>
                <a:cs typeface="Calibri" panose="020F0502020204030204" pitchFamily="34" charset="0"/>
                <a:sym typeface="Roboto"/>
              </a:rPr>
              <a:t>Is privacy a Human Right?</a:t>
            </a:r>
          </a:p>
          <a:p>
            <a:pPr marL="342900" lvl="0" algn="l" rtl="0">
              <a:spcBef>
                <a:spcPts val="1800"/>
              </a:spcBef>
              <a:spcAft>
                <a:spcPts val="0"/>
              </a:spcAft>
              <a:buClr>
                <a:schemeClr val="dk1"/>
              </a:buClr>
              <a:buSzPts val="1100"/>
              <a:buFont typeface="Wingdings" panose="05000000000000000000" pitchFamily="2" charset="2"/>
              <a:buChar char="Ø"/>
            </a:pPr>
            <a:endParaRPr lang="en-GB" sz="2400" dirty="0">
              <a:solidFill>
                <a:schemeClr val="dk1"/>
              </a:solidFill>
              <a:ea typeface="Roboto"/>
              <a:cs typeface="Calibri" panose="020F0502020204030204" pitchFamily="34" charset="0"/>
              <a:sym typeface="Roboto"/>
            </a:endParaRPr>
          </a:p>
          <a:p>
            <a:pPr marL="0" lvl="0" indent="0" algn="l" rtl="0">
              <a:spcBef>
                <a:spcPts val="1800"/>
              </a:spcBef>
              <a:spcAft>
                <a:spcPts val="0"/>
              </a:spcAft>
              <a:buClr>
                <a:schemeClr val="dk1"/>
              </a:buClr>
              <a:buSzPts val="1100"/>
              <a:buNone/>
            </a:pPr>
            <a:endParaRPr sz="2400" dirty="0">
              <a:solidFill>
                <a:schemeClr val="dk1"/>
              </a:solidFill>
              <a:ea typeface="Roboto"/>
              <a:cs typeface="Calibri" panose="020F0502020204030204" pitchFamily="34" charset="0"/>
              <a:sym typeface="Roboto"/>
            </a:endParaRPr>
          </a:p>
          <a:p>
            <a:pPr marL="0" lvl="0" indent="0" algn="l" rtl="0">
              <a:spcBef>
                <a:spcPts val="1800"/>
              </a:spcBef>
              <a:spcAft>
                <a:spcPts val="1600"/>
              </a:spcAft>
              <a:buNone/>
            </a:pPr>
            <a:endParaRPr dirty="0">
              <a:solidFill>
                <a:schemeClr val="dk1"/>
              </a:solidFill>
              <a:cs typeface="Calibri" panose="020F050202020403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5B5FA-0134-453A-9825-2C1F92F21D76}"/>
              </a:ext>
            </a:extLst>
          </p:cNvPr>
          <p:cNvSpPr>
            <a:spLocks noGrp="1"/>
          </p:cNvSpPr>
          <p:nvPr>
            <p:ph type="title"/>
          </p:nvPr>
        </p:nvSpPr>
        <p:spPr/>
        <p:txBody>
          <a:bodyPr/>
          <a:lstStyle/>
          <a:p>
            <a:r>
              <a:rPr lang="en-CA" dirty="0"/>
              <a:t>CPPA, Are These Violations?</a:t>
            </a:r>
          </a:p>
        </p:txBody>
      </p:sp>
      <p:sp>
        <p:nvSpPr>
          <p:cNvPr id="3" name="Content Placeholder 2">
            <a:extLst>
              <a:ext uri="{FF2B5EF4-FFF2-40B4-BE49-F238E27FC236}">
                <a16:creationId xmlns:a16="http://schemas.microsoft.com/office/drawing/2014/main" id="{2B55D498-9612-4B70-935D-552549673575}"/>
              </a:ext>
            </a:extLst>
          </p:cNvPr>
          <p:cNvSpPr>
            <a:spLocks noGrp="1"/>
          </p:cNvSpPr>
          <p:nvPr>
            <p:ph idx="1"/>
          </p:nvPr>
        </p:nvSpPr>
        <p:spPr>
          <a:xfrm>
            <a:off x="866216" y="1944915"/>
            <a:ext cx="6447501" cy="2569936"/>
          </a:xfrm>
        </p:spPr>
        <p:txBody>
          <a:bodyPr>
            <a:normAutofit lnSpcReduction="10000"/>
          </a:bodyPr>
          <a:lstStyle/>
          <a:p>
            <a:pPr>
              <a:buFont typeface="Wingdings" panose="05000000000000000000" pitchFamily="2" charset="2"/>
              <a:buChar char="Ø"/>
            </a:pPr>
            <a:r>
              <a:rPr lang="en-CA" sz="1600" dirty="0"/>
              <a:t>A </a:t>
            </a:r>
            <a:r>
              <a:rPr lang="en-CA" sz="1600" b="1" dirty="0"/>
              <a:t>car dealership </a:t>
            </a:r>
            <a:r>
              <a:rPr lang="en-CA" sz="1600" dirty="0"/>
              <a:t>company collects information about customers who test drive their cars without notifying them.</a:t>
            </a:r>
          </a:p>
          <a:p>
            <a:pPr>
              <a:buFont typeface="Wingdings" panose="05000000000000000000" pitchFamily="2" charset="2"/>
              <a:buChar char="Ø"/>
            </a:pPr>
            <a:r>
              <a:rPr lang="en-CA" sz="1600" dirty="0"/>
              <a:t>A </a:t>
            </a:r>
            <a:r>
              <a:rPr lang="en-CA" sz="1600" b="1" dirty="0"/>
              <a:t>grocery store chain </a:t>
            </a:r>
            <a:r>
              <a:rPr lang="en-CA" sz="1600" dirty="0"/>
              <a:t>collected information about customers participating in a customer loyalty program. It was clear that the personal data was in exchange for the loyalty points.</a:t>
            </a:r>
          </a:p>
          <a:p>
            <a:pPr>
              <a:buFont typeface="Wingdings" panose="05000000000000000000" pitchFamily="2" charset="2"/>
              <a:buChar char="Ø"/>
            </a:pPr>
            <a:r>
              <a:rPr lang="en-CA" sz="1600" dirty="0"/>
              <a:t>A </a:t>
            </a:r>
            <a:r>
              <a:rPr lang="en-CA" sz="1600" b="1" dirty="0"/>
              <a:t>mass media and entertainment </a:t>
            </a:r>
            <a:r>
              <a:rPr lang="en-CA" sz="1600" dirty="0"/>
              <a:t>company did not allow customers to opt-out of the use of their personal data.</a:t>
            </a:r>
          </a:p>
          <a:p>
            <a:pPr>
              <a:buFont typeface="Wingdings" panose="05000000000000000000" pitchFamily="2" charset="2"/>
              <a:buChar char="Ø"/>
            </a:pPr>
            <a:r>
              <a:rPr lang="en-CA" sz="1600" b="1" dirty="0"/>
              <a:t>Online dating </a:t>
            </a:r>
            <a:r>
              <a:rPr lang="en-CA" sz="1600" dirty="0"/>
              <a:t>apps did not state that they will sell data including PII to 3</a:t>
            </a:r>
            <a:r>
              <a:rPr lang="en-CA" sz="1600" baseline="30000" dirty="0"/>
              <a:t>rd</a:t>
            </a:r>
            <a:r>
              <a:rPr lang="en-CA" sz="1600" dirty="0"/>
              <a:t> parties.</a:t>
            </a:r>
          </a:p>
          <a:p>
            <a:endParaRPr lang="en-CA" sz="1600" dirty="0"/>
          </a:p>
        </p:txBody>
      </p:sp>
    </p:spTree>
    <p:extLst>
      <p:ext uri="{BB962C8B-B14F-4D97-AF65-F5344CB8AC3E}">
        <p14:creationId xmlns:p14="http://schemas.microsoft.com/office/powerpoint/2010/main" val="9677201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3322E5F-1370-4138-8D81-3AF2216509C9}"/>
              </a:ext>
            </a:extLst>
          </p:cNvPr>
          <p:cNvSpPr/>
          <p:nvPr/>
        </p:nvSpPr>
        <p:spPr>
          <a:xfrm>
            <a:off x="1596576" y="970315"/>
            <a:ext cx="5936060" cy="3833340"/>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latin typeface="Calibri" panose="020F0502020204030204" pitchFamily="34" charset="0"/>
            </a:endParaRPr>
          </a:p>
        </p:txBody>
      </p:sp>
      <p:sp>
        <p:nvSpPr>
          <p:cNvPr id="2" name="Title 1">
            <a:extLst>
              <a:ext uri="{FF2B5EF4-FFF2-40B4-BE49-F238E27FC236}">
                <a16:creationId xmlns:a16="http://schemas.microsoft.com/office/drawing/2014/main" id="{E913389B-5167-4D5A-A834-5319FDC9711D}"/>
              </a:ext>
            </a:extLst>
          </p:cNvPr>
          <p:cNvSpPr>
            <a:spLocks noGrp="1"/>
          </p:cNvSpPr>
          <p:nvPr>
            <p:ph type="title"/>
          </p:nvPr>
        </p:nvSpPr>
        <p:spPr/>
        <p:txBody>
          <a:bodyPr/>
          <a:lstStyle/>
          <a:p>
            <a:r>
              <a:rPr lang="en-CA" dirty="0"/>
              <a:t>What if Facebook violates CPPA?!</a:t>
            </a:r>
          </a:p>
        </p:txBody>
      </p:sp>
      <p:sp>
        <p:nvSpPr>
          <p:cNvPr id="4" name="TextBox 3">
            <a:extLst>
              <a:ext uri="{FF2B5EF4-FFF2-40B4-BE49-F238E27FC236}">
                <a16:creationId xmlns:a16="http://schemas.microsoft.com/office/drawing/2014/main" id="{D6804411-F89D-41D2-BB5B-88547430DF64}"/>
              </a:ext>
            </a:extLst>
          </p:cNvPr>
          <p:cNvSpPr txBox="1"/>
          <p:nvPr/>
        </p:nvSpPr>
        <p:spPr>
          <a:xfrm>
            <a:off x="351027" y="4869544"/>
            <a:ext cx="3269628" cy="215444"/>
          </a:xfrm>
          <a:prstGeom prst="rect">
            <a:avLst/>
          </a:prstGeom>
          <a:noFill/>
        </p:spPr>
        <p:txBody>
          <a:bodyPr wrap="square" rtlCol="0">
            <a:spAutoFit/>
          </a:bodyPr>
          <a:lstStyle/>
          <a:p>
            <a:r>
              <a:rPr lang="en-CA" sz="800" dirty="0">
                <a:latin typeface="Calibri" panose="020F0502020204030204" pitchFamily="34" charset="0"/>
              </a:rPr>
              <a:t>https://www.statista.com/statistics/268604/annual-revenue-of-facebook/</a:t>
            </a:r>
          </a:p>
        </p:txBody>
      </p:sp>
      <p:graphicFrame>
        <p:nvGraphicFramePr>
          <p:cNvPr id="6" name="Object 5">
            <a:extLst>
              <a:ext uri="{FF2B5EF4-FFF2-40B4-BE49-F238E27FC236}">
                <a16:creationId xmlns:a16="http://schemas.microsoft.com/office/drawing/2014/main" id="{6F2DE594-1541-4CDE-9D61-7EE7BAEBDA57}"/>
              </a:ext>
            </a:extLst>
          </p:cNvPr>
          <p:cNvGraphicFramePr>
            <a:graphicFrameLocks noChangeAspect="1"/>
          </p:cNvGraphicFramePr>
          <p:nvPr>
            <p:extLst>
              <p:ext uri="{D42A27DB-BD31-4B8C-83A1-F6EECF244321}">
                <p14:modId xmlns:p14="http://schemas.microsoft.com/office/powerpoint/2010/main" val="2222941833"/>
              </p:ext>
            </p:extLst>
          </p:nvPr>
        </p:nvGraphicFramePr>
        <p:xfrm>
          <a:off x="1645960" y="1036204"/>
          <a:ext cx="5837293" cy="3701563"/>
        </p:xfrm>
        <a:graphic>
          <a:graphicData uri="http://schemas.openxmlformats.org/presentationml/2006/ole">
            <mc:AlternateContent xmlns:mc="http://schemas.openxmlformats.org/markup-compatibility/2006">
              <mc:Choice xmlns:v="urn:schemas-microsoft-com:vml" Requires="v">
                <p:oleObj name="Bitmap Image" r:id="rId2" imgW="6699240" imgH="4248000" progId="Paint.Picture">
                  <p:embed/>
                </p:oleObj>
              </mc:Choice>
              <mc:Fallback>
                <p:oleObj name="Bitmap Image" r:id="rId2" imgW="6699240" imgH="4248000" progId="Paint.Picture">
                  <p:embed/>
                  <p:pic>
                    <p:nvPicPr>
                      <p:cNvPr id="6" name="Object 5">
                        <a:extLst>
                          <a:ext uri="{FF2B5EF4-FFF2-40B4-BE49-F238E27FC236}">
                            <a16:creationId xmlns:a16="http://schemas.microsoft.com/office/drawing/2014/main" id="{6F2DE594-1541-4CDE-9D61-7EE7BAEBDA57}"/>
                          </a:ext>
                        </a:extLst>
                      </p:cNvPr>
                      <p:cNvPicPr/>
                      <p:nvPr/>
                    </p:nvPicPr>
                    <p:blipFill>
                      <a:blip r:embed="rId3"/>
                      <a:stretch>
                        <a:fillRect/>
                      </a:stretch>
                    </p:blipFill>
                    <p:spPr>
                      <a:xfrm>
                        <a:off x="1645960" y="1036204"/>
                        <a:ext cx="5837293" cy="3701563"/>
                      </a:xfrm>
                      <a:prstGeom prst="rect">
                        <a:avLst/>
                      </a:prstGeom>
                    </p:spPr>
                  </p:pic>
                </p:oleObj>
              </mc:Fallback>
            </mc:AlternateContent>
          </a:graphicData>
        </a:graphic>
      </p:graphicFrame>
    </p:spTree>
    <p:extLst>
      <p:ext uri="{BB962C8B-B14F-4D97-AF65-F5344CB8AC3E}">
        <p14:creationId xmlns:p14="http://schemas.microsoft.com/office/powerpoint/2010/main" val="42354843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Privacy</a:t>
            </a:r>
            <a:endParaRPr/>
          </a:p>
        </p:txBody>
      </p:sp>
      <p:sp>
        <p:nvSpPr>
          <p:cNvPr id="135" name="Google Shape;135;p26"/>
          <p:cNvSpPr txBox="1">
            <a:spLocks noGrp="1"/>
          </p:cNvSpPr>
          <p:nvPr>
            <p:ph type="body" idx="1"/>
          </p:nvPr>
        </p:nvSpPr>
        <p:spPr>
          <a:xfrm>
            <a:off x="311700" y="1647371"/>
            <a:ext cx="6982718" cy="3465648"/>
          </a:xfrm>
          <a:prstGeom prst="rect">
            <a:avLst/>
          </a:prstGeom>
        </p:spPr>
        <p:txBody>
          <a:bodyPr spcFirstLastPara="1" wrap="square" lIns="91425" tIns="91425" rIns="91425" bIns="91425" anchor="t" anchorCtr="0">
            <a:noAutofit/>
          </a:bodyPr>
          <a:lstStyle/>
          <a:p>
            <a:pPr marL="0" marR="0" lvl="0" indent="0" algn="l" rtl="0">
              <a:lnSpc>
                <a:spcPct val="115000"/>
              </a:lnSpc>
              <a:spcBef>
                <a:spcPts val="1600"/>
              </a:spcBef>
              <a:spcAft>
                <a:spcPts val="0"/>
              </a:spcAft>
              <a:buNone/>
            </a:pPr>
            <a:r>
              <a:rPr lang="en-GB" sz="1600" b="1" dirty="0">
                <a:ea typeface="Roboto"/>
                <a:cs typeface="Calibri" panose="020F0502020204030204" pitchFamily="34" charset="0"/>
                <a:sym typeface="Roboto"/>
              </a:rPr>
              <a:t>The Health Information Protection Act (HIPA)</a:t>
            </a:r>
            <a:endParaRPr lang="en-GB" sz="1600" dirty="0">
              <a:ea typeface="Roboto"/>
              <a:cs typeface="Calibri" panose="020F0502020204030204" pitchFamily="34" charset="0"/>
              <a:sym typeface="Roboto"/>
            </a:endParaRPr>
          </a:p>
          <a:p>
            <a:pPr marL="285750" marR="0" lvl="0" indent="-285750" algn="l" rtl="0">
              <a:lnSpc>
                <a:spcPct val="115000"/>
              </a:lnSpc>
              <a:spcBef>
                <a:spcPts val="1600"/>
              </a:spcBef>
              <a:spcAft>
                <a:spcPts val="0"/>
              </a:spcAft>
              <a:buFont typeface="Wingdings" panose="05000000000000000000" pitchFamily="2" charset="2"/>
              <a:buChar char="Ø"/>
            </a:pPr>
            <a:r>
              <a:rPr lang="en-GB" sz="1600" dirty="0">
                <a:ea typeface="Roboto"/>
                <a:cs typeface="Calibri" panose="020F0502020204030204" pitchFamily="34" charset="0"/>
                <a:sym typeface="Roboto"/>
              </a:rPr>
              <a:t>Patients have the right to access records containing their personal health information held by trustees. </a:t>
            </a:r>
          </a:p>
          <a:p>
            <a:pPr marL="285750" marR="0" lvl="0" indent="-285750" algn="l" rtl="0">
              <a:lnSpc>
                <a:spcPct val="115000"/>
              </a:lnSpc>
              <a:spcBef>
                <a:spcPts val="1600"/>
              </a:spcBef>
              <a:spcAft>
                <a:spcPts val="0"/>
              </a:spcAft>
              <a:buFont typeface="Wingdings" panose="05000000000000000000" pitchFamily="2" charset="2"/>
              <a:buChar char="Ø"/>
            </a:pPr>
            <a:r>
              <a:rPr lang="en-GB" sz="1600" dirty="0">
                <a:ea typeface="Roboto"/>
                <a:cs typeface="Calibri" panose="020F0502020204030204" pitchFamily="34" charset="0"/>
                <a:sym typeface="Roboto"/>
              </a:rPr>
              <a:t>It establishes rules for the collection, use and disclosure of health information by trustees and their colleagues. </a:t>
            </a:r>
          </a:p>
          <a:p>
            <a:pPr marL="285750" marR="0" lvl="0" indent="-285750" algn="l" rtl="0">
              <a:lnSpc>
                <a:spcPct val="115000"/>
              </a:lnSpc>
              <a:spcBef>
                <a:spcPts val="1600"/>
              </a:spcBef>
              <a:spcAft>
                <a:spcPts val="0"/>
              </a:spcAft>
              <a:buFont typeface="Wingdings" panose="05000000000000000000" pitchFamily="2" charset="2"/>
              <a:buChar char="Ø"/>
            </a:pPr>
            <a:r>
              <a:rPr lang="en-GB" sz="1600" dirty="0">
                <a:ea typeface="Roboto"/>
                <a:cs typeface="Calibri" panose="020F0502020204030204" pitchFamily="34" charset="0"/>
                <a:sym typeface="Roboto"/>
              </a:rPr>
              <a:t>Trustees are responsible for the information accessed, collected, used and disclosed by their employees, service suppliers and affiliated organizations.</a:t>
            </a:r>
            <a:endParaRPr sz="1600" dirty="0">
              <a:ea typeface="Roboto"/>
              <a:cs typeface="Calibri" panose="020F0502020204030204" pitchFamily="34" charset="0"/>
              <a:sym typeface="Roboto"/>
            </a:endParaRPr>
          </a:p>
          <a:p>
            <a:pPr marL="0" lvl="0" indent="0" algn="l" rtl="0">
              <a:spcBef>
                <a:spcPts val="900"/>
              </a:spcBef>
              <a:spcAft>
                <a:spcPts val="1600"/>
              </a:spcAft>
              <a:buNone/>
            </a:pPr>
            <a:endParaRPr sz="16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7"/>
          <p:cNvSpPr txBox="1">
            <a:spLocks noGrp="1"/>
          </p:cNvSpPr>
          <p:nvPr>
            <p:ph type="title"/>
          </p:nvPr>
        </p:nvSpPr>
        <p:spPr>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b="1" dirty="0">
                <a:solidFill>
                  <a:srgbClr val="FF0000"/>
                </a:solidFill>
                <a:effectLst>
                  <a:outerShdw blurRad="38100" dist="38100" dir="2700000" algn="tl">
                    <a:srgbClr val="000000">
                      <a:alpha val="43137"/>
                    </a:srgbClr>
                  </a:outerShdw>
                </a:effectLst>
              </a:rPr>
              <a:t>Security</a:t>
            </a:r>
            <a:endParaRPr b="1" dirty="0">
              <a:solidFill>
                <a:srgbClr val="FF0000"/>
              </a:solidFill>
              <a:effectLst>
                <a:outerShdw blurRad="38100" dist="38100" dir="2700000" algn="tl">
                  <a:srgbClr val="000000">
                    <a:alpha val="43137"/>
                  </a:srgbClr>
                </a:outerShdw>
              </a:effectLst>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title="What is Cyber Security?">
            <a:hlinkClick r:id="" action="ppaction://media"/>
            <a:extLst>
              <a:ext uri="{FF2B5EF4-FFF2-40B4-BE49-F238E27FC236}">
                <a16:creationId xmlns:a16="http://schemas.microsoft.com/office/drawing/2014/main" id="{93DEAD8B-0309-4031-8339-5A00AE105B26}"/>
              </a:ext>
            </a:extLst>
          </p:cNvPr>
          <p:cNvPicPr>
            <a:picLocks noRot="1" noChangeAspect="1"/>
          </p:cNvPicPr>
          <p:nvPr>
            <a:videoFile r:link="rId1"/>
          </p:nvPr>
        </p:nvPicPr>
        <p:blipFill>
          <a:blip r:embed="rId3"/>
          <a:stretch>
            <a:fillRect/>
          </a:stretch>
        </p:blipFill>
        <p:spPr>
          <a:xfrm>
            <a:off x="428171" y="230487"/>
            <a:ext cx="8262097" cy="4668084"/>
          </a:xfrm>
          <a:prstGeom prst="rect">
            <a:avLst/>
          </a:prstGeom>
        </p:spPr>
      </p:pic>
    </p:spTree>
    <p:extLst>
      <p:ext uri="{BB962C8B-B14F-4D97-AF65-F5344CB8AC3E}">
        <p14:creationId xmlns:p14="http://schemas.microsoft.com/office/powerpoint/2010/main" val="95445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04BF-22FA-4AE9-BB72-50D85DE8526C}"/>
              </a:ext>
            </a:extLst>
          </p:cNvPr>
          <p:cNvSpPr>
            <a:spLocks noGrp="1"/>
          </p:cNvSpPr>
          <p:nvPr>
            <p:ph type="title"/>
          </p:nvPr>
        </p:nvSpPr>
        <p:spPr/>
        <p:txBody>
          <a:bodyPr/>
          <a:lstStyle/>
          <a:p>
            <a:r>
              <a:rPr lang="en-CA" dirty="0"/>
              <a:t>What </a:t>
            </a:r>
            <a:r>
              <a:rPr lang="en-CA"/>
              <a:t>Companies Lose</a:t>
            </a:r>
            <a:r>
              <a:rPr lang="en-CA" dirty="0"/>
              <a:t>?</a:t>
            </a:r>
          </a:p>
        </p:txBody>
      </p:sp>
      <p:sp>
        <p:nvSpPr>
          <p:cNvPr id="3" name="Content Placeholder 2">
            <a:extLst>
              <a:ext uri="{FF2B5EF4-FFF2-40B4-BE49-F238E27FC236}">
                <a16:creationId xmlns:a16="http://schemas.microsoft.com/office/drawing/2014/main" id="{7D98F9B1-CB27-4934-AA06-AA6110735AF7}"/>
              </a:ext>
            </a:extLst>
          </p:cNvPr>
          <p:cNvSpPr>
            <a:spLocks noGrp="1"/>
          </p:cNvSpPr>
          <p:nvPr>
            <p:ph idx="1"/>
          </p:nvPr>
        </p:nvSpPr>
        <p:spPr>
          <a:xfrm>
            <a:off x="866216" y="1966686"/>
            <a:ext cx="6619244" cy="2548164"/>
          </a:xfrm>
          <a:solidFill>
            <a:srgbClr val="FF0000"/>
          </a:solidFill>
        </p:spPr>
        <p:txBody>
          <a:bodyPr>
            <a:normAutofit/>
          </a:bodyPr>
          <a:lstStyle/>
          <a:p>
            <a:pPr marL="0" indent="0" algn="ctr">
              <a:buNone/>
            </a:pPr>
            <a:endParaRPr lang="en-CA" sz="3200" b="1" dirty="0">
              <a:solidFill>
                <a:schemeClr val="bg1"/>
              </a:solidFill>
              <a:effectLst>
                <a:outerShdw blurRad="38100" dist="38100" dir="2700000" algn="tl">
                  <a:srgbClr val="000000">
                    <a:alpha val="43137"/>
                  </a:srgbClr>
                </a:outerShdw>
              </a:effectLst>
            </a:endParaRPr>
          </a:p>
          <a:p>
            <a:pPr marL="0" indent="0" algn="ctr">
              <a:buNone/>
            </a:pPr>
            <a:r>
              <a:rPr lang="en-CA" sz="3200" b="1" dirty="0">
                <a:solidFill>
                  <a:schemeClr val="bg1"/>
                </a:solidFill>
                <a:effectLst>
                  <a:outerShdw blurRad="38100" dist="38100" dir="2700000" algn="tl">
                    <a:srgbClr val="000000">
                      <a:alpha val="43137"/>
                    </a:srgbClr>
                  </a:outerShdw>
                </a:effectLst>
              </a:rPr>
              <a:t>What would companies lose in the case of a security breach?</a:t>
            </a:r>
          </a:p>
        </p:txBody>
      </p:sp>
    </p:spTree>
    <p:extLst>
      <p:ext uri="{BB962C8B-B14F-4D97-AF65-F5344CB8AC3E}">
        <p14:creationId xmlns:p14="http://schemas.microsoft.com/office/powerpoint/2010/main" val="2171918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Categories of Financial Loss</a:t>
            </a:r>
            <a:endParaRPr dirty="0"/>
          </a:p>
        </p:txBody>
      </p:sp>
      <p:sp>
        <p:nvSpPr>
          <p:cNvPr id="146" name="Google Shape;146;p28"/>
          <p:cNvSpPr txBox="1">
            <a:spLocks noGrp="1"/>
          </p:cNvSpPr>
          <p:nvPr>
            <p:ph type="body" idx="1"/>
          </p:nvPr>
        </p:nvSpPr>
        <p:spPr>
          <a:xfrm>
            <a:off x="311700" y="1201271"/>
            <a:ext cx="7009476" cy="3835077"/>
          </a:xfrm>
          <a:prstGeom prst="rect">
            <a:avLst/>
          </a:prstGeom>
          <a:noFill/>
          <a:ln>
            <a:noFill/>
          </a:ln>
        </p:spPr>
        <p:txBody>
          <a:bodyPr spcFirstLastPara="1" wrap="square" lIns="91425" tIns="91425" rIns="91425" bIns="91425" anchor="t" anchorCtr="0">
            <a:noAutofit/>
          </a:bodyPr>
          <a:lstStyle/>
          <a:p>
            <a:pPr algn="l" fontAlgn="base">
              <a:lnSpc>
                <a:spcPct val="150000"/>
              </a:lnSpc>
              <a:buSzPct val="100000"/>
              <a:buFont typeface="Wingdings" panose="05000000000000000000" pitchFamily="2" charset="2"/>
              <a:buChar char="Ø"/>
            </a:pPr>
            <a:r>
              <a:rPr lang="en-US" sz="1200" b="1" i="0" dirty="0">
                <a:solidFill>
                  <a:srgbClr val="2D5C88"/>
                </a:solidFill>
                <a:effectLst/>
                <a:cs typeface="Calibri" panose="020F0502020204030204" pitchFamily="34" charset="0"/>
              </a:rPr>
              <a:t>Detection </a:t>
            </a:r>
            <a:r>
              <a:rPr lang="en-US" sz="1200" b="0" i="0" dirty="0">
                <a:solidFill>
                  <a:srgbClr val="666666"/>
                </a:solidFill>
                <a:effectLst/>
                <a:cs typeface="Calibri" panose="020F0502020204030204" pitchFamily="34" charset="0"/>
              </a:rPr>
              <a:t>– costs resulting from identifying and reporting a cyber attack as well as the expenses arising from audits, investigation, and mitigation.</a:t>
            </a:r>
          </a:p>
          <a:p>
            <a:pPr algn="l" fontAlgn="base">
              <a:lnSpc>
                <a:spcPct val="150000"/>
              </a:lnSpc>
              <a:buSzPct val="100000"/>
              <a:buFont typeface="Wingdings" panose="05000000000000000000" pitchFamily="2" charset="2"/>
              <a:buChar char="Ø"/>
            </a:pPr>
            <a:endParaRPr lang="en-US" sz="1200" b="0" i="0" dirty="0">
              <a:solidFill>
                <a:srgbClr val="666666"/>
              </a:solidFill>
              <a:effectLst/>
              <a:cs typeface="Calibri" panose="020F0502020204030204" pitchFamily="34" charset="0"/>
            </a:endParaRPr>
          </a:p>
          <a:p>
            <a:pPr algn="l" fontAlgn="base">
              <a:lnSpc>
                <a:spcPct val="150000"/>
              </a:lnSpc>
              <a:buSzPct val="100000"/>
              <a:buFont typeface="Wingdings" panose="05000000000000000000" pitchFamily="2" charset="2"/>
              <a:buChar char="Ø"/>
            </a:pPr>
            <a:r>
              <a:rPr lang="en-US" sz="1200" b="1" i="0" dirty="0">
                <a:solidFill>
                  <a:srgbClr val="2D5C88"/>
                </a:solidFill>
                <a:effectLst/>
                <a:cs typeface="Calibri" panose="020F0502020204030204" pitchFamily="34" charset="0"/>
              </a:rPr>
              <a:t>Notification</a:t>
            </a:r>
            <a:r>
              <a:rPr lang="en-US" sz="1200" b="0" i="0" dirty="0">
                <a:solidFill>
                  <a:srgbClr val="666666"/>
                </a:solidFill>
                <a:effectLst/>
                <a:cs typeface="Calibri" panose="020F0502020204030204" pitchFamily="34" charset="0"/>
              </a:rPr>
              <a:t> – costs associated with informing customers and stakeholders of a cyber attack.</a:t>
            </a:r>
          </a:p>
          <a:p>
            <a:pPr algn="l" fontAlgn="base">
              <a:lnSpc>
                <a:spcPct val="150000"/>
              </a:lnSpc>
              <a:buSzPct val="100000"/>
              <a:buFont typeface="Wingdings" panose="05000000000000000000" pitchFamily="2" charset="2"/>
              <a:buChar char="Ø"/>
            </a:pPr>
            <a:endParaRPr lang="en-US" sz="1200" b="0" i="0" dirty="0">
              <a:solidFill>
                <a:srgbClr val="666666"/>
              </a:solidFill>
              <a:effectLst/>
              <a:cs typeface="Calibri" panose="020F0502020204030204" pitchFamily="34" charset="0"/>
            </a:endParaRPr>
          </a:p>
          <a:p>
            <a:pPr algn="l" fontAlgn="base">
              <a:lnSpc>
                <a:spcPct val="150000"/>
              </a:lnSpc>
              <a:buSzPct val="100000"/>
              <a:buFont typeface="Wingdings" panose="05000000000000000000" pitchFamily="2" charset="2"/>
              <a:buChar char="Ø"/>
            </a:pPr>
            <a:r>
              <a:rPr lang="en-US" sz="1200" b="1" i="0" dirty="0">
                <a:solidFill>
                  <a:srgbClr val="2D5C88"/>
                </a:solidFill>
                <a:effectLst/>
                <a:cs typeface="Calibri" panose="020F0502020204030204" pitchFamily="34" charset="0"/>
              </a:rPr>
              <a:t>Response</a:t>
            </a:r>
            <a:r>
              <a:rPr lang="en-US" sz="1200" b="0" i="0" dirty="0">
                <a:solidFill>
                  <a:srgbClr val="666666"/>
                </a:solidFill>
                <a:effectLst/>
                <a:cs typeface="Calibri" panose="020F0502020204030204" pitchFamily="34" charset="0"/>
              </a:rPr>
              <a:t> – expenses that arises from the company’s response to an attack, including beefing up computer security, additional monitoring of computer systems, and providing affected customers with legal advice, credit monitoring services, and even discounts. </a:t>
            </a:r>
          </a:p>
          <a:p>
            <a:pPr algn="l" fontAlgn="base">
              <a:lnSpc>
                <a:spcPct val="150000"/>
              </a:lnSpc>
              <a:buSzPct val="100000"/>
              <a:buFont typeface="Wingdings" panose="05000000000000000000" pitchFamily="2" charset="2"/>
              <a:buChar char="Ø"/>
            </a:pPr>
            <a:endParaRPr lang="en-US" sz="1200" b="0" i="0" dirty="0">
              <a:solidFill>
                <a:srgbClr val="666666"/>
              </a:solidFill>
              <a:effectLst/>
              <a:cs typeface="Calibri" panose="020F0502020204030204" pitchFamily="34" charset="0"/>
            </a:endParaRPr>
          </a:p>
          <a:p>
            <a:pPr algn="l" fontAlgn="base">
              <a:lnSpc>
                <a:spcPct val="150000"/>
              </a:lnSpc>
              <a:buSzPct val="100000"/>
              <a:buFont typeface="Wingdings" panose="05000000000000000000" pitchFamily="2" charset="2"/>
              <a:buChar char="Ø"/>
            </a:pPr>
            <a:r>
              <a:rPr lang="en-US" sz="1200" b="1" i="0" dirty="0">
                <a:solidFill>
                  <a:srgbClr val="2D5C88"/>
                </a:solidFill>
                <a:effectLst/>
                <a:cs typeface="Calibri" panose="020F0502020204030204" pitchFamily="34" charset="0"/>
              </a:rPr>
              <a:t>Business losses</a:t>
            </a:r>
            <a:r>
              <a:rPr lang="en-US" sz="1200" b="0" i="0" dirty="0">
                <a:solidFill>
                  <a:srgbClr val="666666"/>
                </a:solidFill>
                <a:effectLst/>
                <a:cs typeface="Calibri" panose="020F0502020204030204" pitchFamily="34" charset="0"/>
              </a:rPr>
              <a:t> – cyber crimes often interrupt business operations, resulting in significant expenses. Lost revenue is only one of many potential effects of a data breach.</a:t>
            </a:r>
          </a:p>
          <a:p>
            <a:pPr marL="0" lvl="0" indent="0" algn="l" rtl="0">
              <a:lnSpc>
                <a:spcPct val="115000"/>
              </a:lnSpc>
              <a:spcBef>
                <a:spcPts val="0"/>
              </a:spcBef>
              <a:spcAft>
                <a:spcPts val="1600"/>
              </a:spcAft>
              <a:buSzPts val="1800"/>
              <a:buNone/>
            </a:pPr>
            <a:endParaRPr sz="12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9"/>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dirty="0"/>
              <a:t>Security</a:t>
            </a:r>
            <a:endParaRPr dirty="0"/>
          </a:p>
          <a:p>
            <a:pPr marL="0" lvl="0" indent="0" algn="l" rtl="0">
              <a:lnSpc>
                <a:spcPct val="100000"/>
              </a:lnSpc>
              <a:spcBef>
                <a:spcPts val="0"/>
              </a:spcBef>
              <a:spcAft>
                <a:spcPts val="0"/>
              </a:spcAft>
              <a:buSzPts val="3000"/>
              <a:buNone/>
            </a:pPr>
            <a:endParaRPr dirty="0"/>
          </a:p>
        </p:txBody>
      </p:sp>
      <p:sp>
        <p:nvSpPr>
          <p:cNvPr id="2" name="Google Shape;135;p26">
            <a:extLst>
              <a:ext uri="{FF2B5EF4-FFF2-40B4-BE49-F238E27FC236}">
                <a16:creationId xmlns:a16="http://schemas.microsoft.com/office/drawing/2014/main" id="{F1503C78-3875-6AA4-6AAF-98A0E5271343}"/>
              </a:ext>
            </a:extLst>
          </p:cNvPr>
          <p:cNvSpPr txBox="1">
            <a:spLocks/>
          </p:cNvSpPr>
          <p:nvPr/>
        </p:nvSpPr>
        <p:spPr>
          <a:xfrm>
            <a:off x="311700" y="1677852"/>
            <a:ext cx="8520600" cy="3465648"/>
          </a:xfrm>
          <a:prstGeom prst="rect">
            <a:avLst/>
          </a:prstGeom>
        </p:spPr>
        <p:txBody>
          <a:bodyPr spcFirstLastPara="1" vert="horz" wrap="square" lIns="91425" tIns="91425" rIns="91425" bIns="91425" rtlCol="0" anchor="t" anchorCtr="0">
            <a:noAutofit/>
          </a:bodyPr>
          <a:lstStyle>
            <a:lvl1pPr marL="457200" lvl="0" indent="-342900" algn="l" defTabSz="342900" rtl="0" eaLnBrk="1" latinLnBrk="0" hangingPunct="1">
              <a:spcBef>
                <a:spcPts val="0"/>
              </a:spcBef>
              <a:spcAft>
                <a:spcPts val="0"/>
              </a:spcAft>
              <a:buClr>
                <a:schemeClr val="accent1"/>
              </a:buClr>
              <a:buSzPts val="1800"/>
              <a:buFont typeface="Wingdings 3" charset="2"/>
              <a:buChar char="●"/>
              <a:defRPr sz="1350" kern="1200">
                <a:solidFill>
                  <a:schemeClr val="tx1">
                    <a:lumMod val="75000"/>
                    <a:lumOff val="25000"/>
                  </a:schemeClr>
                </a:solidFill>
                <a:latin typeface="+mn-lt"/>
                <a:ea typeface="+mn-ea"/>
                <a:cs typeface="+mn-cs"/>
              </a:defRPr>
            </a:lvl1pPr>
            <a:lvl2pPr marL="914400" lvl="1" indent="-317500" algn="l" defTabSz="342900" rtl="0" eaLnBrk="1" latinLnBrk="0" hangingPunct="1">
              <a:spcBef>
                <a:spcPts val="1600"/>
              </a:spcBef>
              <a:spcAft>
                <a:spcPts val="0"/>
              </a:spcAft>
              <a:buClr>
                <a:schemeClr val="accent1"/>
              </a:buClr>
              <a:buSzPts val="1400"/>
              <a:buFont typeface="Wingdings 3" charset="2"/>
              <a:buChar char="○"/>
              <a:defRPr sz="1200" kern="1200">
                <a:solidFill>
                  <a:schemeClr val="tx1">
                    <a:lumMod val="75000"/>
                    <a:lumOff val="25000"/>
                  </a:schemeClr>
                </a:solidFill>
                <a:latin typeface="+mn-lt"/>
                <a:ea typeface="+mn-ea"/>
                <a:cs typeface="+mn-cs"/>
              </a:defRPr>
            </a:lvl2pPr>
            <a:lvl3pPr marL="1371600" lvl="2" indent="-317500" algn="l" defTabSz="342900" rtl="0" eaLnBrk="1" latinLnBrk="0" hangingPunct="1">
              <a:spcBef>
                <a:spcPts val="1600"/>
              </a:spcBef>
              <a:spcAft>
                <a:spcPts val="0"/>
              </a:spcAft>
              <a:buClr>
                <a:schemeClr val="accent1"/>
              </a:buClr>
              <a:buSzPts val="1400"/>
              <a:buFont typeface="Wingdings 3" charset="2"/>
              <a:buChar char="■"/>
              <a:defRPr sz="1050" kern="1200">
                <a:solidFill>
                  <a:schemeClr val="tx1">
                    <a:lumMod val="75000"/>
                    <a:lumOff val="25000"/>
                  </a:schemeClr>
                </a:solidFill>
                <a:latin typeface="+mn-lt"/>
                <a:ea typeface="+mn-ea"/>
                <a:cs typeface="+mn-cs"/>
              </a:defRPr>
            </a:lvl3pPr>
            <a:lvl4pPr marL="1828800" lvl="3"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4pPr>
            <a:lvl5pPr marL="2286000" lvl="4"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5pPr>
            <a:lvl6pPr marL="2743200" lvl="5"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6pPr>
            <a:lvl7pPr marL="3200400" lvl="6"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7pPr>
            <a:lvl8pPr marL="3657600" lvl="7" indent="-317500" algn="l" defTabSz="342900" rtl="0" eaLnBrk="1" latinLnBrk="0" hangingPunct="1">
              <a:spcBef>
                <a:spcPts val="1600"/>
              </a:spcBef>
              <a:spcAft>
                <a:spcPts val="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8pPr>
            <a:lvl9pPr marL="4114800" lvl="8" indent="-317500" algn="l" defTabSz="342900" rtl="0" eaLnBrk="1" latinLnBrk="0" hangingPunct="1">
              <a:spcBef>
                <a:spcPts val="1600"/>
              </a:spcBef>
              <a:spcAft>
                <a:spcPts val="1600"/>
              </a:spcAft>
              <a:buClr>
                <a:schemeClr val="accent1"/>
              </a:buClr>
              <a:buSzPts val="1400"/>
              <a:buFont typeface="Wingdings 3" charset="2"/>
              <a:buChar char="■"/>
              <a:defRPr sz="900" kern="1200">
                <a:solidFill>
                  <a:schemeClr val="tx1">
                    <a:lumMod val="75000"/>
                    <a:lumOff val="25000"/>
                  </a:schemeClr>
                </a:solidFill>
                <a:latin typeface="+mn-lt"/>
                <a:ea typeface="+mn-ea"/>
                <a:cs typeface="+mn-cs"/>
              </a:defRPr>
            </a:lvl9pPr>
          </a:lstStyle>
          <a:p>
            <a:pPr marL="228600" indent="-228600">
              <a:lnSpc>
                <a:spcPct val="115000"/>
              </a:lnSpc>
              <a:spcBef>
                <a:spcPts val="1600"/>
              </a:spcBef>
              <a:buSzPct val="100000"/>
              <a:buFont typeface="Wingdings" panose="05000000000000000000" pitchFamily="2" charset="2"/>
              <a:buChar char="Ø"/>
            </a:pPr>
            <a:r>
              <a:rPr lang="en-US" sz="1100" dirty="0">
                <a:latin typeface="Calibri" panose="020F0502020204030204" pitchFamily="34" charset="0"/>
              </a:rPr>
              <a:t>Data Security is clearly a big deal for companies</a:t>
            </a:r>
          </a:p>
          <a:p>
            <a:pPr marL="749300" lvl="1" indent="-228600">
              <a:lnSpc>
                <a:spcPct val="150000"/>
              </a:lnSpc>
              <a:spcBef>
                <a:spcPts val="0"/>
              </a:spcBef>
              <a:buSzPct val="100000"/>
              <a:buFont typeface="Wingdings" panose="05000000000000000000" pitchFamily="2" charset="2"/>
              <a:buChar char="Ø"/>
            </a:pPr>
            <a:r>
              <a:rPr lang="en-US" sz="1100" dirty="0">
                <a:latin typeface="Calibri" panose="020F0502020204030204" pitchFamily="34" charset="0"/>
              </a:rPr>
              <a:t>Loss of revenue</a:t>
            </a:r>
          </a:p>
          <a:p>
            <a:pPr marL="749300" lvl="1" indent="-228600">
              <a:lnSpc>
                <a:spcPct val="150000"/>
              </a:lnSpc>
              <a:spcBef>
                <a:spcPts val="0"/>
              </a:spcBef>
              <a:buSzPct val="100000"/>
              <a:buFont typeface="Wingdings" panose="05000000000000000000" pitchFamily="2" charset="2"/>
              <a:buChar char="Ø"/>
            </a:pPr>
            <a:r>
              <a:rPr lang="en-US" sz="1100" dirty="0">
                <a:latin typeface="Calibri" panose="020F0502020204030204" pitchFamily="34" charset="0"/>
              </a:rPr>
              <a:t>Loss of market position</a:t>
            </a:r>
          </a:p>
          <a:p>
            <a:pPr marL="749300" lvl="1" indent="-228600">
              <a:lnSpc>
                <a:spcPct val="150000"/>
              </a:lnSpc>
              <a:spcBef>
                <a:spcPts val="0"/>
              </a:spcBef>
              <a:buSzPct val="100000"/>
              <a:buFont typeface="Wingdings" panose="05000000000000000000" pitchFamily="2" charset="2"/>
              <a:buChar char="Ø"/>
            </a:pPr>
            <a:r>
              <a:rPr lang="en-US" sz="1100" dirty="0">
                <a:latin typeface="Calibri" panose="020F0502020204030204" pitchFamily="34" charset="0"/>
              </a:rPr>
              <a:t>Law suits</a:t>
            </a:r>
          </a:p>
          <a:p>
            <a:pPr marL="749300" lvl="1" indent="-228600">
              <a:lnSpc>
                <a:spcPct val="150000"/>
              </a:lnSpc>
              <a:spcBef>
                <a:spcPts val="0"/>
              </a:spcBef>
              <a:buSzPct val="100000"/>
              <a:buFont typeface="Wingdings" panose="05000000000000000000" pitchFamily="2" charset="2"/>
              <a:buChar char="Ø"/>
            </a:pPr>
            <a:r>
              <a:rPr lang="en-US" sz="1100" dirty="0">
                <a:latin typeface="Calibri" panose="020F0502020204030204" pitchFamily="34" charset="0"/>
              </a:rPr>
              <a:t>Insolvency/bankruptcy</a:t>
            </a:r>
          </a:p>
          <a:p>
            <a:pPr marL="749300" lvl="1" indent="-228600">
              <a:lnSpc>
                <a:spcPct val="150000"/>
              </a:lnSpc>
              <a:spcBef>
                <a:spcPts val="0"/>
              </a:spcBef>
              <a:buSzPct val="100000"/>
              <a:buFont typeface="Wingdings" panose="05000000000000000000" pitchFamily="2" charset="2"/>
              <a:buChar char="Ø"/>
            </a:pPr>
            <a:endParaRPr lang="en-US" sz="1100" dirty="0">
              <a:latin typeface="Calibri" panose="020F0502020204030204" pitchFamily="34" charset="0"/>
            </a:endParaRPr>
          </a:p>
          <a:p>
            <a:pPr marL="292100" indent="-228600">
              <a:lnSpc>
                <a:spcPct val="150000"/>
              </a:lnSpc>
              <a:buSzPct val="100000"/>
              <a:buFont typeface="Wingdings" panose="05000000000000000000" pitchFamily="2" charset="2"/>
              <a:buChar char="Ø"/>
            </a:pPr>
            <a:r>
              <a:rPr lang="en-US" sz="1100" dirty="0">
                <a:latin typeface="Calibri" panose="020F0502020204030204" pitchFamily="34" charset="0"/>
              </a:rPr>
              <a:t>Despite this: companies are still plagued by privacy and security breaches</a:t>
            </a:r>
          </a:p>
          <a:p>
            <a:pPr marL="285750" indent="-285750">
              <a:lnSpc>
                <a:spcPct val="115000"/>
              </a:lnSpc>
              <a:spcBef>
                <a:spcPts val="1600"/>
              </a:spcBef>
              <a:buFont typeface="Wingdings" panose="05000000000000000000" pitchFamily="2" charset="2"/>
              <a:buChar char="Ø"/>
            </a:pPr>
            <a:endParaRPr lang="en-US" sz="1600" dirty="0">
              <a:latin typeface="Calibri" panose="020F050202020403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GB"/>
              <a:t>Security</a:t>
            </a:r>
            <a:endParaRPr/>
          </a:p>
          <a:p>
            <a:pPr marL="0" lvl="0" indent="0" algn="l" rtl="0">
              <a:lnSpc>
                <a:spcPct val="100000"/>
              </a:lnSpc>
              <a:spcBef>
                <a:spcPts val="0"/>
              </a:spcBef>
              <a:spcAft>
                <a:spcPts val="0"/>
              </a:spcAft>
              <a:buSzPts val="3000"/>
              <a:buNone/>
            </a:pPr>
            <a:endParaRPr/>
          </a:p>
        </p:txBody>
      </p:sp>
      <p:sp>
        <p:nvSpPr>
          <p:cNvPr id="159" name="Google Shape;159;p30"/>
          <p:cNvSpPr txBox="1">
            <a:spLocks noGrp="1"/>
          </p:cNvSpPr>
          <p:nvPr>
            <p:ph type="body" idx="1"/>
          </p:nvPr>
        </p:nvSpPr>
        <p:spPr>
          <a:xfrm>
            <a:off x="311700" y="1645393"/>
            <a:ext cx="6591124" cy="3440956"/>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spcBef>
                <a:spcPts val="0"/>
              </a:spcBef>
              <a:spcAft>
                <a:spcPts val="0"/>
              </a:spcAft>
              <a:buSzPts val="1800"/>
              <a:buFont typeface="Wingdings" panose="05000000000000000000" pitchFamily="2" charset="2"/>
              <a:buChar char="Ø"/>
            </a:pPr>
            <a:r>
              <a:rPr lang="en-GB" sz="1800" dirty="0">
                <a:cs typeface="Calibri" panose="020F0502020204030204" pitchFamily="34" charset="0"/>
              </a:rPr>
              <a:t>2019 - MS Office 365, Box, Largest Data Breach ever discovered (87GB of unique emails and passwords)</a:t>
            </a:r>
          </a:p>
          <a:p>
            <a:pPr marL="285750" lvl="0" indent="-285750" algn="l" rtl="0">
              <a:lnSpc>
                <a:spcPct val="115000"/>
              </a:lnSpc>
              <a:spcBef>
                <a:spcPts val="0"/>
              </a:spcBef>
              <a:spcAft>
                <a:spcPts val="0"/>
              </a:spcAft>
              <a:buSzPts val="1800"/>
              <a:buFont typeface="Wingdings" panose="05000000000000000000" pitchFamily="2" charset="2"/>
              <a:buChar char="Ø"/>
            </a:pPr>
            <a:endParaRPr sz="1800" dirty="0">
              <a:cs typeface="Calibri" panose="020F0502020204030204" pitchFamily="34" charset="0"/>
            </a:endParaRPr>
          </a:p>
          <a:p>
            <a:pPr marL="285750" lvl="0" indent="-285750" algn="l" rtl="0">
              <a:lnSpc>
                <a:spcPct val="115000"/>
              </a:lnSpc>
              <a:spcBef>
                <a:spcPts val="1600"/>
              </a:spcBef>
              <a:spcAft>
                <a:spcPts val="1600"/>
              </a:spcAft>
              <a:buSzPts val="1800"/>
              <a:buFont typeface="Wingdings" panose="05000000000000000000" pitchFamily="2" charset="2"/>
              <a:buChar char="Ø"/>
            </a:pPr>
            <a:r>
              <a:rPr lang="en-GB" sz="1800" dirty="0">
                <a:cs typeface="Calibri" panose="020F0502020204030204" pitchFamily="34" charset="0"/>
              </a:rPr>
              <a:t>2018 - Quora, Marriott International, FIFA, Cathay Pacific, Facebook, Uber, British Airways, Reddit, Under Armour, FedEx… </a:t>
            </a:r>
            <a:r>
              <a:rPr lang="en-GB" sz="1650" dirty="0">
                <a:cs typeface="Calibri" panose="020F0502020204030204" pitchFamily="34" charset="0"/>
              </a:rPr>
              <a:t>and this list goes on….</a:t>
            </a:r>
            <a:endParaRPr sz="1650" dirty="0">
              <a:cs typeface="Calibri" panose="020F050202020403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2" name="Online Media 1" title="5 of the biggest data breaches ever">
            <a:hlinkClick r:id="" action="ppaction://media"/>
            <a:extLst>
              <a:ext uri="{FF2B5EF4-FFF2-40B4-BE49-F238E27FC236}">
                <a16:creationId xmlns:a16="http://schemas.microsoft.com/office/drawing/2014/main" id="{F8D58AC7-A965-49D2-9109-6EBADF75AEDF}"/>
              </a:ext>
            </a:extLst>
          </p:cNvPr>
          <p:cNvPicPr>
            <a:picLocks noRot="1" noChangeAspect="1"/>
          </p:cNvPicPr>
          <p:nvPr>
            <a:videoFile r:link="rId1"/>
          </p:nvPr>
        </p:nvPicPr>
        <p:blipFill>
          <a:blip r:embed="rId4"/>
          <a:stretch>
            <a:fillRect/>
          </a:stretch>
        </p:blipFill>
        <p:spPr>
          <a:xfrm>
            <a:off x="361049" y="195796"/>
            <a:ext cx="8436769" cy="4766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cs typeface="Calibri" panose="020F0502020204030204" pitchFamily="34" charset="0"/>
              </a:rPr>
              <a:t>Privacy</a:t>
            </a:r>
            <a:endParaRPr dirty="0">
              <a:cs typeface="Calibri" panose="020F0502020204030204" pitchFamily="34" charset="0"/>
            </a:endParaRPr>
          </a:p>
        </p:txBody>
      </p:sp>
      <p:sp>
        <p:nvSpPr>
          <p:cNvPr id="80" name="Google Shape;80;p17"/>
          <p:cNvSpPr txBox="1">
            <a:spLocks noGrp="1"/>
          </p:cNvSpPr>
          <p:nvPr>
            <p:ph type="body" idx="1"/>
          </p:nvPr>
        </p:nvSpPr>
        <p:spPr>
          <a:xfrm>
            <a:off x="311701" y="1450227"/>
            <a:ext cx="6479322" cy="33605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a:cs typeface="Calibri" panose="020F0502020204030204" pitchFamily="34" charset="0"/>
              </a:rPr>
              <a:t>Privacy </a:t>
            </a:r>
            <a:r>
              <a:rPr lang="en-GB" sz="2000" b="1" dirty="0">
                <a:effectLst>
                  <a:outerShdw blurRad="38100" dist="38100" dir="2700000" algn="tl">
                    <a:srgbClr val="000000">
                      <a:alpha val="43137"/>
                    </a:srgbClr>
                  </a:outerShdw>
                </a:effectLst>
                <a:cs typeface="Calibri" panose="020F0502020204030204" pitchFamily="34" charset="0"/>
              </a:rPr>
              <a:t>IS</a:t>
            </a:r>
            <a:r>
              <a:rPr lang="en-GB" sz="2000" dirty="0">
                <a:cs typeface="Calibri" panose="020F0502020204030204" pitchFamily="34" charset="0"/>
              </a:rPr>
              <a:t> a Human Right</a:t>
            </a:r>
            <a:endParaRPr sz="2000" dirty="0">
              <a:cs typeface="Calibri" panose="020F0502020204030204" pitchFamily="34" charset="0"/>
            </a:endParaRPr>
          </a:p>
          <a:p>
            <a:pPr>
              <a:lnSpc>
                <a:spcPct val="150000"/>
              </a:lnSpc>
              <a:spcBef>
                <a:spcPts val="1600"/>
              </a:spcBef>
              <a:buFont typeface="Wingdings" panose="05000000000000000000" pitchFamily="2" charset="2"/>
              <a:buChar char="Ø"/>
            </a:pPr>
            <a:r>
              <a:rPr lang="en-GB" sz="1600" dirty="0">
                <a:cs typeface="Calibri" panose="020F0502020204030204" pitchFamily="34" charset="0"/>
              </a:rPr>
              <a:t>Right to privacy is articulated in all the major international and regional human rights governing bodies </a:t>
            </a:r>
            <a:endParaRPr sz="1600" dirty="0">
              <a:cs typeface="Calibri" panose="020F0502020204030204" pitchFamily="34" charset="0"/>
            </a:endParaRPr>
          </a:p>
          <a:p>
            <a:pPr>
              <a:lnSpc>
                <a:spcPct val="150000"/>
              </a:lnSpc>
              <a:buFont typeface="Wingdings" panose="05000000000000000000" pitchFamily="2" charset="2"/>
              <a:buChar char="Ø"/>
            </a:pPr>
            <a:r>
              <a:rPr lang="en-GB" sz="1600" dirty="0">
                <a:cs typeface="Calibri" panose="020F0502020204030204" pitchFamily="34" charset="0"/>
              </a:rPr>
              <a:t>Over 130 countries have constitutional statements regarding the protection of privacy</a:t>
            </a:r>
            <a:endParaRPr sz="1600" dirty="0">
              <a:cs typeface="Calibri" panose="020F0502020204030204" pitchFamily="34" charset="0"/>
            </a:endParaRPr>
          </a:p>
          <a:p>
            <a:pPr>
              <a:lnSpc>
                <a:spcPct val="150000"/>
              </a:lnSpc>
              <a:buFont typeface="Wingdings" panose="05000000000000000000" pitchFamily="2" charset="2"/>
              <a:buChar char="Ø"/>
            </a:pPr>
            <a:r>
              <a:rPr lang="en-GB" sz="1600" dirty="0">
                <a:cs typeface="Calibri" panose="020F0502020204030204" pitchFamily="34" charset="0"/>
              </a:rPr>
              <a:t>Over 100 countries have some form of personal data protection law</a:t>
            </a:r>
            <a:endParaRPr sz="1600" dirty="0">
              <a:cs typeface="Calibri" panose="020F0502020204030204" pitchFamily="34" charset="0"/>
            </a:endParaRPr>
          </a:p>
          <a:p>
            <a:pPr>
              <a:lnSpc>
                <a:spcPct val="150000"/>
              </a:lnSpc>
              <a:buFont typeface="Wingdings" panose="05000000000000000000" pitchFamily="2" charset="2"/>
              <a:buChar char="Ø"/>
            </a:pPr>
            <a:r>
              <a:rPr lang="en-GB" sz="1600" dirty="0">
                <a:cs typeface="Calibri" panose="020F0502020204030204" pitchFamily="34" charset="0"/>
              </a:rPr>
              <a:t>Despite international human rights law, it’s all too common that privacy is violated by states and companies.</a:t>
            </a:r>
            <a:endParaRPr sz="1600" dirty="0">
              <a:cs typeface="Calibri" panose="020F050202020403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4E53E-3CE4-4747-9B55-D09CECC72CBC}"/>
              </a:ext>
            </a:extLst>
          </p:cNvPr>
          <p:cNvSpPr>
            <a:spLocks noGrp="1"/>
          </p:cNvSpPr>
          <p:nvPr>
            <p:ph type="title"/>
          </p:nvPr>
        </p:nvSpPr>
        <p:spPr/>
        <p:txBody>
          <a:bodyPr/>
          <a:lstStyle/>
          <a:p>
            <a:r>
              <a:rPr lang="en-CA" dirty="0"/>
              <a:t>Top 10 breaches in 2021</a:t>
            </a:r>
          </a:p>
        </p:txBody>
      </p:sp>
      <p:sp>
        <p:nvSpPr>
          <p:cNvPr id="3" name="Content Placeholder 2">
            <a:extLst>
              <a:ext uri="{FF2B5EF4-FFF2-40B4-BE49-F238E27FC236}">
                <a16:creationId xmlns:a16="http://schemas.microsoft.com/office/drawing/2014/main" id="{61AD242B-F5CE-455A-9476-33B5F31FF975}"/>
              </a:ext>
            </a:extLst>
          </p:cNvPr>
          <p:cNvSpPr>
            <a:spLocks noGrp="1"/>
          </p:cNvSpPr>
          <p:nvPr>
            <p:ph idx="1"/>
          </p:nvPr>
        </p:nvSpPr>
        <p:spPr>
          <a:xfrm>
            <a:off x="866216" y="1966686"/>
            <a:ext cx="6619244" cy="2548164"/>
          </a:xfrm>
        </p:spPr>
        <p:txBody>
          <a:bodyPr>
            <a:normAutofit/>
          </a:bodyPr>
          <a:lstStyle/>
          <a:p>
            <a:pPr>
              <a:lnSpc>
                <a:spcPct val="150000"/>
              </a:lnSpc>
              <a:buFont typeface="Wingdings" panose="05000000000000000000" pitchFamily="2" charset="2"/>
              <a:buChar char="Ø"/>
            </a:pPr>
            <a:r>
              <a:rPr lang="en-CA" sz="1800" dirty="0">
                <a:cs typeface="Calibri" panose="020F0502020204030204" pitchFamily="34" charset="0"/>
              </a:rPr>
              <a:t>We will discuss the top 10 breaches of 2021.</a:t>
            </a:r>
          </a:p>
          <a:p>
            <a:pPr>
              <a:lnSpc>
                <a:spcPct val="150000"/>
              </a:lnSpc>
              <a:buFont typeface="Wingdings" panose="05000000000000000000" pitchFamily="2" charset="2"/>
              <a:buChar char="Ø"/>
            </a:pPr>
            <a:r>
              <a:rPr lang="en-CA" sz="1800" dirty="0">
                <a:cs typeface="Calibri" panose="020F0502020204030204" pitchFamily="34" charset="0"/>
              </a:rPr>
              <a:t>Please take notes on how the data breach happened.</a:t>
            </a:r>
          </a:p>
          <a:p>
            <a:pPr>
              <a:lnSpc>
                <a:spcPct val="150000"/>
              </a:lnSpc>
              <a:buFont typeface="Wingdings" panose="05000000000000000000" pitchFamily="2" charset="2"/>
              <a:buChar char="Ø"/>
            </a:pPr>
            <a:r>
              <a:rPr lang="en-CA" sz="1800" dirty="0">
                <a:cs typeface="Calibri" panose="020F0502020204030204" pitchFamily="34" charset="0"/>
              </a:rPr>
              <a:t>We will discuss this at the end of our class.</a:t>
            </a:r>
          </a:p>
        </p:txBody>
      </p:sp>
    </p:spTree>
    <p:extLst>
      <p:ext uri="{BB962C8B-B14F-4D97-AF65-F5344CB8AC3E}">
        <p14:creationId xmlns:p14="http://schemas.microsoft.com/office/powerpoint/2010/main" val="3321194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B3C8-78BC-4AA0-BE05-CC95E4C30796}"/>
              </a:ext>
            </a:extLst>
          </p:cNvPr>
          <p:cNvSpPr>
            <a:spLocks noGrp="1"/>
          </p:cNvSpPr>
          <p:nvPr>
            <p:ph type="title"/>
          </p:nvPr>
        </p:nvSpPr>
        <p:spPr/>
        <p:txBody>
          <a:bodyPr/>
          <a:lstStyle/>
          <a:p>
            <a:r>
              <a:rPr lang="en-CA" dirty="0"/>
              <a:t>Top 10 breaches in 2021</a:t>
            </a:r>
          </a:p>
        </p:txBody>
      </p:sp>
      <p:sp>
        <p:nvSpPr>
          <p:cNvPr id="3" name="Content Placeholder 2">
            <a:extLst>
              <a:ext uri="{FF2B5EF4-FFF2-40B4-BE49-F238E27FC236}">
                <a16:creationId xmlns:a16="http://schemas.microsoft.com/office/drawing/2014/main" id="{7C7D5491-FB62-4FBB-B6E9-613E13695AB5}"/>
              </a:ext>
            </a:extLst>
          </p:cNvPr>
          <p:cNvSpPr>
            <a:spLocks noGrp="1"/>
          </p:cNvSpPr>
          <p:nvPr>
            <p:ph idx="1"/>
          </p:nvPr>
        </p:nvSpPr>
        <p:spPr>
          <a:xfrm>
            <a:off x="2353930" y="1916336"/>
            <a:ext cx="2181784" cy="2562225"/>
          </a:xfrm>
          <a:solidFill>
            <a:schemeClr val="accent5">
              <a:lumMod val="20000"/>
              <a:lumOff val="80000"/>
            </a:schemeClr>
          </a:solidFill>
        </p:spPr>
        <p:txBody>
          <a:bodyPr>
            <a:normAutofit/>
          </a:bodyPr>
          <a:lstStyle/>
          <a:p>
            <a:r>
              <a:rPr lang="en-CA" dirty="0"/>
              <a:t>Android, May</a:t>
            </a:r>
          </a:p>
          <a:p>
            <a:r>
              <a:rPr lang="en-CA" dirty="0"/>
              <a:t>100+ Million.</a:t>
            </a:r>
          </a:p>
          <a:p>
            <a:r>
              <a:rPr lang="en-CA" dirty="0"/>
              <a:t>PII was accessible over 23 applications.</a:t>
            </a:r>
          </a:p>
          <a:p>
            <a:r>
              <a:rPr lang="en-US" dirty="0"/>
              <a:t>The findings showed the lack of basic security practices in many applications.</a:t>
            </a:r>
            <a:endParaRPr lang="en-CA" dirty="0"/>
          </a:p>
        </p:txBody>
      </p:sp>
      <p:sp>
        <p:nvSpPr>
          <p:cNvPr id="4" name="Content Placeholder 2">
            <a:extLst>
              <a:ext uri="{FF2B5EF4-FFF2-40B4-BE49-F238E27FC236}">
                <a16:creationId xmlns:a16="http://schemas.microsoft.com/office/drawing/2014/main" id="{9070ADB7-70B0-4426-9E1B-DE39CBD6FF27}"/>
              </a:ext>
            </a:extLst>
          </p:cNvPr>
          <p:cNvSpPr txBox="1">
            <a:spLocks/>
          </p:cNvSpPr>
          <p:nvPr/>
        </p:nvSpPr>
        <p:spPr>
          <a:xfrm>
            <a:off x="4603644" y="1916336"/>
            <a:ext cx="2181784" cy="2562225"/>
          </a:xfrm>
          <a:prstGeom prst="rect">
            <a:avLst/>
          </a:prstGeom>
          <a:solidFill>
            <a:schemeClr val="accent5">
              <a:lumMod val="40000"/>
              <a:lumOff val="60000"/>
            </a:schemeClr>
          </a:solidFill>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a:lstStyle>
          <a:p>
            <a:r>
              <a:rPr lang="en-CA" dirty="0">
                <a:latin typeface="Calibri" panose="020F0502020204030204" pitchFamily="34" charset="0"/>
              </a:rPr>
              <a:t>Thailand Visitors, Aug</a:t>
            </a:r>
          </a:p>
          <a:p>
            <a:r>
              <a:rPr lang="en-CA" dirty="0">
                <a:latin typeface="Calibri" panose="020F0502020204030204" pitchFamily="34" charset="0"/>
              </a:rPr>
              <a:t>106+ Million.</a:t>
            </a:r>
          </a:p>
          <a:p>
            <a:r>
              <a:rPr lang="en-CA" dirty="0">
                <a:latin typeface="Calibri" panose="020F0502020204030204" pitchFamily="34" charset="0"/>
              </a:rPr>
              <a:t>PII was unprotected!!</a:t>
            </a:r>
          </a:p>
          <a:p>
            <a:r>
              <a:rPr lang="en-US" dirty="0">
                <a:latin typeface="Calibri" panose="020F0502020204030204" pitchFamily="34" charset="0"/>
              </a:rPr>
              <a:t> Thai authorities acknowledged the incident and secured the data the following day.</a:t>
            </a:r>
            <a:endParaRPr lang="en-CA" dirty="0">
              <a:latin typeface="Calibri" panose="020F0502020204030204" pitchFamily="34" charset="0"/>
            </a:endParaRPr>
          </a:p>
        </p:txBody>
      </p:sp>
      <p:sp>
        <p:nvSpPr>
          <p:cNvPr id="5" name="Content Placeholder 2">
            <a:extLst>
              <a:ext uri="{FF2B5EF4-FFF2-40B4-BE49-F238E27FC236}">
                <a16:creationId xmlns:a16="http://schemas.microsoft.com/office/drawing/2014/main" id="{0287A10F-EC9E-46B2-AEDB-4CBF12157532}"/>
              </a:ext>
            </a:extLst>
          </p:cNvPr>
          <p:cNvSpPr txBox="1">
            <a:spLocks/>
          </p:cNvSpPr>
          <p:nvPr/>
        </p:nvSpPr>
        <p:spPr>
          <a:xfrm>
            <a:off x="6853358" y="1916336"/>
            <a:ext cx="2181784" cy="2562225"/>
          </a:xfrm>
          <a:prstGeom prst="rect">
            <a:avLst/>
          </a:prstGeom>
          <a:solidFill>
            <a:schemeClr val="accent5">
              <a:lumMod val="60000"/>
              <a:lumOff val="40000"/>
            </a:schemeClr>
          </a:solidFill>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a:lstStyle>
          <a:p>
            <a:r>
              <a:rPr lang="en-CA" dirty="0" err="1">
                <a:latin typeface="Calibri" panose="020F0502020204030204" pitchFamily="34" charset="0"/>
              </a:rPr>
              <a:t>Raychat</a:t>
            </a:r>
            <a:endParaRPr lang="en-CA" dirty="0">
              <a:latin typeface="Calibri" panose="020F0502020204030204" pitchFamily="34" charset="0"/>
            </a:endParaRPr>
          </a:p>
          <a:p>
            <a:r>
              <a:rPr lang="en-CA" dirty="0">
                <a:latin typeface="Calibri" panose="020F0502020204030204" pitchFamily="34" charset="0"/>
              </a:rPr>
              <a:t>150 Million.</a:t>
            </a:r>
          </a:p>
          <a:p>
            <a:r>
              <a:rPr lang="en-CA" dirty="0">
                <a:latin typeface="Calibri" panose="020F0502020204030204" pitchFamily="34" charset="0"/>
              </a:rPr>
              <a:t>Iranian business and social messaging application.</a:t>
            </a:r>
          </a:p>
          <a:p>
            <a:r>
              <a:rPr lang="en-US" dirty="0">
                <a:latin typeface="Calibri" panose="020F0502020204030204" pitchFamily="34" charset="0"/>
              </a:rPr>
              <a:t>When misconfigured, the database can leave millions of documents vulnerable</a:t>
            </a:r>
            <a:endParaRPr lang="en-CA" dirty="0">
              <a:latin typeface="Calibri" panose="020F0502020204030204" pitchFamily="34" charset="0"/>
            </a:endParaRPr>
          </a:p>
        </p:txBody>
      </p:sp>
      <p:sp>
        <p:nvSpPr>
          <p:cNvPr id="6" name="Content Placeholder 2">
            <a:extLst>
              <a:ext uri="{FF2B5EF4-FFF2-40B4-BE49-F238E27FC236}">
                <a16:creationId xmlns:a16="http://schemas.microsoft.com/office/drawing/2014/main" id="{BA5F5CD6-0E4D-497C-AF11-6368F3C1C741}"/>
              </a:ext>
            </a:extLst>
          </p:cNvPr>
          <p:cNvSpPr txBox="1">
            <a:spLocks/>
          </p:cNvSpPr>
          <p:nvPr/>
        </p:nvSpPr>
        <p:spPr>
          <a:xfrm>
            <a:off x="104216" y="1916336"/>
            <a:ext cx="2181784" cy="2562225"/>
          </a:xfrm>
          <a:prstGeom prst="rect">
            <a:avLst/>
          </a:prstGeom>
          <a:solidFill>
            <a:schemeClr val="accent5">
              <a:lumMod val="20000"/>
              <a:lumOff val="80000"/>
            </a:schemeClr>
          </a:solidFill>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a:lstStyle>
          <a:p>
            <a:r>
              <a:rPr lang="en-CA" dirty="0">
                <a:latin typeface="Calibri" panose="020F0502020204030204" pitchFamily="34" charset="0"/>
              </a:rPr>
              <a:t>Windows, May</a:t>
            </a:r>
          </a:p>
          <a:p>
            <a:r>
              <a:rPr lang="en-CA" dirty="0">
                <a:latin typeface="Calibri" panose="020F0502020204030204" pitchFamily="34" charset="0"/>
              </a:rPr>
              <a:t>38 Million.</a:t>
            </a:r>
          </a:p>
          <a:p>
            <a:r>
              <a:rPr lang="en-CA" dirty="0">
                <a:latin typeface="Calibri" panose="020F0502020204030204" pitchFamily="34" charset="0"/>
              </a:rPr>
              <a:t>PII data.</a:t>
            </a:r>
          </a:p>
          <a:p>
            <a:r>
              <a:rPr lang="en-US" dirty="0">
                <a:latin typeface="Calibri" panose="020F0502020204030204" pitchFamily="34" charset="0"/>
              </a:rPr>
              <a:t>Open Data Protocols (OData) API for an organization’s Power Apps portal that contained an anonymously accessible list of data.</a:t>
            </a:r>
            <a:endParaRPr lang="en-CA" dirty="0">
              <a:latin typeface="Calibri" panose="020F0502020204030204" pitchFamily="34" charset="0"/>
            </a:endParaRPr>
          </a:p>
          <a:p>
            <a:endParaRPr lang="en-CA" dirty="0">
              <a:latin typeface="Calibri" panose="020F0502020204030204" pitchFamily="34" charset="0"/>
            </a:endParaRPr>
          </a:p>
        </p:txBody>
      </p:sp>
    </p:spTree>
    <p:extLst>
      <p:ext uri="{BB962C8B-B14F-4D97-AF65-F5344CB8AC3E}">
        <p14:creationId xmlns:p14="http://schemas.microsoft.com/office/powerpoint/2010/main" val="110902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P spid="5" grpId="0" animBg="1"/>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B3C8-78BC-4AA0-BE05-CC95E4C30796}"/>
              </a:ext>
            </a:extLst>
          </p:cNvPr>
          <p:cNvSpPr>
            <a:spLocks noGrp="1"/>
          </p:cNvSpPr>
          <p:nvPr>
            <p:ph type="title"/>
          </p:nvPr>
        </p:nvSpPr>
        <p:spPr/>
        <p:txBody>
          <a:bodyPr/>
          <a:lstStyle/>
          <a:p>
            <a:r>
              <a:rPr lang="en-CA" dirty="0"/>
              <a:t>Top 10 breaches in 2021</a:t>
            </a:r>
          </a:p>
        </p:txBody>
      </p:sp>
      <p:sp>
        <p:nvSpPr>
          <p:cNvPr id="3" name="Content Placeholder 2">
            <a:extLst>
              <a:ext uri="{FF2B5EF4-FFF2-40B4-BE49-F238E27FC236}">
                <a16:creationId xmlns:a16="http://schemas.microsoft.com/office/drawing/2014/main" id="{7C7D5491-FB62-4FBB-B6E9-613E13695AB5}"/>
              </a:ext>
            </a:extLst>
          </p:cNvPr>
          <p:cNvSpPr>
            <a:spLocks noGrp="1"/>
          </p:cNvSpPr>
          <p:nvPr>
            <p:ph idx="1"/>
          </p:nvPr>
        </p:nvSpPr>
        <p:spPr>
          <a:xfrm>
            <a:off x="3169048" y="1952621"/>
            <a:ext cx="2755100" cy="2562225"/>
          </a:xfrm>
          <a:solidFill>
            <a:schemeClr val="accent6">
              <a:lumMod val="40000"/>
              <a:lumOff val="60000"/>
            </a:schemeClr>
          </a:solidFill>
        </p:spPr>
        <p:txBody>
          <a:bodyPr>
            <a:normAutofit/>
          </a:bodyPr>
          <a:lstStyle/>
          <a:p>
            <a:r>
              <a:rPr lang="en-CA" dirty="0"/>
              <a:t>Brazilian Database, Jan</a:t>
            </a:r>
          </a:p>
          <a:p>
            <a:r>
              <a:rPr lang="en-CA" dirty="0"/>
              <a:t>223 Million.</a:t>
            </a:r>
          </a:p>
          <a:p>
            <a:r>
              <a:rPr lang="en-US" dirty="0"/>
              <a:t>The databases included names, unique tax identifiers, facial images, addresses, phone numbers, email, credit score, salary and more.</a:t>
            </a:r>
          </a:p>
          <a:p>
            <a:r>
              <a:rPr lang="en-US" dirty="0"/>
              <a:t>The data was offered for free on a Darknet forum.</a:t>
            </a:r>
            <a:endParaRPr lang="en-CA" dirty="0"/>
          </a:p>
        </p:txBody>
      </p:sp>
      <p:sp>
        <p:nvSpPr>
          <p:cNvPr id="4" name="Content Placeholder 2">
            <a:extLst>
              <a:ext uri="{FF2B5EF4-FFF2-40B4-BE49-F238E27FC236}">
                <a16:creationId xmlns:a16="http://schemas.microsoft.com/office/drawing/2014/main" id="{9070ADB7-70B0-4426-9E1B-DE39CBD6FF27}"/>
              </a:ext>
            </a:extLst>
          </p:cNvPr>
          <p:cNvSpPr txBox="1">
            <a:spLocks/>
          </p:cNvSpPr>
          <p:nvPr/>
        </p:nvSpPr>
        <p:spPr>
          <a:xfrm>
            <a:off x="6146797" y="1952621"/>
            <a:ext cx="2735942" cy="2562225"/>
          </a:xfrm>
          <a:prstGeom prst="rect">
            <a:avLst/>
          </a:prstGeom>
          <a:solidFill>
            <a:schemeClr val="accent6">
              <a:lumMod val="60000"/>
              <a:lumOff val="40000"/>
            </a:schemeClr>
          </a:solidFill>
        </p:spPr>
        <p:txBody>
          <a:bodyPr vert="horz" lIns="91440" tIns="45720" rIns="91440" bIns="45720" rtlCol="0">
            <a:normAutofit lnSpcReduction="10000"/>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a:lstStyle>
          <a:p>
            <a:r>
              <a:rPr lang="en-CA" dirty="0" err="1">
                <a:latin typeface="Calibri" panose="020F0502020204030204" pitchFamily="34" charset="0"/>
              </a:rPr>
              <a:t>Bykea</a:t>
            </a:r>
            <a:endParaRPr lang="en-CA" dirty="0">
              <a:latin typeface="Calibri" panose="020F0502020204030204" pitchFamily="34" charset="0"/>
            </a:endParaRPr>
          </a:p>
          <a:p>
            <a:r>
              <a:rPr lang="en-CA" dirty="0">
                <a:latin typeface="Calibri" panose="020F0502020204030204" pitchFamily="34" charset="0"/>
              </a:rPr>
              <a:t>400 Million.</a:t>
            </a:r>
          </a:p>
          <a:p>
            <a:r>
              <a:rPr lang="en-CA" dirty="0">
                <a:latin typeface="Calibri" panose="020F0502020204030204" pitchFamily="34" charset="0"/>
              </a:rPr>
              <a:t>Transportation, Pakistan</a:t>
            </a:r>
          </a:p>
          <a:p>
            <a:r>
              <a:rPr lang="en-US" dirty="0">
                <a:latin typeface="Calibri" panose="020F0502020204030204" pitchFamily="34" charset="0"/>
              </a:rPr>
              <a:t> Researchers discovered </a:t>
            </a:r>
            <a:r>
              <a:rPr lang="en-US" dirty="0" err="1">
                <a:latin typeface="Calibri" panose="020F0502020204030204" pitchFamily="34" charset="0"/>
              </a:rPr>
              <a:t>Bykea</a:t>
            </a:r>
            <a:r>
              <a:rPr lang="en-US" dirty="0">
                <a:latin typeface="Calibri" panose="020F0502020204030204" pitchFamily="34" charset="0"/>
              </a:rPr>
              <a:t> publicly exposed all its production server information without password protection or encryption and allowed access to more than 200GB of data containing more than 400 million records. </a:t>
            </a:r>
            <a:endParaRPr lang="en-CA" dirty="0">
              <a:latin typeface="Calibri" panose="020F0502020204030204" pitchFamily="34" charset="0"/>
            </a:endParaRPr>
          </a:p>
        </p:txBody>
      </p:sp>
      <p:sp>
        <p:nvSpPr>
          <p:cNvPr id="6" name="Content Placeholder 2">
            <a:extLst>
              <a:ext uri="{FF2B5EF4-FFF2-40B4-BE49-F238E27FC236}">
                <a16:creationId xmlns:a16="http://schemas.microsoft.com/office/drawing/2014/main" id="{BA5F5CD6-0E4D-497C-AF11-6368F3C1C741}"/>
              </a:ext>
            </a:extLst>
          </p:cNvPr>
          <p:cNvSpPr txBox="1">
            <a:spLocks/>
          </p:cNvSpPr>
          <p:nvPr/>
        </p:nvSpPr>
        <p:spPr>
          <a:xfrm>
            <a:off x="261261" y="1952621"/>
            <a:ext cx="2682529" cy="2562225"/>
          </a:xfrm>
          <a:prstGeom prst="rect">
            <a:avLst/>
          </a:prstGeom>
          <a:solidFill>
            <a:schemeClr val="accent6">
              <a:lumMod val="20000"/>
              <a:lumOff val="80000"/>
            </a:schemeClr>
          </a:solidFill>
        </p:spPr>
        <p:txBody>
          <a:bodyPr vert="horz" lIns="91440" tIns="45720" rIns="91440" bIns="45720" rtlCol="0">
            <a:normAutofit fontScale="92500"/>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a:lstStyle>
          <a:p>
            <a:r>
              <a:rPr lang="en-CA" dirty="0" err="1">
                <a:latin typeface="Calibri" panose="020F0502020204030204" pitchFamily="34" charset="0"/>
              </a:rPr>
              <a:t>Socialarks</a:t>
            </a:r>
            <a:endParaRPr lang="en-CA" dirty="0">
              <a:latin typeface="Calibri" panose="020F0502020204030204" pitchFamily="34" charset="0"/>
            </a:endParaRPr>
          </a:p>
          <a:p>
            <a:r>
              <a:rPr lang="en-CA" dirty="0">
                <a:latin typeface="Calibri" panose="020F0502020204030204" pitchFamily="34" charset="0"/>
              </a:rPr>
              <a:t>214+ Million.</a:t>
            </a:r>
          </a:p>
          <a:p>
            <a:r>
              <a:rPr lang="en-US" dirty="0">
                <a:latin typeface="Calibri" panose="020F0502020204030204" pitchFamily="34" charset="0"/>
              </a:rPr>
              <a:t>11,651,162 Instagram user profiles</a:t>
            </a:r>
          </a:p>
          <a:p>
            <a:r>
              <a:rPr lang="en-US" dirty="0">
                <a:latin typeface="Calibri" panose="020F0502020204030204" pitchFamily="34" charset="0"/>
              </a:rPr>
              <a:t>66,117,839 LinkedIn user profiles</a:t>
            </a:r>
          </a:p>
          <a:p>
            <a:r>
              <a:rPr lang="en-US" dirty="0">
                <a:latin typeface="Calibri" panose="020F0502020204030204" pitchFamily="34" charset="0"/>
              </a:rPr>
              <a:t>81,551,567 Facebook user profiles</a:t>
            </a:r>
          </a:p>
          <a:p>
            <a:r>
              <a:rPr lang="en-US" dirty="0">
                <a:latin typeface="Calibri" panose="020F0502020204030204" pitchFamily="34" charset="0"/>
              </a:rPr>
              <a:t>A further 55,300,000 Facebook profiles were summarily deleted within a few hours after security team first discovered the server and its vulnerability.</a:t>
            </a:r>
            <a:endParaRPr lang="en-CA" dirty="0">
              <a:latin typeface="Calibri" panose="020F0502020204030204" pitchFamily="34" charset="0"/>
            </a:endParaRPr>
          </a:p>
        </p:txBody>
      </p:sp>
    </p:spTree>
    <p:extLst>
      <p:ext uri="{BB962C8B-B14F-4D97-AF65-F5344CB8AC3E}">
        <p14:creationId xmlns:p14="http://schemas.microsoft.com/office/powerpoint/2010/main" val="58707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bg/>
                                          </p:spTgt>
                                        </p:tgtEl>
                                        <p:attrNameLst>
                                          <p:attrName>style.visibility</p:attrName>
                                        </p:attrNameLst>
                                      </p:cBhvr>
                                      <p:to>
                                        <p:strVal val="visible"/>
                                      </p:to>
                                    </p:set>
                                    <p:anim calcmode="lin" valueType="num">
                                      <p:cBhvr additive="base">
                                        <p:cTn id="13" dur="500" fill="hold"/>
                                        <p:tgtEl>
                                          <p:spTgt spid="3">
                                            <p:bg/>
                                          </p:spTgt>
                                        </p:tgtEl>
                                        <p:attrNameLst>
                                          <p:attrName>ppt_x</p:attrName>
                                        </p:attrNameLst>
                                      </p:cBhvr>
                                      <p:tavLst>
                                        <p:tav tm="0">
                                          <p:val>
                                            <p:strVal val="#ppt_x"/>
                                          </p:val>
                                        </p:tav>
                                        <p:tav tm="100000">
                                          <p:val>
                                            <p:strVal val="#ppt_x"/>
                                          </p:val>
                                        </p:tav>
                                      </p:tavLst>
                                    </p:anim>
                                    <p:anim calcmode="lin" valueType="num">
                                      <p:cBhvr additive="base">
                                        <p:cTn id="14"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anim calcmode="lin" valueType="num">
                                      <p:cBhvr additive="base">
                                        <p:cTn id="19"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 calcmode="lin" valueType="num">
                                      <p:cBhvr additive="base">
                                        <p:cTn id="25"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 calcmode="lin" valueType="num">
                                      <p:cBhvr additive="base">
                                        <p:cTn id="3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anim calcmode="lin" valueType="num">
                                      <p:cBhvr additive="base">
                                        <p:cTn id="3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P spid="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B3C8-78BC-4AA0-BE05-CC95E4C30796}"/>
              </a:ext>
            </a:extLst>
          </p:cNvPr>
          <p:cNvSpPr>
            <a:spLocks noGrp="1"/>
          </p:cNvSpPr>
          <p:nvPr>
            <p:ph type="title"/>
          </p:nvPr>
        </p:nvSpPr>
        <p:spPr/>
        <p:txBody>
          <a:bodyPr/>
          <a:lstStyle/>
          <a:p>
            <a:r>
              <a:rPr lang="en-CA" dirty="0"/>
              <a:t>Top 10 breaches in 2021</a:t>
            </a:r>
          </a:p>
        </p:txBody>
      </p:sp>
      <p:sp>
        <p:nvSpPr>
          <p:cNvPr id="3" name="Content Placeholder 2">
            <a:extLst>
              <a:ext uri="{FF2B5EF4-FFF2-40B4-BE49-F238E27FC236}">
                <a16:creationId xmlns:a16="http://schemas.microsoft.com/office/drawing/2014/main" id="{7C7D5491-FB62-4FBB-B6E9-613E13695AB5}"/>
              </a:ext>
            </a:extLst>
          </p:cNvPr>
          <p:cNvSpPr>
            <a:spLocks noGrp="1"/>
          </p:cNvSpPr>
          <p:nvPr>
            <p:ph idx="1"/>
          </p:nvPr>
        </p:nvSpPr>
        <p:spPr>
          <a:xfrm>
            <a:off x="3169048" y="1952621"/>
            <a:ext cx="2755100" cy="2562225"/>
          </a:xfrm>
          <a:solidFill>
            <a:schemeClr val="accent6">
              <a:lumMod val="75000"/>
            </a:schemeClr>
          </a:solidFill>
        </p:spPr>
        <p:txBody>
          <a:bodyPr>
            <a:normAutofit/>
          </a:bodyPr>
          <a:lstStyle/>
          <a:p>
            <a:r>
              <a:rPr lang="en-CA" dirty="0">
                <a:solidFill>
                  <a:schemeClr val="bg1"/>
                </a:solidFill>
              </a:rPr>
              <a:t>LinkedIn</a:t>
            </a:r>
          </a:p>
          <a:p>
            <a:r>
              <a:rPr lang="en-CA" dirty="0">
                <a:solidFill>
                  <a:schemeClr val="bg1"/>
                </a:solidFill>
              </a:rPr>
              <a:t>700 Million (93% of all members)</a:t>
            </a:r>
          </a:p>
          <a:p>
            <a:r>
              <a:rPr lang="en-CA" dirty="0">
                <a:solidFill>
                  <a:schemeClr val="bg1"/>
                </a:solidFill>
              </a:rPr>
              <a:t>PII Was on sale online.</a:t>
            </a:r>
          </a:p>
          <a:p>
            <a:r>
              <a:rPr lang="en-CA" dirty="0">
                <a:solidFill>
                  <a:schemeClr val="bg1"/>
                </a:solidFill>
              </a:rPr>
              <a:t>LinkedIn denied that there was a data breach. “</a:t>
            </a:r>
            <a:r>
              <a:rPr lang="en-US" dirty="0">
                <a:solidFill>
                  <a:schemeClr val="bg1"/>
                </a:solidFill>
              </a:rPr>
              <a:t>a threat actor pulling data that was publicly available on a large scale.</a:t>
            </a:r>
            <a:r>
              <a:rPr lang="en-CA" dirty="0">
                <a:solidFill>
                  <a:schemeClr val="bg1"/>
                </a:solidFill>
              </a:rPr>
              <a:t>”</a:t>
            </a:r>
          </a:p>
        </p:txBody>
      </p:sp>
      <p:sp>
        <p:nvSpPr>
          <p:cNvPr id="4" name="Content Placeholder 2">
            <a:extLst>
              <a:ext uri="{FF2B5EF4-FFF2-40B4-BE49-F238E27FC236}">
                <a16:creationId xmlns:a16="http://schemas.microsoft.com/office/drawing/2014/main" id="{9070ADB7-70B0-4426-9E1B-DE39CBD6FF27}"/>
              </a:ext>
            </a:extLst>
          </p:cNvPr>
          <p:cNvSpPr txBox="1">
            <a:spLocks/>
          </p:cNvSpPr>
          <p:nvPr/>
        </p:nvSpPr>
        <p:spPr>
          <a:xfrm>
            <a:off x="6146796" y="1952621"/>
            <a:ext cx="2735942" cy="2562225"/>
          </a:xfrm>
          <a:prstGeom prst="rect">
            <a:avLst/>
          </a:prstGeom>
          <a:solidFill>
            <a:schemeClr val="accent6">
              <a:lumMod val="50000"/>
            </a:schemeClr>
          </a:solidFill>
        </p:spPr>
        <p:txBody>
          <a:bodyPr vert="horz" lIns="91440" tIns="45720" rIns="91440" bIns="45720" rtlCol="0">
            <a:normAutofit/>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a:lstStyle>
          <a:p>
            <a:r>
              <a:rPr lang="en-CA" dirty="0" err="1">
                <a:solidFill>
                  <a:schemeClr val="bg1"/>
                </a:solidFill>
                <a:latin typeface="Calibri" panose="020F0502020204030204" pitchFamily="34" charset="0"/>
              </a:rPr>
              <a:t>Cognyte</a:t>
            </a:r>
            <a:endParaRPr lang="en-CA" dirty="0">
              <a:solidFill>
                <a:schemeClr val="bg1"/>
              </a:solidFill>
              <a:latin typeface="Calibri" panose="020F0502020204030204" pitchFamily="34" charset="0"/>
            </a:endParaRPr>
          </a:p>
          <a:p>
            <a:r>
              <a:rPr lang="en-CA" dirty="0">
                <a:solidFill>
                  <a:schemeClr val="bg1"/>
                </a:solidFill>
                <a:latin typeface="Calibri" panose="020F0502020204030204" pitchFamily="34" charset="0"/>
              </a:rPr>
              <a:t>5,000,000,000</a:t>
            </a:r>
          </a:p>
          <a:p>
            <a:r>
              <a:rPr lang="en-US" dirty="0">
                <a:solidFill>
                  <a:schemeClr val="bg1"/>
                </a:solidFill>
                <a:latin typeface="Calibri" panose="020F0502020204030204" pitchFamily="34" charset="0"/>
              </a:rPr>
              <a:t>A cybersecurity analytics firm that stored the data as part of its cyber intelligence service</a:t>
            </a:r>
          </a:p>
          <a:p>
            <a:r>
              <a:rPr lang="en-US" dirty="0">
                <a:solidFill>
                  <a:schemeClr val="bg1"/>
                </a:solidFill>
                <a:latin typeface="Calibri" panose="020F0502020204030204" pitchFamily="34" charset="0"/>
              </a:rPr>
              <a:t>Data was exposed for 4 days!</a:t>
            </a:r>
            <a:endParaRPr lang="en-CA" dirty="0">
              <a:solidFill>
                <a:schemeClr val="bg1"/>
              </a:solidFill>
              <a:latin typeface="Calibri" panose="020F0502020204030204" pitchFamily="34" charset="0"/>
            </a:endParaRPr>
          </a:p>
        </p:txBody>
      </p:sp>
      <p:sp>
        <p:nvSpPr>
          <p:cNvPr id="6" name="Content Placeholder 2">
            <a:extLst>
              <a:ext uri="{FF2B5EF4-FFF2-40B4-BE49-F238E27FC236}">
                <a16:creationId xmlns:a16="http://schemas.microsoft.com/office/drawing/2014/main" id="{BA5F5CD6-0E4D-497C-AF11-6368F3C1C741}"/>
              </a:ext>
            </a:extLst>
          </p:cNvPr>
          <p:cNvSpPr txBox="1">
            <a:spLocks/>
          </p:cNvSpPr>
          <p:nvPr/>
        </p:nvSpPr>
        <p:spPr>
          <a:xfrm>
            <a:off x="261262" y="1959429"/>
            <a:ext cx="2682529" cy="2555417"/>
          </a:xfrm>
          <a:prstGeom prst="rect">
            <a:avLst/>
          </a:prstGeom>
          <a:solidFill>
            <a:schemeClr val="accent5">
              <a:lumMod val="75000"/>
            </a:schemeClr>
          </a:solidFill>
        </p:spPr>
        <p:txBody>
          <a:bodyPr vert="horz" lIns="91440" tIns="45720" rIns="91440" bIns="45720" rtlCol="0">
            <a:normAutofit lnSpcReduction="10000"/>
          </a:bodyPr>
          <a:lstStyle>
            <a:lvl1pPr marL="257175" indent="-257175" algn="l" defTabSz="342900" rtl="0" eaLnBrk="1" latinLnBrk="0" hangingPunct="1">
              <a:spcBef>
                <a:spcPts val="750"/>
              </a:spcBef>
              <a:spcAft>
                <a:spcPts val="0"/>
              </a:spcAft>
              <a:buClr>
                <a:schemeClr val="accent1"/>
              </a:buClr>
              <a:buSzPct val="80000"/>
              <a:buFont typeface="Wingdings 3" charset="2"/>
              <a:buChar char=""/>
              <a:defRPr sz="1350" b="0" i="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b="0" i="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b="0" i="0" kern="1200">
                <a:solidFill>
                  <a:schemeClr val="tx1">
                    <a:lumMod val="75000"/>
                    <a:lumOff val="25000"/>
                  </a:schemeClr>
                </a:solidFill>
                <a:latin typeface="+mn-lt"/>
                <a:ea typeface="+mn-ea"/>
                <a:cs typeface="+mn-cs"/>
              </a:defRPr>
            </a:lvl9pPr>
          </a:lstStyle>
          <a:p>
            <a:r>
              <a:rPr lang="en-CA" dirty="0">
                <a:solidFill>
                  <a:schemeClr val="bg1"/>
                </a:solidFill>
                <a:latin typeface="Calibri" panose="020F0502020204030204" pitchFamily="34" charset="0"/>
              </a:rPr>
              <a:t>Facebook</a:t>
            </a:r>
          </a:p>
          <a:p>
            <a:r>
              <a:rPr lang="en-CA" dirty="0">
                <a:solidFill>
                  <a:schemeClr val="bg1"/>
                </a:solidFill>
                <a:latin typeface="Calibri" panose="020F0502020204030204" pitchFamily="34" charset="0"/>
              </a:rPr>
              <a:t>553 Million. (106 Countries)</a:t>
            </a:r>
          </a:p>
          <a:p>
            <a:r>
              <a:rPr lang="en-US" dirty="0">
                <a:solidFill>
                  <a:schemeClr val="bg1"/>
                </a:solidFill>
                <a:latin typeface="Calibri" panose="020F0502020204030204" pitchFamily="34" charset="0"/>
              </a:rPr>
              <a:t> “A database of that size containing the private information such as phone numbers of a lot of Facebook's users would certainly lead to bad actors taking advantage of the data to perform social-engineering attacks [or] hacking attempts.”</a:t>
            </a:r>
            <a:endParaRPr lang="en-CA" dirty="0">
              <a:solidFill>
                <a:schemeClr val="bg1"/>
              </a:solidFill>
              <a:latin typeface="Calibri" panose="020F0502020204030204" pitchFamily="34" charset="0"/>
            </a:endParaRPr>
          </a:p>
        </p:txBody>
      </p:sp>
    </p:spTree>
    <p:extLst>
      <p:ext uri="{BB962C8B-B14F-4D97-AF65-F5344CB8AC3E}">
        <p14:creationId xmlns:p14="http://schemas.microsoft.com/office/powerpoint/2010/main" val="652969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fade">
                                      <p:cBhvr>
                                        <p:cTn id="12" dur="500"/>
                                        <p:tgtEl>
                                          <p:spTgt spid="3">
                                            <p:bg/>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500"/>
                                        <p:tgtEl>
                                          <p:spTgt spid="3">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down)">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P spid="4" grpId="0" animBg="1"/>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Security</a:t>
            </a:r>
            <a:endParaRPr/>
          </a:p>
        </p:txBody>
      </p:sp>
      <p:sp>
        <p:nvSpPr>
          <p:cNvPr id="179" name="Google Shape;179;p33"/>
          <p:cNvSpPr txBox="1">
            <a:spLocks noGrp="1"/>
          </p:cNvSpPr>
          <p:nvPr>
            <p:ph type="body" idx="1"/>
          </p:nvPr>
        </p:nvSpPr>
        <p:spPr>
          <a:xfrm>
            <a:off x="311700" y="1756229"/>
            <a:ext cx="8520600" cy="3265715"/>
          </a:xfrm>
          <a:prstGeom prst="rect">
            <a:avLst/>
          </a:prstGeom>
          <a:solidFill>
            <a:schemeClr val="accent1">
              <a:lumMod val="20000"/>
              <a:lumOff val="80000"/>
            </a:schemeClr>
          </a:solidFill>
        </p:spPr>
        <p:txBody>
          <a:bodyPr spcFirstLastPara="1" wrap="square" lIns="91425" tIns="91425" rIns="91425" bIns="91425" anchor="t" anchorCtr="0">
            <a:noAutofit/>
          </a:bodyPr>
          <a:lstStyle/>
          <a:p>
            <a:pPr marL="0" lvl="0" indent="0" algn="ctr" rtl="0">
              <a:spcBef>
                <a:spcPts val="0"/>
              </a:spcBef>
              <a:spcAft>
                <a:spcPts val="0"/>
              </a:spcAft>
              <a:buNone/>
            </a:pPr>
            <a:r>
              <a:rPr lang="en-GB" sz="2000" dirty="0"/>
              <a:t>So if a security breach for a company is a “</a:t>
            </a:r>
            <a:r>
              <a:rPr lang="en-GB" sz="2000" b="1" dirty="0">
                <a:solidFill>
                  <a:srgbClr val="FF0000"/>
                </a:solidFill>
              </a:rPr>
              <a:t>question of when, not if</a:t>
            </a:r>
            <a:r>
              <a:rPr lang="en-GB" sz="2000" dirty="0"/>
              <a:t>”….</a:t>
            </a:r>
            <a:endParaRPr sz="2000" dirty="0"/>
          </a:p>
          <a:p>
            <a:pPr marL="0" lvl="0" indent="0" algn="ctr" rtl="0">
              <a:spcBef>
                <a:spcPts val="1600"/>
              </a:spcBef>
              <a:spcAft>
                <a:spcPts val="0"/>
              </a:spcAft>
              <a:buNone/>
            </a:pPr>
            <a:endParaRPr sz="2000" dirty="0"/>
          </a:p>
          <a:p>
            <a:pPr marL="0" lvl="0" indent="0" algn="ctr" rtl="0">
              <a:spcBef>
                <a:spcPts val="1600"/>
              </a:spcBef>
              <a:spcAft>
                <a:spcPts val="0"/>
              </a:spcAft>
              <a:buNone/>
            </a:pPr>
            <a:r>
              <a:rPr lang="en-GB" sz="2000" dirty="0"/>
              <a:t>How do we deal with it?</a:t>
            </a:r>
            <a:endParaRPr sz="2000" dirty="0"/>
          </a:p>
          <a:p>
            <a:pPr marL="0" lvl="0" indent="0" algn="ctr" rtl="0">
              <a:spcBef>
                <a:spcPts val="1600"/>
              </a:spcBef>
              <a:spcAft>
                <a:spcPts val="0"/>
              </a:spcAft>
              <a:buNone/>
            </a:pPr>
            <a:endParaRPr sz="2000" dirty="0"/>
          </a:p>
          <a:p>
            <a:pPr marL="0" lvl="0" indent="0" algn="ctr" rtl="0">
              <a:spcBef>
                <a:spcPts val="1600"/>
              </a:spcBef>
              <a:spcAft>
                <a:spcPts val="1600"/>
              </a:spcAft>
              <a:buNone/>
            </a:pPr>
            <a:r>
              <a:rPr lang="en-GB" sz="2000" dirty="0"/>
              <a:t>Any ideas?</a:t>
            </a:r>
            <a:endParaRPr sz="2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BF748-10AB-4769-B937-09E717B639FA}"/>
              </a:ext>
            </a:extLst>
          </p:cNvPr>
          <p:cNvSpPr>
            <a:spLocks noGrp="1"/>
          </p:cNvSpPr>
          <p:nvPr>
            <p:ph type="title"/>
          </p:nvPr>
        </p:nvSpPr>
        <p:spPr/>
        <p:txBody>
          <a:bodyPr/>
          <a:lstStyle/>
          <a:p>
            <a:r>
              <a:rPr lang="en-CA" dirty="0"/>
              <a:t>Cyber Attacks</a:t>
            </a:r>
          </a:p>
        </p:txBody>
      </p:sp>
      <p:sp>
        <p:nvSpPr>
          <p:cNvPr id="3" name="Content Placeholder 2">
            <a:extLst>
              <a:ext uri="{FF2B5EF4-FFF2-40B4-BE49-F238E27FC236}">
                <a16:creationId xmlns:a16="http://schemas.microsoft.com/office/drawing/2014/main" id="{44635C70-8FB5-4D77-9B96-61DB6B3F984C}"/>
              </a:ext>
            </a:extLst>
          </p:cNvPr>
          <p:cNvSpPr>
            <a:spLocks noGrp="1"/>
          </p:cNvSpPr>
          <p:nvPr>
            <p:ph idx="1"/>
          </p:nvPr>
        </p:nvSpPr>
        <p:spPr>
          <a:xfrm>
            <a:off x="866216" y="1661887"/>
            <a:ext cx="6619244" cy="3251200"/>
          </a:xfrm>
        </p:spPr>
        <p:txBody>
          <a:bodyPr>
            <a:normAutofit fontScale="92500"/>
          </a:bodyPr>
          <a:lstStyle/>
          <a:p>
            <a:pPr>
              <a:lnSpc>
                <a:spcPct val="150000"/>
              </a:lnSpc>
              <a:buFont typeface="Wingdings" panose="05000000000000000000" pitchFamily="2" charset="2"/>
              <a:buChar char="Ø"/>
            </a:pPr>
            <a:r>
              <a:rPr lang="en-CA" sz="1400" dirty="0">
                <a:cs typeface="Calibri" panose="020F0502020204030204" pitchFamily="34" charset="0"/>
              </a:rPr>
              <a:t>Malware: </a:t>
            </a:r>
            <a:r>
              <a:rPr lang="en-CA" sz="1400" b="0" i="0" dirty="0">
                <a:solidFill>
                  <a:srgbClr val="4E6973"/>
                </a:solidFill>
                <a:effectLst/>
                <a:cs typeface="Calibri" panose="020F0502020204030204" pitchFamily="34" charset="0"/>
              </a:rPr>
              <a:t>spyware, viruses, ransomware, trojans, and worms.</a:t>
            </a:r>
          </a:p>
          <a:p>
            <a:pPr>
              <a:lnSpc>
                <a:spcPct val="150000"/>
              </a:lnSpc>
              <a:buFont typeface="Wingdings" panose="05000000000000000000" pitchFamily="2" charset="2"/>
              <a:buChar char="Ø"/>
            </a:pPr>
            <a:r>
              <a:rPr lang="en-CA" sz="1400" dirty="0">
                <a:cs typeface="Calibri" panose="020F0502020204030204" pitchFamily="34" charset="0"/>
              </a:rPr>
              <a:t>Phishing: </a:t>
            </a:r>
          </a:p>
          <a:p>
            <a:pPr lvl="1">
              <a:lnSpc>
                <a:spcPct val="150000"/>
              </a:lnSpc>
              <a:buFont typeface="Wingdings" panose="05000000000000000000" pitchFamily="2" charset="2"/>
              <a:buChar char="Ø"/>
            </a:pPr>
            <a:r>
              <a:rPr lang="en-US" sz="1400" dirty="0">
                <a:cs typeface="Calibri" panose="020F0502020204030204" pitchFamily="34" charset="0"/>
              </a:rPr>
              <a:t>Spear Phishing—targeted attacks directed at specific companies and/or individuals.</a:t>
            </a:r>
          </a:p>
          <a:p>
            <a:pPr lvl="1">
              <a:lnSpc>
                <a:spcPct val="150000"/>
              </a:lnSpc>
              <a:buFont typeface="Wingdings" panose="05000000000000000000" pitchFamily="2" charset="2"/>
              <a:buChar char="Ø"/>
            </a:pPr>
            <a:r>
              <a:rPr lang="en-US" sz="1400" dirty="0">
                <a:cs typeface="Calibri" panose="020F0502020204030204" pitchFamily="34" charset="0"/>
              </a:rPr>
              <a:t>Whaling—attacks targeting senior executives and stakeholders within an organization.</a:t>
            </a:r>
          </a:p>
          <a:p>
            <a:pPr lvl="1">
              <a:lnSpc>
                <a:spcPct val="150000"/>
              </a:lnSpc>
              <a:buFont typeface="Wingdings" panose="05000000000000000000" pitchFamily="2" charset="2"/>
              <a:buChar char="Ø"/>
            </a:pPr>
            <a:r>
              <a:rPr lang="en-US" sz="1400" dirty="0">
                <a:cs typeface="Calibri" panose="020F0502020204030204" pitchFamily="34" charset="0"/>
              </a:rPr>
              <a:t>Pharming—leverages DNS (Domain Name System) cache poisoning to capture user credentials through a fake login landing page.</a:t>
            </a:r>
            <a:endParaRPr lang="en-CA" sz="1400" dirty="0">
              <a:cs typeface="Calibri" panose="020F0502020204030204" pitchFamily="34" charset="0"/>
            </a:endParaRPr>
          </a:p>
          <a:p>
            <a:pPr>
              <a:lnSpc>
                <a:spcPct val="150000"/>
              </a:lnSpc>
              <a:buFont typeface="Wingdings" panose="05000000000000000000" pitchFamily="2" charset="2"/>
              <a:buChar char="Ø"/>
            </a:pPr>
            <a:r>
              <a:rPr lang="en-CA" sz="1400" dirty="0">
                <a:cs typeface="Calibri" panose="020F0502020204030204" pitchFamily="34" charset="0"/>
              </a:rPr>
              <a:t>Man-In-The-Middle (MitM) attacks.</a:t>
            </a:r>
          </a:p>
        </p:txBody>
      </p:sp>
      <p:pic>
        <p:nvPicPr>
          <p:cNvPr id="2050" name="Picture 2" descr="Cybersecurity 101: Intro to the Top 10 Common Types of Cybersecurity Attacks">
            <a:extLst>
              <a:ext uri="{FF2B5EF4-FFF2-40B4-BE49-F238E27FC236}">
                <a16:creationId xmlns:a16="http://schemas.microsoft.com/office/drawing/2014/main" id="{11E4C5C5-F182-4C0B-97F2-58E90F839B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0830" y="346075"/>
            <a:ext cx="2503799" cy="1315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69832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BF748-10AB-4769-B937-09E717B639FA}"/>
              </a:ext>
            </a:extLst>
          </p:cNvPr>
          <p:cNvSpPr>
            <a:spLocks noGrp="1"/>
          </p:cNvSpPr>
          <p:nvPr>
            <p:ph type="title"/>
          </p:nvPr>
        </p:nvSpPr>
        <p:spPr/>
        <p:txBody>
          <a:bodyPr/>
          <a:lstStyle/>
          <a:p>
            <a:r>
              <a:rPr lang="en-CA" dirty="0"/>
              <a:t>Cyber Attacks</a:t>
            </a:r>
          </a:p>
        </p:txBody>
      </p:sp>
      <p:sp>
        <p:nvSpPr>
          <p:cNvPr id="3" name="Content Placeholder 2">
            <a:extLst>
              <a:ext uri="{FF2B5EF4-FFF2-40B4-BE49-F238E27FC236}">
                <a16:creationId xmlns:a16="http://schemas.microsoft.com/office/drawing/2014/main" id="{44635C70-8FB5-4D77-9B96-61DB6B3F984C}"/>
              </a:ext>
            </a:extLst>
          </p:cNvPr>
          <p:cNvSpPr>
            <a:spLocks noGrp="1"/>
          </p:cNvSpPr>
          <p:nvPr>
            <p:ph idx="1"/>
          </p:nvPr>
        </p:nvSpPr>
        <p:spPr>
          <a:xfrm>
            <a:off x="866216" y="1558925"/>
            <a:ext cx="6619244" cy="3238500"/>
          </a:xfrm>
        </p:spPr>
        <p:txBody>
          <a:bodyPr>
            <a:normAutofit fontScale="92500" lnSpcReduction="10000"/>
          </a:bodyPr>
          <a:lstStyle/>
          <a:p>
            <a:pPr>
              <a:lnSpc>
                <a:spcPct val="150000"/>
              </a:lnSpc>
              <a:buFont typeface="Wingdings" panose="05000000000000000000" pitchFamily="2" charset="2"/>
              <a:buChar char="Ø"/>
            </a:pPr>
            <a:r>
              <a:rPr lang="en-CA" sz="1400" dirty="0">
                <a:cs typeface="Calibri" panose="020F0502020204030204" pitchFamily="34" charset="0"/>
              </a:rPr>
              <a:t>Distributed Denial of Service (DDoS) attacks.</a:t>
            </a:r>
          </a:p>
          <a:p>
            <a:pPr>
              <a:lnSpc>
                <a:spcPct val="150000"/>
              </a:lnSpc>
              <a:buFont typeface="Wingdings" panose="05000000000000000000" pitchFamily="2" charset="2"/>
              <a:buChar char="Ø"/>
            </a:pPr>
            <a:r>
              <a:rPr lang="en-CA" sz="1400" dirty="0">
                <a:cs typeface="Calibri" panose="020F0502020204030204" pitchFamily="34" charset="0"/>
              </a:rPr>
              <a:t>SQL Injections.</a:t>
            </a:r>
          </a:p>
          <a:p>
            <a:pPr>
              <a:lnSpc>
                <a:spcPct val="150000"/>
              </a:lnSpc>
              <a:buFont typeface="Wingdings" panose="05000000000000000000" pitchFamily="2" charset="2"/>
              <a:buChar char="Ø"/>
            </a:pPr>
            <a:r>
              <a:rPr lang="en-CA" sz="1400" dirty="0">
                <a:cs typeface="Calibri" panose="020F0502020204030204" pitchFamily="34" charset="0"/>
              </a:rPr>
              <a:t>Zero-Day Exploit: </a:t>
            </a:r>
            <a:r>
              <a:rPr lang="en-US" sz="1400" dirty="0">
                <a:cs typeface="Calibri" panose="020F0502020204030204" pitchFamily="34" charset="0"/>
              </a:rPr>
              <a:t>Zero-day attackers jump at the disclosed vulnerability in the small window of time where no solution/preventative measures exist.</a:t>
            </a:r>
          </a:p>
          <a:p>
            <a:pPr>
              <a:lnSpc>
                <a:spcPct val="150000"/>
              </a:lnSpc>
              <a:buFont typeface="Wingdings" panose="05000000000000000000" pitchFamily="2" charset="2"/>
              <a:buChar char="Ø"/>
            </a:pPr>
            <a:r>
              <a:rPr lang="en-US" sz="1400" dirty="0">
                <a:cs typeface="Calibri" panose="020F0502020204030204" pitchFamily="34" charset="0"/>
              </a:rPr>
              <a:t>Password Attack. (Social Engineering)</a:t>
            </a:r>
          </a:p>
          <a:p>
            <a:pPr>
              <a:lnSpc>
                <a:spcPct val="150000"/>
              </a:lnSpc>
              <a:buFont typeface="Wingdings" panose="05000000000000000000" pitchFamily="2" charset="2"/>
              <a:buChar char="Ø"/>
            </a:pPr>
            <a:r>
              <a:rPr lang="en-US" sz="1400" dirty="0">
                <a:cs typeface="Calibri" panose="020F0502020204030204" pitchFamily="34" charset="0"/>
              </a:rPr>
              <a:t>Cross-site Scripting.</a:t>
            </a:r>
          </a:p>
          <a:p>
            <a:pPr>
              <a:lnSpc>
                <a:spcPct val="150000"/>
              </a:lnSpc>
              <a:buFont typeface="Wingdings" panose="05000000000000000000" pitchFamily="2" charset="2"/>
              <a:buChar char="Ø"/>
            </a:pPr>
            <a:r>
              <a:rPr lang="en-US" sz="1400" dirty="0">
                <a:cs typeface="Calibri" panose="020F0502020204030204" pitchFamily="34" charset="0"/>
              </a:rPr>
              <a:t>Rootkits: rootkits hide in legitimate software</a:t>
            </a:r>
          </a:p>
          <a:p>
            <a:pPr>
              <a:lnSpc>
                <a:spcPct val="150000"/>
              </a:lnSpc>
              <a:buFont typeface="Wingdings" panose="05000000000000000000" pitchFamily="2" charset="2"/>
              <a:buChar char="Ø"/>
            </a:pPr>
            <a:r>
              <a:rPr lang="en-US" sz="1400" dirty="0">
                <a:cs typeface="Calibri" panose="020F0502020204030204" pitchFamily="34" charset="0"/>
              </a:rPr>
              <a:t>IoT Attacks:  In one IoT attack case, a Vegas casino was attacked and the hacker gained entry via an internet-connected thermometer inside one of the casino’s </a:t>
            </a:r>
            <a:r>
              <a:rPr lang="en-US" sz="1400" dirty="0" err="1">
                <a:cs typeface="Calibri" panose="020F0502020204030204" pitchFamily="34" charset="0"/>
              </a:rPr>
              <a:t>fishtanks</a:t>
            </a:r>
            <a:r>
              <a:rPr lang="en-US" sz="1400" dirty="0">
                <a:cs typeface="Calibri" panose="020F0502020204030204" pitchFamily="34" charset="0"/>
              </a:rPr>
              <a:t>.</a:t>
            </a:r>
          </a:p>
        </p:txBody>
      </p:sp>
      <p:pic>
        <p:nvPicPr>
          <p:cNvPr id="2050" name="Picture 2" descr="Cybersecurity 101: Intro to the Top 10 Common Types of Cybersecurity Attacks">
            <a:extLst>
              <a:ext uri="{FF2B5EF4-FFF2-40B4-BE49-F238E27FC236}">
                <a16:creationId xmlns:a16="http://schemas.microsoft.com/office/drawing/2014/main" id="{11E4C5C5-F182-4C0B-97F2-58E90F839B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0830" y="346075"/>
            <a:ext cx="2503799" cy="13158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41391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Security</a:t>
            </a:r>
            <a:endParaRPr/>
          </a:p>
        </p:txBody>
      </p:sp>
      <p:pic>
        <p:nvPicPr>
          <p:cNvPr id="186" name="Google Shape;186;p34"/>
          <p:cNvPicPr preferRelativeResize="0"/>
          <p:nvPr/>
        </p:nvPicPr>
        <p:blipFill>
          <a:blip r:embed="rId3">
            <a:alphaModFix/>
          </a:blip>
          <a:stretch>
            <a:fillRect/>
          </a:stretch>
        </p:blipFill>
        <p:spPr>
          <a:xfrm>
            <a:off x="691798" y="1017725"/>
            <a:ext cx="7925225" cy="3983375"/>
          </a:xfrm>
          <a:prstGeom prst="rect">
            <a:avLst/>
          </a:prstGeom>
          <a:noFill/>
          <a:ln>
            <a:noFill/>
          </a:ln>
        </p:spPr>
      </p:pic>
      <p:sp>
        <p:nvSpPr>
          <p:cNvPr id="5" name="Rectangle 4">
            <a:extLst>
              <a:ext uri="{FF2B5EF4-FFF2-40B4-BE49-F238E27FC236}">
                <a16:creationId xmlns:a16="http://schemas.microsoft.com/office/drawing/2014/main" id="{30B97665-E663-4611-ABAC-E154DBD0A3D1}"/>
              </a:ext>
            </a:extLst>
          </p:cNvPr>
          <p:cNvSpPr/>
          <p:nvPr/>
        </p:nvSpPr>
        <p:spPr>
          <a:xfrm>
            <a:off x="691797" y="3439482"/>
            <a:ext cx="7545059" cy="377775"/>
          </a:xfrm>
          <a:prstGeom prst="rect">
            <a:avLst/>
          </a:prstGeom>
          <a:solidFill>
            <a:schemeClr val="accent1">
              <a:alpha val="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Security</a:t>
            </a:r>
            <a:endParaRPr/>
          </a:p>
        </p:txBody>
      </p:sp>
      <p:pic>
        <p:nvPicPr>
          <p:cNvPr id="193" name="Google Shape;193;p35"/>
          <p:cNvPicPr preferRelativeResize="0"/>
          <p:nvPr/>
        </p:nvPicPr>
        <p:blipFill>
          <a:blip r:embed="rId3">
            <a:alphaModFix/>
          </a:blip>
          <a:stretch>
            <a:fillRect/>
          </a:stretch>
        </p:blipFill>
        <p:spPr>
          <a:xfrm>
            <a:off x="1211101" y="1017725"/>
            <a:ext cx="6069949" cy="4058125"/>
          </a:xfrm>
          <a:prstGeom prst="rect">
            <a:avLst/>
          </a:prstGeom>
          <a:noFill/>
          <a:ln>
            <a:noFill/>
          </a:ln>
        </p:spPr>
      </p:pic>
      <p:sp>
        <p:nvSpPr>
          <p:cNvPr id="5" name="Rectangle 4">
            <a:extLst>
              <a:ext uri="{FF2B5EF4-FFF2-40B4-BE49-F238E27FC236}">
                <a16:creationId xmlns:a16="http://schemas.microsoft.com/office/drawing/2014/main" id="{59B120D2-ECA2-44FE-8316-278B677443CC}"/>
              </a:ext>
            </a:extLst>
          </p:cNvPr>
          <p:cNvSpPr/>
          <p:nvPr/>
        </p:nvSpPr>
        <p:spPr>
          <a:xfrm>
            <a:off x="1074704" y="3439482"/>
            <a:ext cx="6342742" cy="1103086"/>
          </a:xfrm>
          <a:prstGeom prst="rect">
            <a:avLst/>
          </a:prstGeom>
          <a:solidFill>
            <a:schemeClr val="accent1">
              <a:alpha val="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Security</a:t>
            </a:r>
            <a:endParaRPr/>
          </a:p>
        </p:txBody>
      </p:sp>
      <p:pic>
        <p:nvPicPr>
          <p:cNvPr id="200" name="Google Shape;200;p36"/>
          <p:cNvPicPr preferRelativeResize="0"/>
          <p:nvPr/>
        </p:nvPicPr>
        <p:blipFill>
          <a:blip r:embed="rId3">
            <a:alphaModFix/>
          </a:blip>
          <a:stretch>
            <a:fillRect/>
          </a:stretch>
        </p:blipFill>
        <p:spPr>
          <a:xfrm>
            <a:off x="658663" y="1152477"/>
            <a:ext cx="7826675" cy="2431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cs typeface="Calibri" panose="020F0502020204030204" pitchFamily="34" charset="0"/>
              </a:rPr>
              <a:t>Privacy</a:t>
            </a:r>
            <a:endParaRPr dirty="0">
              <a:cs typeface="Calibri" panose="020F0502020204030204" pitchFamily="34" charset="0"/>
            </a:endParaRPr>
          </a:p>
        </p:txBody>
      </p:sp>
      <p:sp>
        <p:nvSpPr>
          <p:cNvPr id="80" name="Google Shape;80;p17"/>
          <p:cNvSpPr txBox="1">
            <a:spLocks noGrp="1"/>
          </p:cNvSpPr>
          <p:nvPr>
            <p:ph type="body" idx="1"/>
          </p:nvPr>
        </p:nvSpPr>
        <p:spPr>
          <a:xfrm>
            <a:off x="311701" y="1450227"/>
            <a:ext cx="6479322" cy="33605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000" dirty="0">
                <a:cs typeface="Calibri" panose="020F0502020204030204" pitchFamily="34" charset="0"/>
              </a:rPr>
              <a:t>Privacy </a:t>
            </a:r>
            <a:r>
              <a:rPr lang="en-GB" sz="2000" b="1" dirty="0">
                <a:effectLst>
                  <a:outerShdw blurRad="38100" dist="38100" dir="2700000" algn="tl">
                    <a:srgbClr val="000000">
                      <a:alpha val="43137"/>
                    </a:srgbClr>
                  </a:outerShdw>
                </a:effectLst>
                <a:cs typeface="Calibri" panose="020F0502020204030204" pitchFamily="34" charset="0"/>
              </a:rPr>
              <a:t>IS</a:t>
            </a:r>
            <a:r>
              <a:rPr lang="en-GB" sz="2000" dirty="0">
                <a:cs typeface="Calibri" panose="020F0502020204030204" pitchFamily="34" charset="0"/>
              </a:rPr>
              <a:t> a Human Right</a:t>
            </a:r>
            <a:endParaRPr sz="2000" dirty="0">
              <a:cs typeface="Calibri" panose="020F0502020204030204" pitchFamily="34" charset="0"/>
            </a:endParaRPr>
          </a:p>
          <a:p>
            <a:pPr>
              <a:lnSpc>
                <a:spcPct val="150000"/>
              </a:lnSpc>
              <a:spcBef>
                <a:spcPts val="1600"/>
              </a:spcBef>
              <a:buFont typeface="Wingdings" panose="05000000000000000000" pitchFamily="2" charset="2"/>
              <a:buChar char="Ø"/>
            </a:pPr>
            <a:r>
              <a:rPr lang="en-GB" sz="1600" dirty="0">
                <a:cs typeface="Calibri" panose="020F0502020204030204" pitchFamily="34" charset="0"/>
              </a:rPr>
              <a:t>The idea of the “Right to be Forgotten”</a:t>
            </a:r>
          </a:p>
          <a:p>
            <a:pPr>
              <a:lnSpc>
                <a:spcPct val="150000"/>
              </a:lnSpc>
              <a:spcBef>
                <a:spcPts val="1600"/>
              </a:spcBef>
              <a:buFont typeface="Wingdings" panose="05000000000000000000" pitchFamily="2" charset="2"/>
              <a:buChar char="Ø"/>
            </a:pPr>
            <a:r>
              <a:rPr lang="en-US" sz="1600" dirty="0">
                <a:cs typeface="Calibri" panose="020F0502020204030204" pitchFamily="34" charset="0"/>
              </a:rPr>
              <a:t>The right to erasure – General Data Protection Regulation (GDPR)</a:t>
            </a:r>
          </a:p>
          <a:p>
            <a:pPr lvl="1">
              <a:lnSpc>
                <a:spcPct val="150000"/>
              </a:lnSpc>
              <a:buFont typeface="Wingdings" panose="05000000000000000000" pitchFamily="2" charset="2"/>
              <a:buChar char="Ø"/>
            </a:pPr>
            <a:r>
              <a:rPr lang="en-CA" sz="1450" dirty="0">
                <a:cs typeface="Calibri" panose="020F0502020204030204" pitchFamily="34" charset="0"/>
              </a:rPr>
              <a:t>Only applies to certain circumstances</a:t>
            </a:r>
          </a:p>
        </p:txBody>
      </p:sp>
    </p:spTree>
    <p:extLst>
      <p:ext uri="{BB962C8B-B14F-4D97-AF65-F5344CB8AC3E}">
        <p14:creationId xmlns:p14="http://schemas.microsoft.com/office/powerpoint/2010/main" val="37703855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Security</a:t>
            </a:r>
            <a:endParaRPr/>
          </a:p>
        </p:txBody>
      </p:sp>
      <p:pic>
        <p:nvPicPr>
          <p:cNvPr id="207" name="Google Shape;207;p37"/>
          <p:cNvPicPr preferRelativeResize="0"/>
          <p:nvPr/>
        </p:nvPicPr>
        <p:blipFill>
          <a:blip r:embed="rId3">
            <a:alphaModFix/>
          </a:blip>
          <a:stretch>
            <a:fillRect/>
          </a:stretch>
        </p:blipFill>
        <p:spPr>
          <a:xfrm>
            <a:off x="721912" y="1017725"/>
            <a:ext cx="6057750" cy="4027775"/>
          </a:xfrm>
          <a:prstGeom prst="rect">
            <a:avLst/>
          </a:prstGeom>
          <a:noFill/>
          <a:ln>
            <a:noFill/>
          </a:ln>
        </p:spPr>
      </p:pic>
      <p:sp>
        <p:nvSpPr>
          <p:cNvPr id="2" name="Rectangle 1">
            <a:extLst>
              <a:ext uri="{FF2B5EF4-FFF2-40B4-BE49-F238E27FC236}">
                <a16:creationId xmlns:a16="http://schemas.microsoft.com/office/drawing/2014/main" id="{00C6732F-8048-401F-97D1-2AAF38206CF1}"/>
              </a:ext>
            </a:extLst>
          </p:cNvPr>
          <p:cNvSpPr/>
          <p:nvPr/>
        </p:nvSpPr>
        <p:spPr>
          <a:xfrm>
            <a:off x="505322" y="2438400"/>
            <a:ext cx="6342742" cy="1857829"/>
          </a:xfrm>
          <a:prstGeom prst="rect">
            <a:avLst/>
          </a:prstGeom>
          <a:solidFill>
            <a:schemeClr val="accent1">
              <a:alpha val="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Security</a:t>
            </a:r>
            <a:endParaRPr/>
          </a:p>
        </p:txBody>
      </p:sp>
      <p:pic>
        <p:nvPicPr>
          <p:cNvPr id="2" name="Online Media 1" title="The Virus That Saved The World From Nuclear Iran? STUXNET">
            <a:hlinkClick r:id="" action="ppaction://media"/>
            <a:extLst>
              <a:ext uri="{FF2B5EF4-FFF2-40B4-BE49-F238E27FC236}">
                <a16:creationId xmlns:a16="http://schemas.microsoft.com/office/drawing/2014/main" id="{FEEA7B69-DB54-4868-959F-EABAC51888DF}"/>
              </a:ext>
            </a:extLst>
          </p:cNvPr>
          <p:cNvPicPr>
            <a:picLocks noRot="1" noChangeAspect="1"/>
          </p:cNvPicPr>
          <p:nvPr>
            <a:videoFile r:link="rId1"/>
          </p:nvPr>
        </p:nvPicPr>
        <p:blipFill>
          <a:blip r:embed="rId4"/>
          <a:stretch>
            <a:fillRect/>
          </a:stretch>
        </p:blipFill>
        <p:spPr>
          <a:xfrm>
            <a:off x="331078" y="178736"/>
            <a:ext cx="8496132" cy="48003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Security</a:t>
            </a:r>
            <a:endParaRPr/>
          </a:p>
        </p:txBody>
      </p:sp>
      <p:sp>
        <p:nvSpPr>
          <p:cNvPr id="220" name="Google Shape;220;p39"/>
          <p:cNvSpPr txBox="1">
            <a:spLocks noGrp="1"/>
          </p:cNvSpPr>
          <p:nvPr>
            <p:ph type="body" idx="1"/>
          </p:nvPr>
        </p:nvSpPr>
        <p:spPr>
          <a:xfrm>
            <a:off x="311700" y="1638255"/>
            <a:ext cx="7539327" cy="344095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3600" b="1" dirty="0">
                <a:solidFill>
                  <a:schemeClr val="tx1"/>
                </a:solidFill>
                <a:cs typeface="Calibri" panose="020F0502020204030204" pitchFamily="34" charset="0"/>
              </a:rPr>
              <a:t>So what can we do to make our personal digital lives more secure?</a:t>
            </a:r>
            <a:endParaRPr sz="3600" b="1" dirty="0">
              <a:solidFill>
                <a:schemeClr val="tx1"/>
              </a:solidFill>
              <a:cs typeface="Calibri" panose="020F0502020204030204" pitchFamily="34" charset="0"/>
            </a:endParaRPr>
          </a:p>
          <a:p>
            <a:pPr marL="0" lvl="0" indent="0" algn="ctr" rtl="0">
              <a:spcBef>
                <a:spcPts val="1600"/>
              </a:spcBef>
              <a:spcAft>
                <a:spcPts val="0"/>
              </a:spcAft>
              <a:buNone/>
            </a:pPr>
            <a:endParaRPr sz="3600" b="1" dirty="0">
              <a:solidFill>
                <a:schemeClr val="tx1"/>
              </a:solidFill>
              <a:cs typeface="Calibri" panose="020F0502020204030204" pitchFamily="34" charset="0"/>
            </a:endParaRPr>
          </a:p>
          <a:p>
            <a:pPr marL="0" lvl="0" indent="0" algn="ctr" rtl="0">
              <a:spcBef>
                <a:spcPts val="1600"/>
              </a:spcBef>
              <a:spcAft>
                <a:spcPts val="1600"/>
              </a:spcAft>
              <a:buNone/>
            </a:pPr>
            <a:r>
              <a:rPr lang="en-GB" sz="3600" b="1" dirty="0">
                <a:solidFill>
                  <a:schemeClr val="tx1"/>
                </a:solidFill>
                <a:cs typeface="Calibri" panose="020F0502020204030204" pitchFamily="34" charset="0"/>
              </a:rPr>
              <a:t>Any ideas?</a:t>
            </a:r>
            <a:endParaRPr sz="3600" b="1" dirty="0">
              <a:solidFill>
                <a:schemeClr val="tx1"/>
              </a:solidFill>
              <a:cs typeface="Calibri" panose="020F050202020403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40"/>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Security</a:t>
            </a:r>
            <a:endParaRPr dirty="0"/>
          </a:p>
        </p:txBody>
      </p:sp>
      <p:sp>
        <p:nvSpPr>
          <p:cNvPr id="226" name="Google Shape;226;p40"/>
          <p:cNvSpPr txBox="1">
            <a:spLocks noGrp="1"/>
          </p:cNvSpPr>
          <p:nvPr>
            <p:ph type="body" idx="1"/>
          </p:nvPr>
        </p:nvSpPr>
        <p:spPr>
          <a:xfrm>
            <a:off x="311700" y="1645403"/>
            <a:ext cx="8520600" cy="3456368"/>
          </a:xfrm>
          <a:prstGeom prst="rect">
            <a:avLst/>
          </a:prstGeom>
        </p:spPr>
        <p:txBody>
          <a:bodyPr spcFirstLastPara="1" wrap="square" lIns="91425" tIns="91425" rIns="91425" bIns="91425" anchor="t" anchorCtr="0">
            <a:noAutofit/>
          </a:bodyPr>
          <a:lstStyle/>
          <a:p>
            <a:pPr marL="0" lvl="0" indent="0" algn="l" rtl="0">
              <a:lnSpc>
                <a:spcPct val="120000"/>
              </a:lnSpc>
              <a:spcBef>
                <a:spcPts val="0"/>
              </a:spcBef>
              <a:spcAft>
                <a:spcPts val="0"/>
              </a:spcAft>
              <a:buNone/>
            </a:pPr>
            <a:r>
              <a:rPr lang="en-GB" sz="1600" b="1" dirty="0">
                <a:solidFill>
                  <a:schemeClr val="dk1"/>
                </a:solidFill>
                <a:highlight>
                  <a:srgbClr val="FFFFFF"/>
                </a:highlight>
                <a:cs typeface="Calibri" panose="020F0502020204030204" pitchFamily="34" charset="0"/>
              </a:rPr>
              <a:t>1. Change Your Passwords</a:t>
            </a:r>
            <a:endParaRPr sz="1600" b="1" dirty="0">
              <a:solidFill>
                <a:schemeClr val="dk1"/>
              </a:solidFill>
              <a:highlight>
                <a:srgbClr val="FFFFFF"/>
              </a:highlight>
              <a:cs typeface="Calibri" panose="020F0502020204030204" pitchFamily="34" charset="0"/>
            </a:endParaRPr>
          </a:p>
          <a:p>
            <a:pPr marL="0" lvl="0" indent="0" algn="l" rtl="0">
              <a:lnSpc>
                <a:spcPct val="120000"/>
              </a:lnSpc>
              <a:spcBef>
                <a:spcPts val="1500"/>
              </a:spcBef>
              <a:spcAft>
                <a:spcPts val="0"/>
              </a:spcAft>
              <a:buClr>
                <a:schemeClr val="dk1"/>
              </a:buClr>
              <a:buSzPts val="1100"/>
              <a:buFont typeface="Arial"/>
              <a:buNone/>
            </a:pPr>
            <a:r>
              <a:rPr lang="en-GB" sz="1600" u="sng" dirty="0">
                <a:solidFill>
                  <a:schemeClr val="hlink"/>
                </a:solidFill>
                <a:cs typeface="Calibri" panose="020F0502020204030204" pitchFamily="34" charset="0"/>
                <a:hlinkClick r:id="rId3"/>
              </a:rPr>
              <a:t>https://haveibeenpwned.com/</a:t>
            </a:r>
            <a:endParaRPr sz="1600" b="1" dirty="0">
              <a:solidFill>
                <a:schemeClr val="dk1"/>
              </a:solidFill>
              <a:highlight>
                <a:srgbClr val="FFFFFF"/>
              </a:highlight>
              <a:cs typeface="Calibri" panose="020F0502020204030204" pitchFamily="34" charset="0"/>
            </a:endParaRPr>
          </a:p>
          <a:p>
            <a:pPr marL="0" lvl="0" indent="0" algn="l" rtl="0">
              <a:spcBef>
                <a:spcPts val="1500"/>
              </a:spcBef>
              <a:spcAft>
                <a:spcPts val="0"/>
              </a:spcAft>
              <a:buClr>
                <a:schemeClr val="dk1"/>
              </a:buClr>
              <a:buSzPts val="1100"/>
              <a:buFont typeface="Arial"/>
              <a:buNone/>
            </a:pPr>
            <a:r>
              <a:rPr lang="en-GB" sz="1600" b="1" dirty="0">
                <a:solidFill>
                  <a:schemeClr val="dk1"/>
                </a:solidFill>
                <a:highlight>
                  <a:srgbClr val="FFFFFF"/>
                </a:highlight>
                <a:cs typeface="Calibri" panose="020F0502020204030204" pitchFamily="34" charset="0"/>
              </a:rPr>
              <a:t>2. Use a Password Manager</a:t>
            </a:r>
            <a:endParaRPr sz="1600" b="1" dirty="0">
              <a:solidFill>
                <a:schemeClr val="dk1"/>
              </a:solidFill>
              <a:highlight>
                <a:srgbClr val="FFFFFF"/>
              </a:highlight>
              <a:cs typeface="Calibri" panose="020F0502020204030204" pitchFamily="34" charset="0"/>
            </a:endParaRPr>
          </a:p>
          <a:p>
            <a:pPr marL="0" lvl="0" indent="0" algn="l" rtl="0">
              <a:lnSpc>
                <a:spcPct val="120000"/>
              </a:lnSpc>
              <a:spcBef>
                <a:spcPts val="2000"/>
              </a:spcBef>
              <a:spcAft>
                <a:spcPts val="0"/>
              </a:spcAft>
              <a:buClr>
                <a:schemeClr val="dk1"/>
              </a:buClr>
              <a:buSzPts val="1100"/>
              <a:buFont typeface="Arial"/>
              <a:buNone/>
            </a:pPr>
            <a:r>
              <a:rPr lang="en-GB" sz="1600" b="1" dirty="0">
                <a:solidFill>
                  <a:schemeClr val="dk1"/>
                </a:solidFill>
                <a:highlight>
                  <a:srgbClr val="FFFFFF"/>
                </a:highlight>
                <a:cs typeface="Calibri" panose="020F0502020204030204" pitchFamily="34" charset="0"/>
              </a:rPr>
              <a:t>3. Delete Any Unused Accounts</a:t>
            </a:r>
            <a:endParaRPr sz="1600" b="1" dirty="0">
              <a:solidFill>
                <a:schemeClr val="dk1"/>
              </a:solidFill>
              <a:highlight>
                <a:srgbClr val="FFFFFF"/>
              </a:highlight>
              <a:cs typeface="Calibri" panose="020F0502020204030204" pitchFamily="34" charset="0"/>
            </a:endParaRPr>
          </a:p>
          <a:p>
            <a:pPr marL="0" lvl="0" indent="0" algn="l" rtl="0">
              <a:lnSpc>
                <a:spcPct val="120000"/>
              </a:lnSpc>
              <a:spcBef>
                <a:spcPts val="1500"/>
              </a:spcBef>
              <a:spcAft>
                <a:spcPts val="0"/>
              </a:spcAft>
              <a:buClr>
                <a:schemeClr val="dk1"/>
              </a:buClr>
              <a:buSzPts val="1100"/>
              <a:buFont typeface="Arial"/>
              <a:buNone/>
            </a:pPr>
            <a:r>
              <a:rPr lang="en-GB" sz="1600" b="1" dirty="0">
                <a:solidFill>
                  <a:schemeClr val="dk1"/>
                </a:solidFill>
                <a:highlight>
                  <a:srgbClr val="FFFFFF"/>
                </a:highlight>
                <a:cs typeface="Calibri" panose="020F0502020204030204" pitchFamily="34" charset="0"/>
              </a:rPr>
              <a:t>4. Enable Two-Factor Authentication</a:t>
            </a:r>
            <a:endParaRPr sz="1600" b="1" dirty="0">
              <a:solidFill>
                <a:schemeClr val="dk1"/>
              </a:solidFill>
              <a:highlight>
                <a:srgbClr val="FFFFFF"/>
              </a:highlight>
              <a:cs typeface="Calibri" panose="020F0502020204030204" pitchFamily="34" charset="0"/>
            </a:endParaRPr>
          </a:p>
          <a:p>
            <a:pPr marL="0" lvl="0" indent="0" algn="l" rtl="0">
              <a:lnSpc>
                <a:spcPct val="120000"/>
              </a:lnSpc>
              <a:spcBef>
                <a:spcPts val="1500"/>
              </a:spcBef>
              <a:spcAft>
                <a:spcPts val="0"/>
              </a:spcAft>
              <a:buClr>
                <a:schemeClr val="dk1"/>
              </a:buClr>
              <a:buSzPts val="1100"/>
              <a:buFont typeface="Arial"/>
              <a:buNone/>
            </a:pPr>
            <a:r>
              <a:rPr lang="en-GB" sz="1600" b="1" dirty="0">
                <a:solidFill>
                  <a:schemeClr val="dk1"/>
                </a:solidFill>
                <a:highlight>
                  <a:srgbClr val="FFFFFF"/>
                </a:highlight>
                <a:cs typeface="Calibri" panose="020F0502020204030204" pitchFamily="34" charset="0"/>
              </a:rPr>
              <a:t>5. Keep Your Software Up to Date</a:t>
            </a:r>
            <a:endParaRPr sz="1600" b="1" dirty="0">
              <a:solidFill>
                <a:schemeClr val="dk1"/>
              </a:solidFill>
              <a:highlight>
                <a:srgbClr val="FFFFFF"/>
              </a:highlight>
              <a:cs typeface="Calibri" panose="020F0502020204030204" pitchFamily="34" charset="0"/>
            </a:endParaRPr>
          </a:p>
          <a:p>
            <a:pPr marL="0" lvl="0" indent="0" algn="l" rtl="0">
              <a:lnSpc>
                <a:spcPct val="120000"/>
              </a:lnSpc>
              <a:spcBef>
                <a:spcPts val="1500"/>
              </a:spcBef>
              <a:spcAft>
                <a:spcPts val="0"/>
              </a:spcAft>
              <a:buClr>
                <a:schemeClr val="dk1"/>
              </a:buClr>
              <a:buSzPts val="1100"/>
              <a:buFont typeface="Arial"/>
              <a:buNone/>
            </a:pPr>
            <a:r>
              <a:rPr lang="en-GB" sz="1600" b="1" dirty="0">
                <a:solidFill>
                  <a:schemeClr val="dk1"/>
                </a:solidFill>
                <a:highlight>
                  <a:srgbClr val="FFFFFF"/>
                </a:highlight>
                <a:cs typeface="Calibri" panose="020F0502020204030204" pitchFamily="34" charset="0"/>
              </a:rPr>
              <a:t>6. Training to Identify Phishing and Spear Phishing Attacks</a:t>
            </a:r>
            <a:endParaRPr sz="1600" b="1" dirty="0">
              <a:solidFill>
                <a:schemeClr val="dk1"/>
              </a:solidFill>
              <a:highlight>
                <a:srgbClr val="FFFFFF"/>
              </a:highlight>
              <a:cs typeface="Calibri" panose="020F0502020204030204" pitchFamily="34" charset="0"/>
            </a:endParaRPr>
          </a:p>
          <a:p>
            <a:pPr marL="0" lvl="0" indent="0" algn="l" rtl="0">
              <a:spcBef>
                <a:spcPts val="1500"/>
              </a:spcBef>
              <a:spcAft>
                <a:spcPts val="1600"/>
              </a:spcAft>
              <a:buNone/>
            </a:pPr>
            <a:endParaRPr sz="1800" dirty="0">
              <a:cs typeface="Calibri" panose="020F050202020403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FD9CE-F996-49C7-B03D-2A203D957DA6}"/>
              </a:ext>
            </a:extLst>
          </p:cNvPr>
          <p:cNvSpPr>
            <a:spLocks noGrp="1"/>
          </p:cNvSpPr>
          <p:nvPr>
            <p:ph type="title"/>
          </p:nvPr>
        </p:nvSpPr>
        <p:spPr/>
        <p:txBody>
          <a:bodyPr/>
          <a:lstStyle/>
          <a:p>
            <a:r>
              <a:rPr lang="en-CA" b="0" i="0" dirty="0">
                <a:solidFill>
                  <a:schemeClr val="tx1"/>
                </a:solidFill>
                <a:effectLst/>
              </a:rPr>
              <a:t>Service Organization Control 2 (SOC2)</a:t>
            </a:r>
            <a:endParaRPr lang="en-CA" dirty="0">
              <a:solidFill>
                <a:schemeClr val="tx1"/>
              </a:solidFill>
            </a:endParaRPr>
          </a:p>
        </p:txBody>
      </p:sp>
      <p:sp>
        <p:nvSpPr>
          <p:cNvPr id="3" name="Content Placeholder 2">
            <a:extLst>
              <a:ext uri="{FF2B5EF4-FFF2-40B4-BE49-F238E27FC236}">
                <a16:creationId xmlns:a16="http://schemas.microsoft.com/office/drawing/2014/main" id="{DDA4B088-7868-4383-A06C-49A1314FD2D7}"/>
              </a:ext>
            </a:extLst>
          </p:cNvPr>
          <p:cNvSpPr>
            <a:spLocks noGrp="1"/>
          </p:cNvSpPr>
          <p:nvPr>
            <p:ph idx="1"/>
          </p:nvPr>
        </p:nvSpPr>
        <p:spPr>
          <a:xfrm>
            <a:off x="866216" y="1937657"/>
            <a:ext cx="6619244" cy="2577193"/>
          </a:xfrm>
        </p:spPr>
        <p:txBody>
          <a:bodyPr>
            <a:normAutofit/>
          </a:bodyPr>
          <a:lstStyle/>
          <a:p>
            <a:pPr>
              <a:lnSpc>
                <a:spcPct val="150000"/>
              </a:lnSpc>
              <a:buFont typeface="Wingdings" panose="05000000000000000000" pitchFamily="2" charset="2"/>
              <a:buChar char="Ø"/>
            </a:pPr>
            <a:r>
              <a:rPr lang="en-US" sz="1400" dirty="0">
                <a:solidFill>
                  <a:schemeClr val="tx1"/>
                </a:solidFill>
                <a:cs typeface="Calibri" panose="020F0502020204030204" pitchFamily="34" charset="0"/>
              </a:rPr>
              <a:t>R</a:t>
            </a:r>
            <a:r>
              <a:rPr lang="en-US" sz="1400" b="0" i="0" dirty="0">
                <a:solidFill>
                  <a:schemeClr val="tx1"/>
                </a:solidFill>
                <a:effectLst/>
                <a:cs typeface="Calibri" panose="020F0502020204030204" pitchFamily="34" charset="0"/>
              </a:rPr>
              <a:t>eports on various organizational controls related to security, availability, processing integrity, confidentiality or privacy.</a:t>
            </a:r>
          </a:p>
          <a:p>
            <a:pPr>
              <a:lnSpc>
                <a:spcPct val="150000"/>
              </a:lnSpc>
              <a:buFont typeface="Wingdings" panose="05000000000000000000" pitchFamily="2" charset="2"/>
              <a:buChar char="Ø"/>
            </a:pPr>
            <a:r>
              <a:rPr lang="en-US" sz="1400" b="0" i="0" dirty="0">
                <a:solidFill>
                  <a:schemeClr val="tx1"/>
                </a:solidFill>
                <a:effectLst/>
                <a:cs typeface="Calibri" panose="020F0502020204030204" pitchFamily="34" charset="0"/>
              </a:rPr>
              <a:t>The standard for regulating these five issues was formed under the American Institute of Certified Public Accountants (AICPA) Trust Services Principles and Criteria.</a:t>
            </a:r>
          </a:p>
          <a:p>
            <a:pPr>
              <a:lnSpc>
                <a:spcPct val="150000"/>
              </a:lnSpc>
              <a:buFont typeface="Wingdings" panose="05000000000000000000" pitchFamily="2" charset="2"/>
              <a:buChar char="Ø"/>
            </a:pPr>
            <a:endParaRPr lang="en-CA" sz="1400" dirty="0">
              <a:solidFill>
                <a:schemeClr val="tx1"/>
              </a:solidFill>
              <a:cs typeface="Calibri" panose="020F0502020204030204" pitchFamily="34" charset="0"/>
            </a:endParaRPr>
          </a:p>
        </p:txBody>
      </p:sp>
    </p:spTree>
    <p:extLst>
      <p:ext uri="{BB962C8B-B14F-4D97-AF65-F5344CB8AC3E}">
        <p14:creationId xmlns:p14="http://schemas.microsoft.com/office/powerpoint/2010/main" val="18589214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D474E-55DC-4EDB-81B1-60113E577F77}"/>
              </a:ext>
            </a:extLst>
          </p:cNvPr>
          <p:cNvSpPr>
            <a:spLocks noGrp="1"/>
          </p:cNvSpPr>
          <p:nvPr>
            <p:ph type="title"/>
          </p:nvPr>
        </p:nvSpPr>
        <p:spPr/>
        <p:txBody>
          <a:bodyPr/>
          <a:lstStyle/>
          <a:p>
            <a:r>
              <a:rPr lang="en-CA" dirty="0"/>
              <a:t>SOC2</a:t>
            </a:r>
          </a:p>
        </p:txBody>
      </p:sp>
      <p:graphicFrame>
        <p:nvGraphicFramePr>
          <p:cNvPr id="4" name="Object 3">
            <a:extLst>
              <a:ext uri="{FF2B5EF4-FFF2-40B4-BE49-F238E27FC236}">
                <a16:creationId xmlns:a16="http://schemas.microsoft.com/office/drawing/2014/main" id="{B62E60B6-6CA9-45BE-99F5-98B71F39C748}"/>
              </a:ext>
            </a:extLst>
          </p:cNvPr>
          <p:cNvGraphicFramePr>
            <a:graphicFrameLocks noChangeAspect="1"/>
          </p:cNvGraphicFramePr>
          <p:nvPr>
            <p:extLst>
              <p:ext uri="{D42A27DB-BD31-4B8C-83A1-F6EECF244321}">
                <p14:modId xmlns:p14="http://schemas.microsoft.com/office/powerpoint/2010/main" val="465592973"/>
              </p:ext>
            </p:extLst>
          </p:nvPr>
        </p:nvGraphicFramePr>
        <p:xfrm>
          <a:off x="1146175" y="1508125"/>
          <a:ext cx="6851650" cy="3549650"/>
        </p:xfrm>
        <a:graphic>
          <a:graphicData uri="http://schemas.openxmlformats.org/presentationml/2006/ole">
            <mc:AlternateContent xmlns:mc="http://schemas.openxmlformats.org/markup-compatibility/2006">
              <mc:Choice xmlns:v="urn:schemas-microsoft-com:vml" Requires="v">
                <p:oleObj name="Bitmap Image" r:id="rId2" imgW="6851520" imgH="3549600" progId="Paint.Picture">
                  <p:embed/>
                </p:oleObj>
              </mc:Choice>
              <mc:Fallback>
                <p:oleObj name="Bitmap Image" r:id="rId2" imgW="6851520" imgH="3549600" progId="Paint.Picture">
                  <p:embed/>
                  <p:pic>
                    <p:nvPicPr>
                      <p:cNvPr id="4" name="Object 3">
                        <a:extLst>
                          <a:ext uri="{FF2B5EF4-FFF2-40B4-BE49-F238E27FC236}">
                            <a16:creationId xmlns:a16="http://schemas.microsoft.com/office/drawing/2014/main" id="{B62E60B6-6CA9-45BE-99F5-98B71F39C748}"/>
                          </a:ext>
                        </a:extLst>
                      </p:cNvPr>
                      <p:cNvPicPr/>
                      <p:nvPr/>
                    </p:nvPicPr>
                    <p:blipFill>
                      <a:blip r:embed="rId3"/>
                      <a:stretch>
                        <a:fillRect/>
                      </a:stretch>
                    </p:blipFill>
                    <p:spPr>
                      <a:xfrm>
                        <a:off x="1146175" y="1508125"/>
                        <a:ext cx="6851650" cy="3549650"/>
                      </a:xfrm>
                      <a:prstGeom prst="rect">
                        <a:avLst/>
                      </a:prstGeom>
                    </p:spPr>
                  </p:pic>
                </p:oleObj>
              </mc:Fallback>
            </mc:AlternateContent>
          </a:graphicData>
        </a:graphic>
      </p:graphicFrame>
    </p:spTree>
    <p:extLst>
      <p:ext uri="{BB962C8B-B14F-4D97-AF65-F5344CB8AC3E}">
        <p14:creationId xmlns:p14="http://schemas.microsoft.com/office/powerpoint/2010/main" val="1970043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quot;I have nothing to hide&quot;, Data Privacy in 2020 | Nelio Leone | TEDxAmityUniversityDubai">
            <a:hlinkClick r:id="" action="ppaction://media"/>
            <a:extLst>
              <a:ext uri="{FF2B5EF4-FFF2-40B4-BE49-F238E27FC236}">
                <a16:creationId xmlns:a16="http://schemas.microsoft.com/office/drawing/2014/main" id="{A59765E8-D9CF-483B-969B-C5990C1FE2CB}"/>
              </a:ext>
            </a:extLst>
          </p:cNvPr>
          <p:cNvPicPr>
            <a:picLocks noRot="1" noChangeAspect="1"/>
          </p:cNvPicPr>
          <p:nvPr>
            <a:videoFile r:link="rId1"/>
          </p:nvPr>
        </p:nvPicPr>
        <p:blipFill>
          <a:blip r:embed="rId3"/>
          <a:stretch>
            <a:fillRect/>
          </a:stretch>
        </p:blipFill>
        <p:spPr>
          <a:xfrm>
            <a:off x="417279" y="209585"/>
            <a:ext cx="8309442" cy="4694834"/>
          </a:xfrm>
          <a:prstGeom prst="rect">
            <a:avLst/>
          </a:prstGeom>
        </p:spPr>
      </p:pic>
    </p:spTree>
    <p:extLst>
      <p:ext uri="{BB962C8B-B14F-4D97-AF65-F5344CB8AC3E}">
        <p14:creationId xmlns:p14="http://schemas.microsoft.com/office/powerpoint/2010/main" val="323694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cs typeface="Calibri" panose="020F0502020204030204" pitchFamily="34" charset="0"/>
              </a:rPr>
              <a:t>Privacy</a:t>
            </a:r>
            <a:endParaRPr dirty="0">
              <a:cs typeface="Calibri" panose="020F0502020204030204" pitchFamily="34" charset="0"/>
            </a:endParaRPr>
          </a:p>
        </p:txBody>
      </p:sp>
      <p:sp>
        <p:nvSpPr>
          <p:cNvPr id="86" name="Google Shape;86;p18"/>
          <p:cNvSpPr txBox="1">
            <a:spLocks noGrp="1"/>
          </p:cNvSpPr>
          <p:nvPr>
            <p:ph type="body" idx="1"/>
          </p:nvPr>
        </p:nvSpPr>
        <p:spPr>
          <a:xfrm>
            <a:off x="311700" y="1278965"/>
            <a:ext cx="7129006" cy="376547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en-GB" sz="2000" dirty="0">
              <a:cs typeface="Calibri" panose="020F0502020204030204" pitchFamily="34" charset="0"/>
            </a:endParaRPr>
          </a:p>
          <a:p>
            <a:pPr marL="0" lvl="0" indent="0" algn="ctr" rtl="0">
              <a:spcBef>
                <a:spcPts val="0"/>
              </a:spcBef>
              <a:spcAft>
                <a:spcPts val="0"/>
              </a:spcAft>
              <a:buNone/>
            </a:pPr>
            <a:r>
              <a:rPr lang="en-GB" sz="2800" b="1" dirty="0">
                <a:effectLst>
                  <a:outerShdw blurRad="38100" dist="38100" dir="2700000" algn="tl">
                    <a:srgbClr val="000000">
                      <a:alpha val="43137"/>
                    </a:srgbClr>
                  </a:outerShdw>
                </a:effectLst>
                <a:cs typeface="Calibri" panose="020F0502020204030204" pitchFamily="34" charset="0"/>
              </a:rPr>
              <a:t>Why does it matter now?</a:t>
            </a:r>
          </a:p>
          <a:p>
            <a:pPr marL="0" lvl="0" indent="0" algn="ctr" rtl="0">
              <a:spcBef>
                <a:spcPts val="0"/>
              </a:spcBef>
              <a:spcAft>
                <a:spcPts val="0"/>
              </a:spcAft>
              <a:buNone/>
            </a:pPr>
            <a:endParaRPr sz="2000" dirty="0">
              <a:cs typeface="Calibri" panose="020F0502020204030204" pitchFamily="34" charset="0"/>
            </a:endParaRPr>
          </a:p>
          <a:p>
            <a:pPr marL="342900">
              <a:lnSpc>
                <a:spcPct val="150000"/>
              </a:lnSpc>
              <a:spcBef>
                <a:spcPts val="1600"/>
              </a:spcBef>
              <a:buFont typeface="Wingdings" panose="05000000000000000000" pitchFamily="2" charset="2"/>
              <a:buChar char="Ø"/>
            </a:pPr>
            <a:r>
              <a:rPr lang="en-GB" sz="2000" dirty="0">
                <a:cs typeface="Calibri" panose="020F0502020204030204" pitchFamily="34" charset="0"/>
              </a:rPr>
              <a:t>Split into teams of ~5 and take 15 minutes to come with at least 3 reasons why privacy matters right here and now</a:t>
            </a:r>
            <a:endParaRPr sz="2000" dirty="0">
              <a:cs typeface="Calibri" panose="020F0502020204030204" pitchFamily="34" charset="0"/>
            </a:endParaRPr>
          </a:p>
          <a:p>
            <a:pPr marL="342900">
              <a:lnSpc>
                <a:spcPct val="150000"/>
              </a:lnSpc>
              <a:spcBef>
                <a:spcPts val="1600"/>
              </a:spcBef>
              <a:buFont typeface="Wingdings" panose="05000000000000000000" pitchFamily="2" charset="2"/>
              <a:buChar char="Ø"/>
            </a:pPr>
            <a:r>
              <a:rPr lang="en-GB" sz="2000" dirty="0">
                <a:cs typeface="Calibri" panose="020F0502020204030204" pitchFamily="34" charset="0"/>
              </a:rPr>
              <a:t>Write down your answers and choose a speaker to present</a:t>
            </a:r>
            <a:endParaRPr sz="2000" dirty="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cs typeface="Calibri" panose="020F0502020204030204" pitchFamily="34" charset="0"/>
              </a:rPr>
              <a:t>Privacy</a:t>
            </a:r>
            <a:endParaRPr dirty="0">
              <a:cs typeface="Calibri" panose="020F0502020204030204" pitchFamily="34" charset="0"/>
            </a:endParaRPr>
          </a:p>
        </p:txBody>
      </p:sp>
      <p:sp>
        <p:nvSpPr>
          <p:cNvPr id="92" name="Google Shape;92;p19"/>
          <p:cNvSpPr txBox="1">
            <a:spLocks noGrp="1"/>
          </p:cNvSpPr>
          <p:nvPr>
            <p:ph type="body" idx="1"/>
          </p:nvPr>
        </p:nvSpPr>
        <p:spPr>
          <a:xfrm>
            <a:off x="311700" y="1153459"/>
            <a:ext cx="7595171" cy="3897111"/>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GB" sz="2000" dirty="0">
                <a:cs typeface="Calibri" panose="020F0502020204030204" pitchFamily="34" charset="0"/>
              </a:rPr>
              <a:t>Why does it matter now?</a:t>
            </a:r>
            <a:endParaRPr sz="2000" dirty="0">
              <a:cs typeface="Calibri" panose="020F0502020204030204" pitchFamily="34" charset="0"/>
            </a:endParaRPr>
          </a:p>
          <a:p>
            <a:pPr>
              <a:lnSpc>
                <a:spcPct val="150000"/>
              </a:lnSpc>
              <a:spcBef>
                <a:spcPts val="1600"/>
              </a:spcBef>
              <a:buFont typeface="Wingdings" panose="05000000000000000000" pitchFamily="2" charset="2"/>
              <a:buChar char="Ø"/>
            </a:pPr>
            <a:r>
              <a:rPr lang="en-GB" sz="1800" dirty="0">
                <a:cs typeface="Calibri" panose="020F0502020204030204" pitchFamily="34" charset="0"/>
              </a:rPr>
              <a:t>Advancements in processing personal data</a:t>
            </a:r>
            <a:endParaRPr sz="1800" dirty="0">
              <a:cs typeface="Calibri" panose="020F0502020204030204" pitchFamily="34" charset="0"/>
            </a:endParaRPr>
          </a:p>
          <a:p>
            <a:pPr>
              <a:lnSpc>
                <a:spcPct val="150000"/>
              </a:lnSpc>
              <a:buFont typeface="Wingdings" panose="05000000000000000000" pitchFamily="2" charset="2"/>
              <a:buChar char="Ø"/>
            </a:pPr>
            <a:r>
              <a:rPr lang="en-GB" sz="1800" dirty="0">
                <a:cs typeface="Calibri" panose="020F0502020204030204" pitchFamily="34" charset="0"/>
              </a:rPr>
              <a:t>Fast-expanding global surveillance industry is leading mass surveillance</a:t>
            </a:r>
            <a:endParaRPr sz="1800" dirty="0">
              <a:cs typeface="Calibri" panose="020F0502020204030204" pitchFamily="34" charset="0"/>
            </a:endParaRPr>
          </a:p>
          <a:p>
            <a:pPr>
              <a:lnSpc>
                <a:spcPct val="150000"/>
              </a:lnSpc>
              <a:buFont typeface="Wingdings" panose="05000000000000000000" pitchFamily="2" charset="2"/>
              <a:buChar char="Ø"/>
            </a:pPr>
            <a:r>
              <a:rPr lang="en-GB" sz="1800" dirty="0">
                <a:cs typeface="Calibri" panose="020F0502020204030204" pitchFamily="34" charset="0"/>
              </a:rPr>
              <a:t>“Fight against terrorism”</a:t>
            </a:r>
            <a:endParaRPr sz="1800" dirty="0">
              <a:cs typeface="Calibri" panose="020F0502020204030204" pitchFamily="34" charset="0"/>
            </a:endParaRPr>
          </a:p>
          <a:p>
            <a:pPr>
              <a:lnSpc>
                <a:spcPct val="150000"/>
              </a:lnSpc>
              <a:buFont typeface="Wingdings" panose="05000000000000000000" pitchFamily="2" charset="2"/>
              <a:buChar char="Ø"/>
            </a:pPr>
            <a:r>
              <a:rPr lang="en-GB" sz="1800" dirty="0">
                <a:cs typeface="Calibri" panose="020F0502020204030204" pitchFamily="34" charset="0"/>
              </a:rPr>
              <a:t>State surveillance</a:t>
            </a:r>
          </a:p>
          <a:p>
            <a:pPr lvl="1">
              <a:lnSpc>
                <a:spcPct val="150000"/>
              </a:lnSpc>
              <a:spcBef>
                <a:spcPts val="0"/>
              </a:spcBef>
              <a:buFont typeface="Wingdings" panose="05000000000000000000" pitchFamily="2" charset="2"/>
              <a:buChar char="Ø"/>
            </a:pPr>
            <a:r>
              <a:rPr lang="en-GB" sz="1400" dirty="0">
                <a:cs typeface="Calibri" panose="020F0502020204030204" pitchFamily="34" charset="0"/>
              </a:rPr>
              <a:t>Mass interception of communications</a:t>
            </a:r>
          </a:p>
          <a:p>
            <a:pPr lvl="1">
              <a:lnSpc>
                <a:spcPct val="150000"/>
              </a:lnSpc>
              <a:spcBef>
                <a:spcPts val="0"/>
              </a:spcBef>
              <a:buFont typeface="Wingdings" panose="05000000000000000000" pitchFamily="2" charset="2"/>
              <a:buChar char="Ø"/>
            </a:pPr>
            <a:r>
              <a:rPr lang="en-GB" sz="1400" dirty="0">
                <a:cs typeface="Calibri" panose="020F0502020204030204" pitchFamily="34" charset="0"/>
              </a:rPr>
              <a:t>Indiscriminate data retention policies</a:t>
            </a:r>
          </a:p>
          <a:p>
            <a:pPr lvl="1">
              <a:lnSpc>
                <a:spcPct val="150000"/>
              </a:lnSpc>
              <a:spcBef>
                <a:spcPts val="0"/>
              </a:spcBef>
              <a:buFont typeface="Wingdings" panose="05000000000000000000" pitchFamily="2" charset="2"/>
              <a:buChar char="Ø"/>
            </a:pPr>
            <a:r>
              <a:rPr lang="en-GB" sz="1400" dirty="0">
                <a:cs typeface="Calibri" panose="020F0502020204030204" pitchFamily="34" charset="0"/>
              </a:rPr>
              <a:t>Locational surveillance</a:t>
            </a:r>
          </a:p>
          <a:p>
            <a:pPr lvl="1">
              <a:lnSpc>
                <a:spcPct val="150000"/>
              </a:lnSpc>
              <a:spcBef>
                <a:spcPts val="0"/>
              </a:spcBef>
              <a:buFont typeface="Wingdings" panose="05000000000000000000" pitchFamily="2" charset="2"/>
              <a:buChar char="Ø"/>
            </a:pPr>
            <a:r>
              <a:rPr lang="en-GB" sz="1400" dirty="0">
                <a:cs typeface="Calibri" panose="020F0502020204030204" pitchFamily="34" charset="0"/>
              </a:rPr>
              <a:t>CCTV, Ring cameras, etc… </a:t>
            </a:r>
            <a:endParaRPr sz="1400" dirty="0">
              <a:cs typeface="Calibri" panose="020F0502020204030204" pitchFamily="34" charset="0"/>
            </a:endParaRPr>
          </a:p>
        </p:txBody>
      </p:sp>
    </p:spTree>
  </p:cSld>
  <p:clrMapOvr>
    <a:masterClrMapping/>
  </p:clrMapOvr>
</p:sld>
</file>

<file path=ppt/theme/theme1.xml><?xml version="1.0" encoding="utf-8"?>
<a:theme xmlns:a="http://schemas.openxmlformats.org/drawingml/2006/main" name="Facet">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51870</TotalTime>
  <Words>3619</Words>
  <Application>Microsoft Office PowerPoint</Application>
  <PresentationFormat>On-screen Show (16:9)</PresentationFormat>
  <Paragraphs>394</Paragraphs>
  <Slides>65</Slides>
  <Notes>27</Notes>
  <HiddenSlides>0</HiddenSlides>
  <MMClips>6</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65</vt:i4>
      </vt:variant>
    </vt:vector>
  </HeadingPairs>
  <TitlesOfParts>
    <vt:vector size="73" baseType="lpstr">
      <vt:lpstr>Wingdings</vt:lpstr>
      <vt:lpstr>Roboto</vt:lpstr>
      <vt:lpstr>Wingdings 3</vt:lpstr>
      <vt:lpstr>-apple-system</vt:lpstr>
      <vt:lpstr>Calibri</vt:lpstr>
      <vt:lpstr>Arial</vt:lpstr>
      <vt:lpstr>Facet</vt:lpstr>
      <vt:lpstr>Bitmap Image</vt:lpstr>
      <vt:lpstr>Privacy &amp; Security</vt:lpstr>
      <vt:lpstr>Learning Objectives</vt:lpstr>
      <vt:lpstr>Privacy</vt:lpstr>
      <vt:lpstr>Privacy</vt:lpstr>
      <vt:lpstr>Privacy</vt:lpstr>
      <vt:lpstr>Privacy</vt:lpstr>
      <vt:lpstr>PowerPoint Presentation</vt:lpstr>
      <vt:lpstr>Privacy</vt:lpstr>
      <vt:lpstr>Privacy</vt:lpstr>
      <vt:lpstr>Data Privacy in 2021</vt:lpstr>
      <vt:lpstr>Company Promises</vt:lpstr>
      <vt:lpstr>Privacy</vt:lpstr>
      <vt:lpstr>PowerPoint Presentation</vt:lpstr>
      <vt:lpstr>Privacy Issues</vt:lpstr>
      <vt:lpstr>How to Protect Digital Privacy</vt:lpstr>
      <vt:lpstr>Privacy</vt:lpstr>
      <vt:lpstr>Privacy</vt:lpstr>
      <vt:lpstr>PowerPoint Presentation</vt:lpstr>
      <vt:lpstr>Group Discussion</vt:lpstr>
      <vt:lpstr>PIPEDA, The Personal Information Protection and Electronic Documents Act </vt:lpstr>
      <vt:lpstr>PIPEDA</vt:lpstr>
      <vt:lpstr>How PIPEDA Applies?</vt:lpstr>
      <vt:lpstr>PIPEDA, Information that crosses borders</vt:lpstr>
      <vt:lpstr>PIPEDA Federally Regulated Organizations</vt:lpstr>
      <vt:lpstr>What is Personal Information?</vt:lpstr>
      <vt:lpstr>Not in scope of PIPEDA</vt:lpstr>
      <vt:lpstr>PIPEDA</vt:lpstr>
      <vt:lpstr>PIPEDA Fair Information Principles </vt:lpstr>
      <vt:lpstr>PIPEDA Principles </vt:lpstr>
      <vt:lpstr>PIPEDA Principles </vt:lpstr>
      <vt:lpstr>PIPEDA Principles </vt:lpstr>
      <vt:lpstr>PIPEDA Principles </vt:lpstr>
      <vt:lpstr>PIPEDA Principles </vt:lpstr>
      <vt:lpstr>Clearview AI Case</vt:lpstr>
      <vt:lpstr>Consumer Privacy Protection Act (CPPA)</vt:lpstr>
      <vt:lpstr>PEPIDA and CPPA</vt:lpstr>
      <vt:lpstr>PEPIDA and CPPA, Powers of Enforcement</vt:lpstr>
      <vt:lpstr>PEPIDA and CPPA, Powers of Enforcement</vt:lpstr>
      <vt:lpstr>CPPA, New Exceptions</vt:lpstr>
      <vt:lpstr>CPPA, Are These Violations?</vt:lpstr>
      <vt:lpstr>What if Facebook violates CPPA?!</vt:lpstr>
      <vt:lpstr>Privacy</vt:lpstr>
      <vt:lpstr>Security</vt:lpstr>
      <vt:lpstr>PowerPoint Presentation</vt:lpstr>
      <vt:lpstr>What Companies Lose?</vt:lpstr>
      <vt:lpstr>Categories of Financial Loss</vt:lpstr>
      <vt:lpstr>Security </vt:lpstr>
      <vt:lpstr>Security </vt:lpstr>
      <vt:lpstr>PowerPoint Presentation</vt:lpstr>
      <vt:lpstr>Top 10 breaches in 2021</vt:lpstr>
      <vt:lpstr>Top 10 breaches in 2021</vt:lpstr>
      <vt:lpstr>Top 10 breaches in 2021</vt:lpstr>
      <vt:lpstr>Top 10 breaches in 2021</vt:lpstr>
      <vt:lpstr>Security</vt:lpstr>
      <vt:lpstr>Cyber Attacks</vt:lpstr>
      <vt:lpstr>Cyber Attacks</vt:lpstr>
      <vt:lpstr>Security</vt:lpstr>
      <vt:lpstr>Security</vt:lpstr>
      <vt:lpstr>Security</vt:lpstr>
      <vt:lpstr>Security</vt:lpstr>
      <vt:lpstr>Security</vt:lpstr>
      <vt:lpstr>Security</vt:lpstr>
      <vt:lpstr>Security</vt:lpstr>
      <vt:lpstr>Service Organization Control 2 (SOC2)</vt:lpstr>
      <vt:lpstr>SOC2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 &amp; Security</dc:title>
  <dc:creator>Hazem Youssef</dc:creator>
  <cp:lastModifiedBy>Horvath, Zachary</cp:lastModifiedBy>
  <cp:revision>107</cp:revision>
  <dcterms:modified xsi:type="dcterms:W3CDTF">2024-11-19T16:31:15Z</dcterms:modified>
</cp:coreProperties>
</file>