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7335500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69" name="Google Shape;69;p1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38" name="Google Shape;138;p9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6" name="Google Shape;146;p10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956557b44_0_6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5956557b44_0_6:notes"/>
          <p:cNvSpPr/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62" name="Google Shape;162;p11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94fa371b1_0_15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0" name="Google Shape;170;g594fa371b1_0_15:notes"/>
          <p:cNvSpPr/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94fa371b1_0_23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8" name="Google Shape;178;g594fa371b1_0_23:notes"/>
          <p:cNvSpPr/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94fa371b1_0_34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86" name="Google Shape;186;g594fa371b1_0_34:notes"/>
          <p:cNvSpPr/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94fa371b1_0_42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94" name="Google Shape;194;g594fa371b1_0_42:notes"/>
          <p:cNvSpPr/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94fa371b1_0_50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2" name="Google Shape;202;g594fa371b1_0_50:notes"/>
          <p:cNvSpPr/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94fa371b1_0_59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10" name="Google Shape;210;g594fa371b1_0_59:notes"/>
          <p:cNvSpPr/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76" name="Google Shape;76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94fa371b1_0_67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18" name="Google Shape;218;g594fa371b1_0_67:notes"/>
          <p:cNvSpPr/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94fa371b1_0_94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27" name="Google Shape;227;g594fa371b1_0_94:notes"/>
          <p:cNvSpPr/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94fa371b1_0_76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35" name="Google Shape;235;g594fa371b1_0_76:notes"/>
          <p:cNvSpPr/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94fa371b1_0_85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3" name="Google Shape;243;g594fa371b1_0_85:notes"/>
          <p:cNvSpPr/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94fa371b1_0_103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51" name="Google Shape;251;g594fa371b1_0_103:notes"/>
          <p:cNvSpPr/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94fa371b1_0_135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59" name="Google Shape;259;g594fa371b1_0_135:notes"/>
          <p:cNvSpPr/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94fa371b1_0_111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67" name="Google Shape;267;g594fa371b1_0_111:notes"/>
          <p:cNvSpPr/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94fa371b1_0_119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75" name="Google Shape;275;g594fa371b1_0_119:notes"/>
          <p:cNvSpPr/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94fa371b1_0_127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83" name="Google Shape;283;g594fa371b1_0_127:notes"/>
          <p:cNvSpPr/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94fa371b1_0_144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91" name="Google Shape;291;g594fa371b1_0_144:notes"/>
          <p:cNvSpPr/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84" name="Google Shape;84;p3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94fa371b1_0_161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99" name="Google Shape;299;g594fa371b1_0_161:notes"/>
          <p:cNvSpPr/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94fa371b1_0_169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07" name="Google Shape;307;g594fa371b1_0_169:notes"/>
          <p:cNvSpPr/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94fa371b1_0_185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15" name="Google Shape;315;g594fa371b1_0_185:notes"/>
          <p:cNvSpPr/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94fa371b1_0_177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23" name="Google Shape;323;g594fa371b1_0_177:notes"/>
          <p:cNvSpPr/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94fa371b1_0_193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31" name="Google Shape;331;g594fa371b1_0_193:notes"/>
          <p:cNvSpPr/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94fa371b1_0_201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39" name="Google Shape;339;g594fa371b1_0_201:notes"/>
          <p:cNvSpPr/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94fa371b1_0_210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47" name="Google Shape;347;g594fa371b1_0_210:notes"/>
          <p:cNvSpPr/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2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55" name="Google Shape;355;p1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3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62" name="Google Shape;362;p13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1" name="Google Shape;91;p4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8" name="Google Shape;98;p5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b049154a0_0_8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5" name="Google Shape;105;g5b049154a0_0_8:notes"/>
          <p:cNvSpPr/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14" name="Google Shape;114;p6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22" name="Google Shape;122;p7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30" name="Google Shape;130;p8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Blank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24"/>
          <p:cNvSpPr txBox="1"/>
          <p:nvPr>
            <p:ph type="body" idx="1"/>
          </p:nvPr>
        </p:nvSpPr>
        <p:spPr>
          <a:xfrm>
            <a:off x="1270039" y="2590800"/>
            <a:ext cx="14800186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24"/>
          <p:cNvSpPr txBox="1"/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/>
          <p:nvPr>
            <p:ph type="pic" idx="2"/>
          </p:nvPr>
        </p:nvSpPr>
        <p:spPr>
          <a:xfrm>
            <a:off x="8958006" y="2590800"/>
            <a:ext cx="7112218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25"/>
          <p:cNvSpPr txBox="1"/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0" name="Google Shape;50;p25"/>
          <p:cNvSpPr txBox="1"/>
          <p:nvPr>
            <p:ph type="body" idx="1"/>
          </p:nvPr>
        </p:nvSpPr>
        <p:spPr>
          <a:xfrm>
            <a:off x="1270039" y="2590800"/>
            <a:ext cx="7112218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" name="Google Shape;51;p25"/>
          <p:cNvSpPr txBox="1"/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type="body" idx="1"/>
          </p:nvPr>
        </p:nvSpPr>
        <p:spPr>
          <a:xfrm>
            <a:off x="1270039" y="1270000"/>
            <a:ext cx="14800186" cy="7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26"/>
          <p:cNvSpPr txBox="1"/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/>
          <p:nvPr>
            <p:ph type="pic" idx="2"/>
          </p:nvPr>
        </p:nvSpPr>
        <p:spPr>
          <a:xfrm>
            <a:off x="8974941" y="4965700"/>
            <a:ext cx="7112218" cy="3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27"/>
          <p:cNvSpPr/>
          <p:nvPr>
            <p:ph type="pic" idx="3"/>
          </p:nvPr>
        </p:nvSpPr>
        <p:spPr>
          <a:xfrm>
            <a:off x="8974941" y="635000"/>
            <a:ext cx="7112218" cy="3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" name="Google Shape;58;p27"/>
          <p:cNvSpPr/>
          <p:nvPr>
            <p:ph type="pic" idx="4"/>
          </p:nvPr>
        </p:nvSpPr>
        <p:spPr>
          <a:xfrm>
            <a:off x="1270039" y="635000"/>
            <a:ext cx="7112218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" name="Google Shape;59;p27"/>
          <p:cNvSpPr txBox="1"/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/>
          <p:nvPr>
            <p:ph type="body" idx="1"/>
          </p:nvPr>
        </p:nvSpPr>
        <p:spPr>
          <a:xfrm>
            <a:off x="1693385" y="6362700"/>
            <a:ext cx="13953494" cy="47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4958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4958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4958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4958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" name="Google Shape;62;p28"/>
          <p:cNvSpPr txBox="1"/>
          <p:nvPr>
            <p:ph type="body" idx="2"/>
          </p:nvPr>
        </p:nvSpPr>
        <p:spPr>
          <a:xfrm>
            <a:off x="1693384" y="4300580"/>
            <a:ext cx="13953494" cy="62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28"/>
          <p:cNvSpPr txBox="1"/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9"/>
          <p:cNvSpPr/>
          <p:nvPr>
            <p:ph type="pic" idx="2"/>
          </p:nvPr>
        </p:nvSpPr>
        <p:spPr>
          <a:xfrm>
            <a:off x="0" y="0"/>
            <a:ext cx="17340262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6" name="Google Shape;66;p29"/>
          <p:cNvSpPr txBox="1"/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title"/>
          </p:nvPr>
        </p:nvSpPr>
        <p:spPr>
          <a:xfrm>
            <a:off x="1693385" y="16383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  <a:defRPr sz="84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type="body" idx="1"/>
          </p:nvPr>
        </p:nvSpPr>
        <p:spPr>
          <a:xfrm>
            <a:off x="1693385" y="50292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type="sldNum" idx="12"/>
          </p:nvPr>
        </p:nvSpPr>
        <p:spPr>
          <a:xfrm>
            <a:off x="8490215" y="92583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1693385" y="254000"/>
            <a:ext cx="13953494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  <a:defRPr sz="84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" name="Google Shape;17;p17"/>
          <p:cNvSpPr txBox="1"/>
          <p:nvPr>
            <p:ph type="body" idx="1"/>
          </p:nvPr>
        </p:nvSpPr>
        <p:spPr>
          <a:xfrm>
            <a:off x="1693385" y="2768600"/>
            <a:ext cx="13953494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68453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68453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68453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68453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68453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type="sldNum" idx="12"/>
          </p:nvPr>
        </p:nvSpPr>
        <p:spPr>
          <a:xfrm>
            <a:off x="8490215" y="92583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 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title"/>
          </p:nvPr>
        </p:nvSpPr>
        <p:spPr>
          <a:xfrm>
            <a:off x="1693385" y="16383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  <a:defRPr sz="84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Google Shape;21;p18"/>
          <p:cNvSpPr txBox="1"/>
          <p:nvPr>
            <p:ph type="body" idx="1"/>
          </p:nvPr>
        </p:nvSpPr>
        <p:spPr>
          <a:xfrm>
            <a:off x="1693385" y="50292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18"/>
          <p:cNvSpPr txBox="1"/>
          <p:nvPr>
            <p:ph type="sldNum" idx="12"/>
          </p:nvPr>
        </p:nvSpPr>
        <p:spPr>
          <a:xfrm>
            <a:off x="12153583" y="8905523"/>
            <a:ext cx="273608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&amp; Sub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1693385" y="16383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type="body" idx="1"/>
          </p:nvPr>
        </p:nvSpPr>
        <p:spPr>
          <a:xfrm>
            <a:off x="1693385" y="50292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/>
          <p:nvPr>
            <p:ph type="pic" idx="2"/>
          </p:nvPr>
        </p:nvSpPr>
        <p:spPr>
          <a:xfrm>
            <a:off x="2159066" y="673100"/>
            <a:ext cx="13011086" cy="59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Google Shape;29;p20"/>
          <p:cNvSpPr txBox="1"/>
          <p:nvPr>
            <p:ph type="title"/>
          </p:nvPr>
        </p:nvSpPr>
        <p:spPr>
          <a:xfrm>
            <a:off x="1693385" y="6718300"/>
            <a:ext cx="13953494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type="body" idx="1"/>
          </p:nvPr>
        </p:nvSpPr>
        <p:spPr>
          <a:xfrm>
            <a:off x="1693385" y="81534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1" name="Google Shape;31;p20"/>
          <p:cNvSpPr txBox="1"/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1693385" y="32258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4" name="Google Shape;34;p21"/>
          <p:cNvSpPr txBox="1"/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>
            <p:ph type="pic" idx="2"/>
          </p:nvPr>
        </p:nvSpPr>
        <p:spPr>
          <a:xfrm>
            <a:off x="8958006" y="638920"/>
            <a:ext cx="7112221" cy="821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Google Shape;37;p22"/>
          <p:cNvSpPr txBox="1"/>
          <p:nvPr>
            <p:ph type="title"/>
          </p:nvPr>
        </p:nvSpPr>
        <p:spPr>
          <a:xfrm>
            <a:off x="1270039" y="635000"/>
            <a:ext cx="7112218" cy="3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  <a:defRPr sz="6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8" name="Google Shape;38;p22"/>
          <p:cNvSpPr txBox="1"/>
          <p:nvPr>
            <p:ph type="body" idx="1"/>
          </p:nvPr>
        </p:nvSpPr>
        <p:spPr>
          <a:xfrm>
            <a:off x="1270039" y="4724400"/>
            <a:ext cx="711221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22"/>
          <p:cNvSpPr txBox="1"/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2" name="Google Shape;42;p23"/>
          <p:cNvSpPr txBox="1"/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type="body" idx="1"/>
          </p:nvPr>
        </p:nvSpPr>
        <p:spPr>
          <a:xfrm>
            <a:off x="1270039" y="2590800"/>
            <a:ext cx="14800186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0.pn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1.png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2.png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3.png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4.png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" descr="template slide-5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-14378"/>
            <a:ext cx="17365292" cy="976797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1094132" y="1818547"/>
            <a:ext cx="1514723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 Light"/>
              <a:buNone/>
            </a:pPr>
            <a:r>
              <a:rPr lang="en-US" sz="6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BÁO CÁO DỰ ÁN</a:t>
            </a:r>
            <a:endParaRPr sz="6000" b="1" i="0" u="none" strike="noStrike" cap="non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3" name="Google Shape;73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1674" y="575722"/>
            <a:ext cx="3790216" cy="69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Sơ đồ trình tự (Activity Diagram)</a:t>
            </a:r>
            <a:endParaRPr lang="en-US" sz="4800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 txBox="1"/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lang="en-US" sz="3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Phản hồi từ </a:t>
            </a:r>
            <a:endParaRPr sz="3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lang="en-US" sz="3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khách hàng</a:t>
            </a:r>
            <a:endParaRPr sz="3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lang="en-US" sz="3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(FeedBack User)</a:t>
            </a:r>
            <a:endParaRPr sz="3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43" name="Google Shape;143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582400" y="1282905"/>
            <a:ext cx="8170761" cy="848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/>
        </p:nvSpPr>
        <p:spPr>
          <a:xfrm>
            <a:off x="-2382" y="4513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Sơ đồ trình tự (Sequence Diagram)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9" name="Google Shape;149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0"/>
          <p:cNvSpPr txBox="1"/>
          <p:nvPr>
            <p:ph type="body" idx="1"/>
          </p:nvPr>
        </p:nvSpPr>
        <p:spPr>
          <a:xfrm>
            <a:off x="381000" y="1665075"/>
            <a:ext cx="3207900" cy="21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lang="en-US" sz="3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Đăng nhập</a:t>
            </a:r>
            <a:endParaRPr sz="3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lang="en-US" sz="3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(Login)</a:t>
            </a:r>
            <a:endParaRPr sz="3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51" name="Google Shape;151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5400000">
            <a:off x="5043174" y="-768151"/>
            <a:ext cx="8497026" cy="1258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956557b44_0_6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Sơ đồ trình tự (Sequence Diagram)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7" name="Google Shape;157;g5956557b44_0_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0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5956557b44_0_6"/>
          <p:cNvSpPr txBox="1"/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lang="en-US" sz="3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Xem trò chơi</a:t>
            </a:r>
            <a:endParaRPr sz="3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lang="en-US" sz="3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(Show Item)</a:t>
            </a:r>
            <a:endParaRPr sz="3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59" name="Google Shape;159;g5956557b44_0_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5400000">
            <a:off x="4646812" y="-366805"/>
            <a:ext cx="8496526" cy="1177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Sơ đồ trình tự (Sequence Diagram)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5" name="Google Shape;165;p1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1"/>
          <p:cNvSpPr txBox="1"/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lang="en-US" sz="3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Thanh toán</a:t>
            </a:r>
            <a:endParaRPr sz="3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lang="en-US" sz="3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(Purchase)</a:t>
            </a:r>
            <a:endParaRPr sz="3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67" name="Google Shape;167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5400000">
            <a:off x="4745063" y="-693988"/>
            <a:ext cx="8466850" cy="124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94fa371b1_0_15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Sơ đồ trình tự (Sequence Diagram)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3" name="Google Shape;173;g594fa371b1_0_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0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594fa371b1_0_15"/>
          <p:cNvSpPr txBox="1"/>
          <p:nvPr>
            <p:ph type="body" idx="1"/>
          </p:nvPr>
        </p:nvSpPr>
        <p:spPr>
          <a:xfrm>
            <a:off x="0" y="12717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lang="en-US" sz="2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Phản hồi</a:t>
            </a:r>
            <a:endParaRPr sz="2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lang="en-US" sz="2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từ khách</a:t>
            </a:r>
            <a:endParaRPr sz="2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lang="en-US" sz="2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hàng</a:t>
            </a:r>
            <a:endParaRPr sz="2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lang="en-US" sz="2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(FeedBack</a:t>
            </a:r>
            <a:endParaRPr sz="2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lang="en-US" sz="2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User)</a:t>
            </a:r>
            <a:endParaRPr sz="2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75" name="Google Shape;175;g594fa371b1_0_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686125" y="1271701"/>
            <a:ext cx="15478214" cy="848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94fa371b1_0_23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Thực thể ( ERD Diagram)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1" name="Google Shape;181;g594fa371b1_0_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0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594fa371b1_0_23"/>
          <p:cNvSpPr txBox="1"/>
          <p:nvPr>
            <p:ph type="body" idx="1"/>
          </p:nvPr>
        </p:nvSpPr>
        <p:spPr>
          <a:xfrm>
            <a:off x="318050" y="1438300"/>
            <a:ext cx="2105100" cy="15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lang="en-US" sz="3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Bản vẽ </a:t>
            </a:r>
            <a:endParaRPr sz="3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lang="en-US" sz="3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thiết kế</a:t>
            </a:r>
            <a:endParaRPr sz="3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83" name="Google Shape;183;g594fa371b1_0_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692274" y="1271698"/>
            <a:ext cx="11564491" cy="84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94fa371b1_0_34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Sơ đồ lớp ( Class Diagram)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9" name="Google Shape;189;g594fa371b1_0_3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0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594fa371b1_0_34"/>
          <p:cNvSpPr txBox="1"/>
          <p:nvPr>
            <p:ph type="body" idx="1"/>
          </p:nvPr>
        </p:nvSpPr>
        <p:spPr>
          <a:xfrm>
            <a:off x="0" y="12717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lang="en-US" sz="2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Bản vẽ </a:t>
            </a:r>
            <a:endParaRPr sz="2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lang="en-US" sz="2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thiết kế</a:t>
            </a:r>
            <a:endParaRPr sz="2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91" name="Google Shape;191;g594fa371b1_0_3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274313" y="1271700"/>
            <a:ext cx="15697663" cy="84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94fa371b1_0_42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Sơ đồ lớp ( Class Diagram)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7" name="Google Shape;197;g594fa371b1_0_4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0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594fa371b1_0_42"/>
          <p:cNvSpPr txBox="1"/>
          <p:nvPr>
            <p:ph type="body" idx="1"/>
          </p:nvPr>
        </p:nvSpPr>
        <p:spPr>
          <a:xfrm>
            <a:off x="0" y="12717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lang="en-US" sz="2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Mô hình ba tầng</a:t>
            </a:r>
            <a:endParaRPr sz="2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99" name="Google Shape;199;g594fa371b1_0_4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2149300"/>
            <a:ext cx="17335501" cy="711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94fa371b1_0_50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Kiểm thử DAL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5" name="Google Shape;205;g594fa371b1_0_5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0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594fa371b1_0_50"/>
          <p:cNvSpPr txBox="1"/>
          <p:nvPr>
            <p:ph type="body" idx="1"/>
          </p:nvPr>
        </p:nvSpPr>
        <p:spPr>
          <a:xfrm>
            <a:off x="0" y="1271700"/>
            <a:ext cx="16573500" cy="8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GetUser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GetUserByID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GetOrder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CreateOrder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GetAllOrdersByUserID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GetItemByID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GetAllItems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GetID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GetFeedBackByItemID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GetFeedBacjForCheck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UpdateFeedBack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GetFeedBack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07" name="Google Shape;207;g594fa371b1_0_5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475981" y="1271709"/>
            <a:ext cx="10861944" cy="848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94fa371b1_0_59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Kiểm thử BL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3" name="Google Shape;213;g594fa371b1_0_5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0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594fa371b1_0_59"/>
          <p:cNvSpPr txBox="1"/>
          <p:nvPr>
            <p:ph type="body" idx="1"/>
          </p:nvPr>
        </p:nvSpPr>
        <p:spPr>
          <a:xfrm>
            <a:off x="0" y="1271700"/>
            <a:ext cx="16573500" cy="8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GetUser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GetUserInfo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AddFund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CreateOrder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GetAllOrderByUserID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GetAllItem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GetItemByID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CreateFeedBack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GetFeedBackForCheck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GetFeedBackByItemID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UpdateFeedBack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15" name="Google Shape;215;g594fa371b1_0_5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229100" y="1440600"/>
            <a:ext cx="11925849" cy="70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" descr="Group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5205"/>
            <a:ext cx="17340264" cy="974218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"/>
          <p:cNvSpPr txBox="1"/>
          <p:nvPr/>
        </p:nvSpPr>
        <p:spPr>
          <a:xfrm>
            <a:off x="3081550" y="2856050"/>
            <a:ext cx="12600900" cy="54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A1B6CB"/>
                </a:solidFill>
                <a:latin typeface="Comfortaa"/>
                <a:ea typeface="Comfortaa"/>
                <a:cs typeface="Comfortaa"/>
                <a:sym typeface="Comfortaa"/>
              </a:rPr>
              <a:t>Học kỳ                               Học kì 1</a:t>
            </a:r>
            <a:endParaRPr sz="4000">
              <a:solidFill>
                <a:srgbClr val="A1B6CB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A1B6CB"/>
                </a:solidFill>
                <a:latin typeface="Comfortaa"/>
                <a:ea typeface="Comfortaa"/>
                <a:cs typeface="Comfortaa"/>
                <a:sym typeface="Comfortaa"/>
              </a:rPr>
              <a:t>Lớp                                   PF03</a:t>
            </a:r>
            <a:endParaRPr sz="4000">
              <a:solidFill>
                <a:srgbClr val="A1B6CB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A1B6CB"/>
                </a:solidFill>
                <a:latin typeface="Comfortaa"/>
                <a:ea typeface="Comfortaa"/>
                <a:cs typeface="Comfortaa"/>
                <a:sym typeface="Comfortaa"/>
              </a:rPr>
              <a:t>Giảng viên hướng dẫn            Đào Văn Đức</a:t>
            </a:r>
            <a:endParaRPr sz="4000">
              <a:solidFill>
                <a:srgbClr val="A1B6CB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A1B6CB"/>
                </a:solidFill>
                <a:latin typeface="Comfortaa"/>
                <a:ea typeface="Comfortaa"/>
                <a:cs typeface="Comfortaa"/>
                <a:sym typeface="Comfortaa"/>
              </a:rPr>
              <a:t>					  	    </a:t>
            </a:r>
            <a:endParaRPr sz="4000">
              <a:solidFill>
                <a:srgbClr val="A1B6CB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A1B6CB"/>
                </a:solidFill>
                <a:latin typeface="Comfortaa"/>
                <a:ea typeface="Comfortaa"/>
                <a:cs typeface="Comfortaa"/>
                <a:sym typeface="Comfortaa"/>
              </a:rPr>
              <a:t>Thành viên                               </a:t>
            </a:r>
            <a:endParaRPr sz="4000">
              <a:solidFill>
                <a:srgbClr val="A1B6CB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rgbClr val="A1B6CB"/>
              </a:buClr>
              <a:buSzPts val="4000"/>
              <a:buFont typeface="Comfortaa"/>
              <a:buChar char="-"/>
            </a:pPr>
            <a:r>
              <a:rPr lang="en-US" sz="4000">
                <a:solidFill>
                  <a:srgbClr val="A1B6CB"/>
                </a:solidFill>
                <a:latin typeface="Comfortaa"/>
                <a:ea typeface="Comfortaa"/>
                <a:cs typeface="Comfortaa"/>
                <a:sym typeface="Comfortaa"/>
              </a:rPr>
              <a:t>Lê Văn Quý                     - NDE18063</a:t>
            </a:r>
            <a:endParaRPr sz="4000">
              <a:solidFill>
                <a:srgbClr val="A1B6CB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rgbClr val="A1B6CB"/>
              </a:buClr>
              <a:buSzPts val="4000"/>
              <a:buFont typeface="Comfortaa"/>
              <a:buChar char="-"/>
            </a:pPr>
            <a:r>
              <a:rPr lang="en-US" sz="4000">
                <a:solidFill>
                  <a:srgbClr val="A1B6CB"/>
                </a:solidFill>
                <a:latin typeface="Comfortaa"/>
                <a:ea typeface="Comfortaa"/>
                <a:cs typeface="Comfortaa"/>
                <a:sym typeface="Comfortaa"/>
              </a:rPr>
              <a:t>Hắc Ngọc Mạnh                - NDE18041	</a:t>
            </a:r>
            <a:endParaRPr sz="4000">
              <a:solidFill>
                <a:srgbClr val="A1B6CB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A1B6C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                               </a:t>
            </a:r>
            <a:endParaRPr lang="en-US" sz="4000">
              <a:solidFill>
                <a:srgbClr val="A1B6C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1756410" y="628650"/>
            <a:ext cx="14463395" cy="299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14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BÁO CÁO DỰ ÁN</a:t>
            </a:r>
            <a:endParaRPr sz="48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          </a:t>
            </a:r>
            <a:r>
              <a:rPr lang="en-US" sz="54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ONLINE GAMES  STORE</a:t>
            </a:r>
            <a:endParaRPr sz="54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1" name="Google Shape;81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1" y="-66403"/>
            <a:ext cx="3790213" cy="69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94fa371b1_0_67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GUI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1" name="Google Shape;221;g594fa371b1_0_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0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594fa371b1_0_67"/>
          <p:cNvSpPr txBox="1"/>
          <p:nvPr>
            <p:ph type="body" idx="1"/>
          </p:nvPr>
        </p:nvSpPr>
        <p:spPr>
          <a:xfrm>
            <a:off x="0" y="1271700"/>
            <a:ext cx="16573500" cy="8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Giao diện đăng nhập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23" name="Google Shape;223;g594fa371b1_0_6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325625" y="1830441"/>
            <a:ext cx="13050251" cy="33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594fa371b1_0_6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325625" y="5428491"/>
            <a:ext cx="13050251" cy="4126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94fa371b1_0_94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GUI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0" name="Google Shape;230;g594fa371b1_0_9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0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594fa371b1_0_94"/>
          <p:cNvSpPr txBox="1"/>
          <p:nvPr>
            <p:ph type="body" idx="1"/>
          </p:nvPr>
        </p:nvSpPr>
        <p:spPr>
          <a:xfrm>
            <a:off x="0" y="1271700"/>
            <a:ext cx="16573500" cy="8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Giao diện chính của phần mềm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32" name="Google Shape;232;g594fa371b1_0_9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346563" y="2139321"/>
            <a:ext cx="14642375" cy="59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94fa371b1_0_76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GUI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8" name="Google Shape;238;g594fa371b1_0_7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0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594fa371b1_0_76"/>
          <p:cNvSpPr txBox="1"/>
          <p:nvPr>
            <p:ph type="body" idx="1"/>
          </p:nvPr>
        </p:nvSpPr>
        <p:spPr>
          <a:xfrm>
            <a:off x="0" y="1271700"/>
            <a:ext cx="16573500" cy="8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Giao diện danh sách trò chơi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40" name="Google Shape;240;g594fa371b1_0_7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937500" y="1871924"/>
            <a:ext cx="10698489" cy="78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94fa371b1_0_85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GUI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6" name="Google Shape;246;g594fa371b1_0_8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0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594fa371b1_0_85"/>
          <p:cNvSpPr txBox="1"/>
          <p:nvPr>
            <p:ph type="body" idx="1"/>
          </p:nvPr>
        </p:nvSpPr>
        <p:spPr>
          <a:xfrm>
            <a:off x="0" y="1271700"/>
            <a:ext cx="16573500" cy="8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Giao diện chi tiết sản phẩm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48" name="Google Shape;248;g594fa371b1_0_8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787306" y="1271706"/>
            <a:ext cx="8193890" cy="84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94fa371b1_0_103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GUI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4" name="Google Shape;254;g594fa371b1_0_10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0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594fa371b1_0_103"/>
          <p:cNvSpPr txBox="1"/>
          <p:nvPr>
            <p:ph type="body" idx="1"/>
          </p:nvPr>
        </p:nvSpPr>
        <p:spPr>
          <a:xfrm>
            <a:off x="0" y="1271700"/>
            <a:ext cx="16573500" cy="8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Giao diện thêm trò chơi vào 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giỏ hàng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56" name="Google Shape;256;g594fa371b1_0_10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218888" y="2789100"/>
            <a:ext cx="14897775" cy="52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94fa371b1_0_135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GUI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2" name="Google Shape;262;g594fa371b1_0_13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0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594fa371b1_0_135"/>
          <p:cNvSpPr txBox="1"/>
          <p:nvPr>
            <p:ph type="body" idx="1"/>
          </p:nvPr>
        </p:nvSpPr>
        <p:spPr>
          <a:xfrm>
            <a:off x="0" y="1271700"/>
            <a:ext cx="16573500" cy="8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Giao diện đánh giá trò chơi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64" name="Google Shape;264;g594fa371b1_0_13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27875" y="2561577"/>
            <a:ext cx="14104674" cy="52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94fa371b1_0_111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GUI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0" name="Google Shape;270;g594fa371b1_0_11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0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594fa371b1_0_111"/>
          <p:cNvSpPr txBox="1"/>
          <p:nvPr>
            <p:ph type="body" idx="1"/>
          </p:nvPr>
        </p:nvSpPr>
        <p:spPr>
          <a:xfrm>
            <a:off x="0" y="1271700"/>
            <a:ext cx="16573500" cy="8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Giao diện giỏ hàng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72" name="Google Shape;272;g594fa371b1_0_11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36675" y="2477124"/>
            <a:ext cx="14462150" cy="56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94fa371b1_0_119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GUI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8" name="Google Shape;278;g594fa371b1_0_11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0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594fa371b1_0_119"/>
          <p:cNvSpPr txBox="1"/>
          <p:nvPr>
            <p:ph type="body" idx="1"/>
          </p:nvPr>
        </p:nvSpPr>
        <p:spPr>
          <a:xfrm>
            <a:off x="0" y="1271700"/>
            <a:ext cx="16573500" cy="8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Giao diện chi tiết đơn hàng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80" name="Google Shape;280;g594fa371b1_0_1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01475" y="2750950"/>
            <a:ext cx="15532600" cy="46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94fa371b1_0_127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GUI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6" name="Google Shape;286;g594fa371b1_0_12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0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594fa371b1_0_127"/>
          <p:cNvSpPr txBox="1"/>
          <p:nvPr>
            <p:ph type="body" idx="1"/>
          </p:nvPr>
        </p:nvSpPr>
        <p:spPr>
          <a:xfrm>
            <a:off x="0" y="1271700"/>
            <a:ext cx="16573500" cy="8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Giao diện nạp tiền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88" name="Google Shape;288;g594fa371b1_0_1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36200" y="2590472"/>
            <a:ext cx="15863125" cy="49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94fa371b1_0_144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GUI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4" name="Google Shape;294;g594fa371b1_0_14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0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594fa371b1_0_144"/>
          <p:cNvSpPr txBox="1"/>
          <p:nvPr>
            <p:ph type="body" idx="1"/>
          </p:nvPr>
        </p:nvSpPr>
        <p:spPr>
          <a:xfrm>
            <a:off x="0" y="1271700"/>
            <a:ext cx="16573500" cy="8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Giao diện chi tiết đơn hàng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96" name="Google Shape;296;g594fa371b1_0_14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56788" y="2762375"/>
            <a:ext cx="16221925" cy="56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1. Hệ thống dự định sẽ làm </a:t>
            </a:r>
            <a:br>
              <a:rPr lang="en-US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-US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     - Phần mềm mua trò chơi trực tuyến</a:t>
            </a:r>
            <a:endParaRPr sz="3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2. Mục đích </a:t>
            </a:r>
            <a:br>
              <a:rPr lang="en-US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-US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     - Tạo ra phần mềm mua trò chơi trực tuyến .</a:t>
            </a:r>
            <a:endParaRPr sz="3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3. Phạm vi sử dụng</a:t>
            </a:r>
            <a:br>
              <a:rPr lang="en-US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-US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     - Dự án được sử dụng cho các nhà phát hành trò chơi.</a:t>
            </a:r>
            <a:endParaRPr sz="3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4. Tên hệ thống </a:t>
            </a:r>
            <a:endParaRPr sz="3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 - Hệ  thống mua trò chơi trực tuyến (Game Onlines Store).</a:t>
            </a:r>
            <a:endParaRPr lang="en-US" sz="3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Giới thiệu dự án</a:t>
            </a:r>
            <a:endParaRPr sz="6000" i="0" u="none" strike="noStrike" cap="none">
              <a:solidFill>
                <a:srgbClr val="EDEDE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8" name="Google Shape;88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69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94fa371b1_0_161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GUI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2" name="Google Shape;302;g594fa371b1_0_16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0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594fa371b1_0_161"/>
          <p:cNvSpPr txBox="1"/>
          <p:nvPr>
            <p:ph type="body" idx="1"/>
          </p:nvPr>
        </p:nvSpPr>
        <p:spPr>
          <a:xfrm>
            <a:off x="0" y="1271700"/>
            <a:ext cx="16573500" cy="8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Giao diện thông tin tài khoản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04" name="Google Shape;304;g594fa371b1_0_16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37425" y="2220248"/>
            <a:ext cx="16260625" cy="57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94fa371b1_0_169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GUI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0" name="Google Shape;310;g594fa371b1_0_16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0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594fa371b1_0_169"/>
          <p:cNvSpPr txBox="1"/>
          <p:nvPr>
            <p:ph type="body" idx="1"/>
          </p:nvPr>
        </p:nvSpPr>
        <p:spPr>
          <a:xfrm>
            <a:off x="0" y="1271700"/>
            <a:ext cx="16573500" cy="8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Giao diện chi tiết thông tin tài khoản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12" name="Google Shape;312;g594fa371b1_0_16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80174" y="2367074"/>
            <a:ext cx="15413150" cy="54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94fa371b1_0_185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GUI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8" name="Google Shape;318;g594fa371b1_0_18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0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594fa371b1_0_185"/>
          <p:cNvSpPr txBox="1"/>
          <p:nvPr>
            <p:ph type="body" idx="1"/>
          </p:nvPr>
        </p:nvSpPr>
        <p:spPr>
          <a:xfrm>
            <a:off x="0" y="1271700"/>
            <a:ext cx="16573500" cy="8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Giao diện lịch sử giao dịch trong thông tin tài khoản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20" name="Google Shape;320;g594fa371b1_0_18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52124" y="2237849"/>
            <a:ext cx="15721375" cy="5308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94fa371b1_0_177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GUI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6" name="Google Shape;326;g594fa371b1_0_17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0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594fa371b1_0_177"/>
          <p:cNvSpPr txBox="1"/>
          <p:nvPr>
            <p:ph type="body" idx="1"/>
          </p:nvPr>
        </p:nvSpPr>
        <p:spPr>
          <a:xfrm>
            <a:off x="0" y="1271700"/>
            <a:ext cx="16573500" cy="8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Giao diện nạp tiền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28" name="Google Shape;328;g594fa371b1_0_17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25875" y="2617850"/>
            <a:ext cx="15483800" cy="5178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94fa371b1_0_193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GUI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4" name="Google Shape;334;g594fa371b1_0_19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0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594fa371b1_0_193"/>
          <p:cNvSpPr txBox="1"/>
          <p:nvPr>
            <p:ph type="body" idx="1"/>
          </p:nvPr>
        </p:nvSpPr>
        <p:spPr>
          <a:xfrm>
            <a:off x="0" y="1271700"/>
            <a:ext cx="16573500" cy="8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Giao diện trò chơi của bạn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36" name="Google Shape;336;g594fa371b1_0_19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37925" y="2432013"/>
            <a:ext cx="16407249" cy="48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94fa371b1_0_201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Deployment Diagram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2" name="Google Shape;342;g594fa371b1_0_20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0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594fa371b1_0_201"/>
          <p:cNvSpPr txBox="1"/>
          <p:nvPr>
            <p:ph type="body" idx="1"/>
          </p:nvPr>
        </p:nvSpPr>
        <p:spPr>
          <a:xfrm>
            <a:off x="0" y="1271700"/>
            <a:ext cx="16573500" cy="8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Biểu đồ triển khai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44" name="Google Shape;344;g594fa371b1_0_20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81438" y="2165533"/>
            <a:ext cx="14810625" cy="66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94fa371b1_0_210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References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0" name="Google Shape;350;g594fa371b1_0_2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0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594fa371b1_0_210"/>
          <p:cNvSpPr txBox="1"/>
          <p:nvPr>
            <p:ph type="body" idx="1"/>
          </p:nvPr>
        </p:nvSpPr>
        <p:spPr>
          <a:xfrm>
            <a:off x="0" y="1271700"/>
            <a:ext cx="16573500" cy="8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 panose="02020603050405020304"/>
              <a:buChar char="-"/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Tư liệu tham khảo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52" name="Google Shape;352;g594fa371b1_0_2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62092" y="2563317"/>
            <a:ext cx="7904175" cy="60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2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Tổng kết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8" name="Google Shape;358;p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2"/>
          <p:cNvSpPr txBox="1"/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Arial" panose="020B0604020202020204"/>
              <a:buNone/>
            </a:pPr>
            <a:r>
              <a:rPr lang="en-US" sz="3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Kết quả thu được.</a:t>
            </a:r>
            <a:br>
              <a:rPr lang="en-US" sz="32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</a:br>
            <a:r>
              <a:rPr lang="en-US" sz="32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</a:t>
            </a:r>
            <a:r>
              <a:rPr lang="en-US" sz="3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- Học được trách nhiệm khi làm việc nhóm</a:t>
            </a:r>
            <a:br>
              <a:rPr lang="en-US" sz="3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</a:br>
            <a:r>
              <a:rPr lang="en-US" sz="3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- Học được quy trình làm việc của dự án thật.</a:t>
            </a:r>
            <a:endParaRPr sz="3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- Sử dụng github để lưu chữ dữ liệu</a:t>
            </a:r>
            <a:endParaRPr sz="3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Arial" panose="020B0604020202020204"/>
              <a:buNone/>
            </a:pPr>
            <a:r>
              <a:rPr lang="en-US" sz="3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- Hiểu kĩ và sâu hơn về C# (C Sharp) .</a:t>
            </a:r>
            <a:endParaRPr sz="3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Arial" panose="020B0604020202020204"/>
              <a:buNone/>
            </a:pPr>
            <a:r>
              <a:rPr lang="en-US" sz="3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- Thiết kế cơ sở dữ liệu chính xác, phù hợp , tối ưu , tiết kiệm dữ liệu.</a:t>
            </a:r>
            <a:endParaRPr sz="3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Arial" panose="020B0604020202020204"/>
              <a:buNone/>
            </a:pPr>
            <a:r>
              <a:rPr lang="en-US" sz="3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- Vẽ sơ đồ Activity Diagram, Sequence Diagram , Class Diagram </a:t>
            </a:r>
            <a:endParaRPr sz="3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Arial" panose="020B0604020202020204"/>
              <a:buNone/>
            </a:pPr>
            <a:r>
              <a:rPr lang="en-US" sz="3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- Viết Test Case theo quy trình tăng hiệu suất công việc, giảm thiểu lỗi.</a:t>
            </a:r>
            <a:endParaRPr sz="3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Arial" panose="020B0604020202020204"/>
              <a:buNone/>
            </a:pPr>
            <a:r>
              <a:rPr lang="en-US" sz="3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- Kỹ năng viết báo cáo, làm Slide. </a:t>
            </a:r>
            <a:endParaRPr sz="3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Arial" panose="020B0604020202020204"/>
              <a:buNone/>
            </a:pPr>
            <a:r>
              <a:rPr lang="en-US" sz="3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- Tăng khả năng tự học của bản thân.</a:t>
            </a:r>
            <a:endParaRPr sz="3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Arial" panose="020B0604020202020204"/>
              <a:buNone/>
            </a:pPr>
            <a:endParaRPr sz="3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Arial" panose="020B0604020202020204"/>
              <a:buNone/>
            </a:pPr>
            <a:r>
              <a:rPr lang="en-US" sz="3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Hạn chế</a:t>
            </a:r>
            <a:br>
              <a:rPr lang="en-US" sz="32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</a:br>
            <a:r>
              <a:rPr lang="en-US" sz="32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-</a:t>
            </a:r>
            <a:r>
              <a:rPr lang="en-US" sz="13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</a:t>
            </a:r>
            <a:r>
              <a:rPr lang="en-US" sz="3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Lần đầu làm việc nhóm ở dự án lớn lên các thành viên trong nhóm  chưa có liên kết nhiều</a:t>
            </a:r>
            <a:endParaRPr sz="3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Arial" panose="020B0604020202020204"/>
              <a:buNone/>
            </a:pPr>
            <a:r>
              <a:rPr lang="en-US" sz="3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với nhau. </a:t>
            </a:r>
            <a:endParaRPr sz="3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Arial" panose="020B0604020202020204"/>
              <a:buNone/>
            </a:pPr>
            <a:r>
              <a:rPr lang="en-US" sz="3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- Chưa giải quyết được toàn bộ yêu cầu lúc đầu đặt ra.</a:t>
            </a:r>
            <a:endParaRPr sz="3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endParaRPr sz="4800">
              <a:solidFill>
                <a:srgbClr val="00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13" descr="Group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7340264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3"/>
          <p:cNvSpPr txBox="1"/>
          <p:nvPr/>
        </p:nvSpPr>
        <p:spPr>
          <a:xfrm>
            <a:off x="2488950" y="4351500"/>
            <a:ext cx="12357601" cy="10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 Light"/>
              <a:buNone/>
            </a:pPr>
            <a:r>
              <a:rPr lang="en-US" sz="7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 &amp; A</a:t>
            </a:r>
            <a:endParaRPr sz="7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Giới thiệu dự án</a:t>
            </a:r>
            <a:endParaRPr sz="4800" i="0" u="none" strike="noStrike" cap="none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94" name="Google Shape;94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"/>
          <p:cNvSpPr txBox="1"/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5. </a:t>
            </a:r>
            <a:r>
              <a:rPr lang="en-US" sz="36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Phân tích yêu cầu hệ thống</a:t>
            </a:r>
            <a:endParaRPr sz="36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</a:br>
            <a:r>
              <a:rPr lang="en-US" sz="3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</a:t>
            </a:r>
            <a:r>
              <a:rPr lang="en-US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Online Games Store được xây dựng trên nhu cầu thực tế của khách hàng nhằm giải quyết những khó khăn người mua gặp phải , giảm thiểu thời gian tìm kiếm trò chơi, mua trò chơi nhanh chóng mọi lúc mọi nơi mọi thời điểm .</a:t>
            </a:r>
            <a:endParaRPr sz="3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266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3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Arial" panose="020B0604020202020204"/>
              <a:buNone/>
            </a:pPr>
            <a:endParaRPr sz="32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Giới thiệu dự án</a:t>
            </a: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5"/>
          <p:cNvSpPr txBox="1"/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Arial" panose="020B0604020202020204"/>
              <a:buNone/>
            </a:pPr>
            <a:r>
              <a:rPr lang="en-US" sz="27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</a:t>
            </a:r>
            <a:r>
              <a:rPr lang="en-US" sz="27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Môi trường triển khai</a:t>
            </a:r>
            <a:r>
              <a:rPr lang="en-US" sz="27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</a:t>
            </a:r>
            <a:endParaRPr sz="27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Arial" panose="020B0604020202020204"/>
              <a:buNone/>
            </a:pPr>
            <a:r>
              <a:rPr lang="en-US" sz="27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- Phần cứng : Các hệ thống máy tính như ( Desktop, Laptop).</a:t>
            </a:r>
            <a:endParaRPr sz="27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Arial" panose="020B0604020202020204"/>
              <a:buNone/>
            </a:pPr>
            <a:r>
              <a:rPr lang="en-US" sz="27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- Phần mềm : </a:t>
            </a:r>
            <a:endParaRPr sz="27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Arial" panose="020B0604020202020204"/>
              <a:buNone/>
            </a:pPr>
            <a:r>
              <a:rPr lang="en-US" sz="27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+ Hệ điều hành: Windows, MacOs</a:t>
            </a:r>
            <a:endParaRPr sz="27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Arial" panose="020B0604020202020204"/>
              <a:buNone/>
            </a:pPr>
            <a:r>
              <a:rPr lang="en-US" sz="27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+ Máy chủ : MySQL Server.</a:t>
            </a:r>
            <a:endParaRPr sz="27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Arial" panose="020B0604020202020204"/>
              <a:buNone/>
            </a:pPr>
            <a:r>
              <a:rPr lang="en-US" sz="27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Công cụ kỹ thuật</a:t>
            </a:r>
            <a:endParaRPr sz="27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Arial" panose="020B0604020202020204"/>
              <a:buNone/>
            </a:pPr>
            <a:r>
              <a:rPr lang="en-US" sz="27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- Ngôn ngữ lập trình: C#.</a:t>
            </a:r>
            <a:endParaRPr sz="27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Arial" panose="020B0604020202020204"/>
              <a:buNone/>
            </a:pPr>
            <a:r>
              <a:rPr lang="en-US" sz="27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- Hệ quản trị cơ sở dữ liệu : MySQL Server.</a:t>
            </a:r>
            <a:endParaRPr sz="27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Arial" panose="020B0604020202020204"/>
              <a:buNone/>
            </a:pPr>
            <a:r>
              <a:rPr lang="en-US" sz="27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- Công cụ báo cáo: Microsoft Word</a:t>
            </a:r>
            <a:endParaRPr sz="27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82"/>
              <a:buFont typeface="Arial" panose="020B0604020202020204"/>
              <a:buNone/>
            </a:pPr>
            <a:r>
              <a:rPr lang="en-US" sz="27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- Công cụ phát triển: Visual Studio Code ,Violet UML,MySQL Workbench.</a:t>
            </a:r>
            <a:endParaRPr sz="27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7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b049154a0_0_8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 Case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8" name="Google Shape;108;g5b049154a0_0_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0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5b049154a0_0_8"/>
          <p:cNvSpPr txBox="1"/>
          <p:nvPr>
            <p:ph type="body" idx="1"/>
          </p:nvPr>
        </p:nvSpPr>
        <p:spPr>
          <a:xfrm>
            <a:off x="8216263" y="5235925"/>
            <a:ext cx="20448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7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0" name="Google Shape;110;g5b049154a0_0_8"/>
          <p:cNvSpPr txBox="1"/>
          <p:nvPr>
            <p:ph type="body" idx="1"/>
          </p:nvPr>
        </p:nvSpPr>
        <p:spPr>
          <a:xfrm flipH="1">
            <a:off x="545225" y="1668695"/>
            <a:ext cx="2986500" cy="20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lang="en-US" sz="3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Sơ đồ</a:t>
            </a:r>
            <a:endParaRPr sz="3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lang="en-US" sz="3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 case</a:t>
            </a:r>
            <a:endParaRPr sz="3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11" name="Google Shape;111;g5b049154a0_0_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266985" y="1271700"/>
            <a:ext cx="10185042" cy="84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/>
        </p:nvSpPr>
        <p:spPr>
          <a:xfrm>
            <a:off x="-2382" y="0"/>
            <a:ext cx="17340300" cy="1271700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Sơ đồ hoạt động (Activity Diagram)</a:t>
            </a:r>
            <a:endParaRPr sz="6000">
              <a:solidFill>
                <a:srgbClr val="EDEDE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6"/>
          <p:cNvSpPr txBox="1"/>
          <p:nvPr>
            <p:ph type="body" idx="1"/>
          </p:nvPr>
        </p:nvSpPr>
        <p:spPr>
          <a:xfrm flipH="1">
            <a:off x="2400800" y="1519370"/>
            <a:ext cx="2986500" cy="20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lang="en-US" sz="3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Đăng nhập (Login)</a:t>
            </a:r>
            <a:endParaRPr sz="320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19" name="Google Shape;119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897225" y="1339925"/>
            <a:ext cx="5541041" cy="841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Sơ đồ trình tự (Activity Diagram)</a:t>
            </a:r>
            <a:endParaRPr lang="en-US" sz="4800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7"/>
          <p:cNvSpPr txBox="1"/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lang="en-US" sz="3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Đặt hàng (Order)</a:t>
            </a:r>
            <a:endParaRPr sz="320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27" name="Google Shape;127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144280" y="1282850"/>
            <a:ext cx="7046945" cy="84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4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Sơ đồ trình tự (Activity Diagram)</a:t>
            </a:r>
            <a:endParaRPr lang="en-US" sz="4800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8"/>
          <p:cNvSpPr txBox="1"/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rPr lang="en-US" sz="3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Thanh toán (Purchase)</a:t>
            </a:r>
            <a:endParaRPr sz="320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35" name="Google Shape;135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139950" y="1271600"/>
            <a:ext cx="6551315" cy="84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3541</Words>
  <Application>WPS Presentation</Application>
  <PresentationFormat/>
  <Paragraphs>220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Arial</vt:lpstr>
      <vt:lpstr>SimSun</vt:lpstr>
      <vt:lpstr>Wingdings</vt:lpstr>
      <vt:lpstr>Arial</vt:lpstr>
      <vt:lpstr>Helvetica Neue</vt:lpstr>
      <vt:lpstr>Helvetica Neue Light</vt:lpstr>
      <vt:lpstr>Gill Sans</vt:lpstr>
      <vt:lpstr>Comfortaa</vt:lpstr>
      <vt:lpstr>Times New Roman</vt:lpstr>
      <vt:lpstr>Comfortaa Regular</vt:lpstr>
      <vt:lpstr>Segoe Print</vt:lpstr>
      <vt:lpstr>Microsoft YaHei</vt:lpstr>
      <vt:lpstr>Arial Unicode MS</vt:lpstr>
      <vt:lpstr>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khanh khanh</dc:creator>
  <cp:lastModifiedBy>nkdpr</cp:lastModifiedBy>
  <cp:revision>1</cp:revision>
  <dcterms:created xsi:type="dcterms:W3CDTF">2019-06-11T02:55:46Z</dcterms:created>
  <dcterms:modified xsi:type="dcterms:W3CDTF">2019-06-11T02:55:46Z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