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88" y="1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south\Documents\GitHub\stock_learning_project\result\all_corps_result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south\Documents\GitHub\stock_learning_project\result\each_result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south\Documents\GitHub\stock_learning_project\result\twins_resul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[all_corps_result.xlsx]Sheet2!피벗 테이블1</c:name>
    <c:fmtId val="4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합계 : all_invest_result</c:v>
                </c:pt>
              </c:strCache>
            </c:strRef>
          </c:tx>
          <c:marker>
            <c:symbol val="none"/>
          </c:marker>
          <c:cat>
            <c:strRef>
              <c:f>Sheet2!$A$4:$A$105</c:f>
              <c:strCache>
                <c:ptCount val="101"/>
                <c:pt idx="0">
                  <c:v>한국유리공업</c:v>
                </c:pt>
                <c:pt idx="1">
                  <c:v>두산</c:v>
                </c:pt>
                <c:pt idx="2">
                  <c:v>유수홀딩스</c:v>
                </c:pt>
                <c:pt idx="3">
                  <c:v>효성</c:v>
                </c:pt>
                <c:pt idx="4">
                  <c:v>쌍용양회공업</c:v>
                </c:pt>
                <c:pt idx="5">
                  <c:v>롯데지주</c:v>
                </c:pt>
                <c:pt idx="6">
                  <c:v>동아쏘시오홀딩스</c:v>
                </c:pt>
                <c:pt idx="7">
                  <c:v>휴스틸</c:v>
                </c:pt>
                <c:pt idx="8">
                  <c:v>SPC삼립</c:v>
                </c:pt>
                <c:pt idx="9">
                  <c:v>기아자동차</c:v>
                </c:pt>
                <c:pt idx="10">
                  <c:v>진양산업</c:v>
                </c:pt>
                <c:pt idx="11">
                  <c:v>아세아</c:v>
                </c:pt>
                <c:pt idx="12">
                  <c:v>한진</c:v>
                </c:pt>
                <c:pt idx="13">
                  <c:v>태원물산</c:v>
                </c:pt>
                <c:pt idx="14">
                  <c:v>대한전선</c:v>
                </c:pt>
                <c:pt idx="15">
                  <c:v>대동공업</c:v>
                </c:pt>
                <c:pt idx="16">
                  <c:v>한국수출포장공업</c:v>
                </c:pt>
                <c:pt idx="17">
                  <c:v>BYC</c:v>
                </c:pt>
                <c:pt idx="18">
                  <c:v>DB손해보험</c:v>
                </c:pt>
                <c:pt idx="19">
                  <c:v>동양물산기업</c:v>
                </c:pt>
                <c:pt idx="20">
                  <c:v>동일방직</c:v>
                </c:pt>
                <c:pt idx="21">
                  <c:v>롯데손해보험</c:v>
                </c:pt>
                <c:pt idx="22">
                  <c:v>강남제비스코</c:v>
                </c:pt>
                <c:pt idx="23">
                  <c:v>NH투자증권</c:v>
                </c:pt>
                <c:pt idx="24">
                  <c:v>CS홀딩스</c:v>
                </c:pt>
                <c:pt idx="25">
                  <c:v>우리종금</c:v>
                </c:pt>
                <c:pt idx="26">
                  <c:v>태광산업</c:v>
                </c:pt>
                <c:pt idx="27">
                  <c:v>현대자동차</c:v>
                </c:pt>
                <c:pt idx="28">
                  <c:v>일동홀딩스</c:v>
                </c:pt>
                <c:pt idx="29">
                  <c:v>대림통상</c:v>
                </c:pt>
                <c:pt idx="30">
                  <c:v>일양약품</c:v>
                </c:pt>
                <c:pt idx="31">
                  <c:v>대림산업</c:v>
                </c:pt>
                <c:pt idx="32">
                  <c:v>케이씨씨</c:v>
                </c:pt>
                <c:pt idx="33">
                  <c:v>벽산</c:v>
                </c:pt>
                <c:pt idx="34">
                  <c:v>유한양행</c:v>
                </c:pt>
                <c:pt idx="35">
                  <c:v>국제약품</c:v>
                </c:pt>
                <c:pt idx="36">
                  <c:v>CJ대한통운</c:v>
                </c:pt>
                <c:pt idx="37">
                  <c:v>LS네트웍스</c:v>
                </c:pt>
                <c:pt idx="38">
                  <c:v>삼성전자</c:v>
                </c:pt>
                <c:pt idx="39">
                  <c:v>전방</c:v>
                </c:pt>
                <c:pt idx="40">
                  <c:v>LG</c:v>
                </c:pt>
                <c:pt idx="41">
                  <c:v>부산주공</c:v>
                </c:pt>
                <c:pt idx="42">
                  <c:v>메리츠화재</c:v>
                </c:pt>
                <c:pt idx="43">
                  <c:v>코오롱</c:v>
                </c:pt>
                <c:pt idx="44">
                  <c:v>유유제약</c:v>
                </c:pt>
                <c:pt idx="45">
                  <c:v>대한항공</c:v>
                </c:pt>
                <c:pt idx="46">
                  <c:v>깨끗한나라</c:v>
                </c:pt>
                <c:pt idx="47">
                  <c:v>대웅</c:v>
                </c:pt>
                <c:pt idx="48">
                  <c:v>미래에셋대우</c:v>
                </c:pt>
                <c:pt idx="49">
                  <c:v>롯데칠성음료</c:v>
                </c:pt>
                <c:pt idx="50">
                  <c:v>롯데푸드</c:v>
                </c:pt>
                <c:pt idx="51">
                  <c:v>세기상사</c:v>
                </c:pt>
                <c:pt idx="52">
                  <c:v>대신증권</c:v>
                </c:pt>
                <c:pt idx="53">
                  <c:v>모나미</c:v>
                </c:pt>
                <c:pt idx="54">
                  <c:v>대한제분</c:v>
                </c:pt>
                <c:pt idx="55">
                  <c:v>한국주철관공업</c:v>
                </c:pt>
                <c:pt idx="56">
                  <c:v>알보젠코리아</c:v>
                </c:pt>
                <c:pt idx="57">
                  <c:v>금호전기</c:v>
                </c:pt>
                <c:pt idx="58">
                  <c:v>CJ</c:v>
                </c:pt>
                <c:pt idx="59">
                  <c:v>세아제강</c:v>
                </c:pt>
                <c:pt idx="60">
                  <c:v>한국제지</c:v>
                </c:pt>
                <c:pt idx="61">
                  <c:v>영진약품</c:v>
                </c:pt>
                <c:pt idx="62">
                  <c:v>대한방직</c:v>
                </c:pt>
                <c:pt idx="63">
                  <c:v>한국타이어월드와이드</c:v>
                </c:pt>
                <c:pt idx="64">
                  <c:v>삼성화재해상보험</c:v>
                </c:pt>
                <c:pt idx="65">
                  <c:v>LG상사</c:v>
                </c:pt>
                <c:pt idx="66">
                  <c:v>삼양홀딩스</c:v>
                </c:pt>
                <c:pt idx="67">
                  <c:v>신일산업</c:v>
                </c:pt>
                <c:pt idx="68">
                  <c:v>한화손해보험</c:v>
                </c:pt>
                <c:pt idx="69">
                  <c:v>삼성제약</c:v>
                </c:pt>
                <c:pt idx="70">
                  <c:v>SG세계물산</c:v>
                </c:pt>
                <c:pt idx="71">
                  <c:v>하이트진로홀딩스</c:v>
                </c:pt>
                <c:pt idx="72">
                  <c:v>카프로</c:v>
                </c:pt>
                <c:pt idx="73">
                  <c:v>한일현대시멘트</c:v>
                </c:pt>
                <c:pt idx="74">
                  <c:v>쌍용자동차</c:v>
                </c:pt>
                <c:pt idx="75">
                  <c:v>코리안리</c:v>
                </c:pt>
                <c:pt idx="76">
                  <c:v>NI스틸</c:v>
                </c:pt>
                <c:pt idx="77">
                  <c:v>신성통상</c:v>
                </c:pt>
                <c:pt idx="78">
                  <c:v>동화약품</c:v>
                </c:pt>
                <c:pt idx="79">
                  <c:v>대유플러스</c:v>
                </c:pt>
                <c:pt idx="80">
                  <c:v>노루홀딩스</c:v>
                </c:pt>
                <c:pt idx="81">
                  <c:v>한진중공업홀딩스</c:v>
                </c:pt>
                <c:pt idx="82">
                  <c:v>한솔홀딩스</c:v>
                </c:pt>
                <c:pt idx="83">
                  <c:v>서울식품공업</c:v>
                </c:pt>
                <c:pt idx="84">
                  <c:v>경방</c:v>
                </c:pt>
                <c:pt idx="85">
                  <c:v>DB하이텍</c:v>
                </c:pt>
                <c:pt idx="86">
                  <c:v>한화케미칼</c:v>
                </c:pt>
                <c:pt idx="87">
                  <c:v>흥국화재</c:v>
                </c:pt>
                <c:pt idx="88">
                  <c:v>대상</c:v>
                </c:pt>
                <c:pt idx="89">
                  <c:v>일신방직</c:v>
                </c:pt>
                <c:pt idx="90">
                  <c:v>오리온홀딩스</c:v>
                </c:pt>
                <c:pt idx="91">
                  <c:v>대한제당</c:v>
                </c:pt>
                <c:pt idx="92">
                  <c:v>아이에이치큐</c:v>
                </c:pt>
                <c:pt idx="93">
                  <c:v>아모레퍼시픽그룹</c:v>
                </c:pt>
                <c:pt idx="94">
                  <c:v>삼양식품</c:v>
                </c:pt>
                <c:pt idx="95">
                  <c:v>넥센타이어</c:v>
                </c:pt>
                <c:pt idx="96">
                  <c:v>제주은행</c:v>
                </c:pt>
                <c:pt idx="97">
                  <c:v>한일홀딩스</c:v>
                </c:pt>
                <c:pt idx="98">
                  <c:v>엔피씨</c:v>
                </c:pt>
                <c:pt idx="99">
                  <c:v>롯데정밀화학</c:v>
                </c:pt>
                <c:pt idx="100">
                  <c:v>(비어 있음)</c:v>
                </c:pt>
              </c:strCache>
            </c:strRef>
          </c:cat>
          <c:val>
            <c:numRef>
              <c:f>Sheet2!$B$4:$B$105</c:f>
              <c:numCache>
                <c:formatCode>General</c:formatCode>
                <c:ptCount val="101"/>
                <c:pt idx="0">
                  <c:v>13655378</c:v>
                </c:pt>
                <c:pt idx="1">
                  <c:v>12609159.175000001</c:v>
                </c:pt>
                <c:pt idx="2">
                  <c:v>11935286.43</c:v>
                </c:pt>
                <c:pt idx="3">
                  <c:v>11679845.42</c:v>
                </c:pt>
                <c:pt idx="4">
                  <c:v>11467360.914999999</c:v>
                </c:pt>
                <c:pt idx="5">
                  <c:v>11308336.255000001</c:v>
                </c:pt>
                <c:pt idx="6">
                  <c:v>11127523.15</c:v>
                </c:pt>
                <c:pt idx="7">
                  <c:v>11127421.852499999</c:v>
                </c:pt>
                <c:pt idx="8">
                  <c:v>11043730</c:v>
                </c:pt>
                <c:pt idx="9">
                  <c:v>10930852.272500001</c:v>
                </c:pt>
                <c:pt idx="10">
                  <c:v>10813650.946249999</c:v>
                </c:pt>
                <c:pt idx="11">
                  <c:v>10804486</c:v>
                </c:pt>
                <c:pt idx="12">
                  <c:v>10780442.800000001</c:v>
                </c:pt>
                <c:pt idx="13">
                  <c:v>10672082.3035</c:v>
                </c:pt>
                <c:pt idx="14">
                  <c:v>10606005.80425</c:v>
                </c:pt>
                <c:pt idx="15">
                  <c:v>10580835.668</c:v>
                </c:pt>
                <c:pt idx="16">
                  <c:v>10519089.52</c:v>
                </c:pt>
                <c:pt idx="17">
                  <c:v>10516848.449999999</c:v>
                </c:pt>
                <c:pt idx="18">
                  <c:v>10499322.800000001</c:v>
                </c:pt>
                <c:pt idx="19">
                  <c:v>10488989.06425</c:v>
                </c:pt>
                <c:pt idx="20">
                  <c:v>10487206.465</c:v>
                </c:pt>
                <c:pt idx="21">
                  <c:v>10473182.605</c:v>
                </c:pt>
                <c:pt idx="22">
                  <c:v>10456858.359999999</c:v>
                </c:pt>
                <c:pt idx="23">
                  <c:v>10452319.227499999</c:v>
                </c:pt>
                <c:pt idx="24">
                  <c:v>10448889.779999999</c:v>
                </c:pt>
                <c:pt idx="25">
                  <c:v>10386032.095899999</c:v>
                </c:pt>
                <c:pt idx="26">
                  <c:v>10381550.5</c:v>
                </c:pt>
                <c:pt idx="27">
                  <c:v>10366004</c:v>
                </c:pt>
                <c:pt idx="28">
                  <c:v>10355731.887499999</c:v>
                </c:pt>
                <c:pt idx="29">
                  <c:v>10344868.895500001</c:v>
                </c:pt>
                <c:pt idx="30">
                  <c:v>10334635.4625</c:v>
                </c:pt>
                <c:pt idx="31">
                  <c:v>10291223.75</c:v>
                </c:pt>
                <c:pt idx="32">
                  <c:v>10281139.75</c:v>
                </c:pt>
                <c:pt idx="33">
                  <c:v>10279421.172</c:v>
                </c:pt>
                <c:pt idx="34">
                  <c:v>10245840.675000001</c:v>
                </c:pt>
                <c:pt idx="35">
                  <c:v>10229793.788000001</c:v>
                </c:pt>
                <c:pt idx="36">
                  <c:v>10222668.800000001</c:v>
                </c:pt>
                <c:pt idx="37">
                  <c:v>10219110.030999999</c:v>
                </c:pt>
                <c:pt idx="38">
                  <c:v>10202905.175000001</c:v>
                </c:pt>
                <c:pt idx="39">
                  <c:v>10195832.35</c:v>
                </c:pt>
                <c:pt idx="40">
                  <c:v>10191946.119999999</c:v>
                </c:pt>
                <c:pt idx="41">
                  <c:v>10190693.717499999</c:v>
                </c:pt>
                <c:pt idx="42">
                  <c:v>10186364.75</c:v>
                </c:pt>
                <c:pt idx="43">
                  <c:v>10175154.49</c:v>
                </c:pt>
                <c:pt idx="44">
                  <c:v>10167672.835000001</c:v>
                </c:pt>
                <c:pt idx="45">
                  <c:v>10162230.09</c:v>
                </c:pt>
                <c:pt idx="46">
                  <c:v>10157950.214500001</c:v>
                </c:pt>
                <c:pt idx="47">
                  <c:v>10136873.800000001</c:v>
                </c:pt>
                <c:pt idx="48">
                  <c:v>10136148.808</c:v>
                </c:pt>
                <c:pt idx="49">
                  <c:v>10136124.1</c:v>
                </c:pt>
                <c:pt idx="50">
                  <c:v>10135196.800000001</c:v>
                </c:pt>
                <c:pt idx="51">
                  <c:v>10100884.85</c:v>
                </c:pt>
                <c:pt idx="52">
                  <c:v>10088566.1875</c:v>
                </c:pt>
                <c:pt idx="53">
                  <c:v>10083086.00275</c:v>
                </c:pt>
                <c:pt idx="54">
                  <c:v>10051303</c:v>
                </c:pt>
                <c:pt idx="55">
                  <c:v>10047951.645</c:v>
                </c:pt>
                <c:pt idx="56">
                  <c:v>10022175.977499999</c:v>
                </c:pt>
                <c:pt idx="57">
                  <c:v>10020878.354</c:v>
                </c:pt>
                <c:pt idx="58">
                  <c:v>10003916.449999999</c:v>
                </c:pt>
                <c:pt idx="59">
                  <c:v>9981598.8900000025</c:v>
                </c:pt>
                <c:pt idx="60">
                  <c:v>9967042.4049999993</c:v>
                </c:pt>
                <c:pt idx="61">
                  <c:v>9967018.5460000001</c:v>
                </c:pt>
                <c:pt idx="62">
                  <c:v>9967013.1999999993</c:v>
                </c:pt>
                <c:pt idx="63">
                  <c:v>9939644.375</c:v>
                </c:pt>
                <c:pt idx="64">
                  <c:v>9930637.9499999993</c:v>
                </c:pt>
                <c:pt idx="65">
                  <c:v>9853403.9800000023</c:v>
                </c:pt>
                <c:pt idx="66">
                  <c:v>9820637.9499999993</c:v>
                </c:pt>
                <c:pt idx="67">
                  <c:v>9817674.6749999989</c:v>
                </c:pt>
                <c:pt idx="68">
                  <c:v>9789850.5430000015</c:v>
                </c:pt>
                <c:pt idx="69">
                  <c:v>9788230.8444999997</c:v>
                </c:pt>
                <c:pt idx="70">
                  <c:v>9786641.9160999991</c:v>
                </c:pt>
                <c:pt idx="71">
                  <c:v>9780847.0075000003</c:v>
                </c:pt>
                <c:pt idx="72">
                  <c:v>9766544.5504999999</c:v>
                </c:pt>
                <c:pt idx="73">
                  <c:v>9763591.7550000008</c:v>
                </c:pt>
                <c:pt idx="74">
                  <c:v>9762259.4534999989</c:v>
                </c:pt>
                <c:pt idx="75">
                  <c:v>9728785.1900000013</c:v>
                </c:pt>
                <c:pt idx="76">
                  <c:v>9699452.3899999987</c:v>
                </c:pt>
                <c:pt idx="77">
                  <c:v>9687535.9074999988</c:v>
                </c:pt>
                <c:pt idx="78">
                  <c:v>9662426.1774999984</c:v>
                </c:pt>
                <c:pt idx="79">
                  <c:v>9637922.81855</c:v>
                </c:pt>
                <c:pt idx="80">
                  <c:v>9618615.1150000002</c:v>
                </c:pt>
                <c:pt idx="81">
                  <c:v>9618478.7112500016</c:v>
                </c:pt>
                <c:pt idx="82">
                  <c:v>9569894.1384999994</c:v>
                </c:pt>
                <c:pt idx="83">
                  <c:v>9557336.5903000012</c:v>
                </c:pt>
                <c:pt idx="84">
                  <c:v>9525595.1500000004</c:v>
                </c:pt>
                <c:pt idx="85">
                  <c:v>9477249.5749999993</c:v>
                </c:pt>
                <c:pt idx="86">
                  <c:v>9433200.0250000022</c:v>
                </c:pt>
                <c:pt idx="87">
                  <c:v>9407107.1119999979</c:v>
                </c:pt>
                <c:pt idx="88">
                  <c:v>9360129.0925000012</c:v>
                </c:pt>
                <c:pt idx="89">
                  <c:v>9324110.9499999993</c:v>
                </c:pt>
                <c:pt idx="90">
                  <c:v>9273425.7599999998</c:v>
                </c:pt>
                <c:pt idx="91">
                  <c:v>9272958.3550000004</c:v>
                </c:pt>
                <c:pt idx="92">
                  <c:v>9245127.4399999995</c:v>
                </c:pt>
                <c:pt idx="93">
                  <c:v>9161748.4800000004</c:v>
                </c:pt>
                <c:pt idx="94">
                  <c:v>9098602.0299999993</c:v>
                </c:pt>
                <c:pt idx="95">
                  <c:v>9029961</c:v>
                </c:pt>
                <c:pt idx="96">
                  <c:v>9005346.0649999995</c:v>
                </c:pt>
                <c:pt idx="97">
                  <c:v>8861927.6799999997</c:v>
                </c:pt>
                <c:pt idx="98">
                  <c:v>8815586.09375</c:v>
                </c:pt>
                <c:pt idx="99">
                  <c:v>8397654.4000000004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Sheet2!$C$3</c:f>
              <c:strCache>
                <c:ptCount val="1"/>
                <c:pt idx="0">
                  <c:v>합계 : invest_result</c:v>
                </c:pt>
              </c:strCache>
            </c:strRef>
          </c:tx>
          <c:marker>
            <c:symbol val="none"/>
          </c:marker>
          <c:cat>
            <c:strRef>
              <c:f>Sheet2!$A$4:$A$105</c:f>
              <c:strCache>
                <c:ptCount val="101"/>
                <c:pt idx="0">
                  <c:v>한국유리공업</c:v>
                </c:pt>
                <c:pt idx="1">
                  <c:v>두산</c:v>
                </c:pt>
                <c:pt idx="2">
                  <c:v>유수홀딩스</c:v>
                </c:pt>
                <c:pt idx="3">
                  <c:v>효성</c:v>
                </c:pt>
                <c:pt idx="4">
                  <c:v>쌍용양회공업</c:v>
                </c:pt>
                <c:pt idx="5">
                  <c:v>롯데지주</c:v>
                </c:pt>
                <c:pt idx="6">
                  <c:v>동아쏘시오홀딩스</c:v>
                </c:pt>
                <c:pt idx="7">
                  <c:v>휴스틸</c:v>
                </c:pt>
                <c:pt idx="8">
                  <c:v>SPC삼립</c:v>
                </c:pt>
                <c:pt idx="9">
                  <c:v>기아자동차</c:v>
                </c:pt>
                <c:pt idx="10">
                  <c:v>진양산업</c:v>
                </c:pt>
                <c:pt idx="11">
                  <c:v>아세아</c:v>
                </c:pt>
                <c:pt idx="12">
                  <c:v>한진</c:v>
                </c:pt>
                <c:pt idx="13">
                  <c:v>태원물산</c:v>
                </c:pt>
                <c:pt idx="14">
                  <c:v>대한전선</c:v>
                </c:pt>
                <c:pt idx="15">
                  <c:v>대동공업</c:v>
                </c:pt>
                <c:pt idx="16">
                  <c:v>한국수출포장공업</c:v>
                </c:pt>
                <c:pt idx="17">
                  <c:v>BYC</c:v>
                </c:pt>
                <c:pt idx="18">
                  <c:v>DB손해보험</c:v>
                </c:pt>
                <c:pt idx="19">
                  <c:v>동양물산기업</c:v>
                </c:pt>
                <c:pt idx="20">
                  <c:v>동일방직</c:v>
                </c:pt>
                <c:pt idx="21">
                  <c:v>롯데손해보험</c:v>
                </c:pt>
                <c:pt idx="22">
                  <c:v>강남제비스코</c:v>
                </c:pt>
                <c:pt idx="23">
                  <c:v>NH투자증권</c:v>
                </c:pt>
                <c:pt idx="24">
                  <c:v>CS홀딩스</c:v>
                </c:pt>
                <c:pt idx="25">
                  <c:v>우리종금</c:v>
                </c:pt>
                <c:pt idx="26">
                  <c:v>태광산업</c:v>
                </c:pt>
                <c:pt idx="27">
                  <c:v>현대자동차</c:v>
                </c:pt>
                <c:pt idx="28">
                  <c:v>일동홀딩스</c:v>
                </c:pt>
                <c:pt idx="29">
                  <c:v>대림통상</c:v>
                </c:pt>
                <c:pt idx="30">
                  <c:v>일양약품</c:v>
                </c:pt>
                <c:pt idx="31">
                  <c:v>대림산업</c:v>
                </c:pt>
                <c:pt idx="32">
                  <c:v>케이씨씨</c:v>
                </c:pt>
                <c:pt idx="33">
                  <c:v>벽산</c:v>
                </c:pt>
                <c:pt idx="34">
                  <c:v>유한양행</c:v>
                </c:pt>
                <c:pt idx="35">
                  <c:v>국제약품</c:v>
                </c:pt>
                <c:pt idx="36">
                  <c:v>CJ대한통운</c:v>
                </c:pt>
                <c:pt idx="37">
                  <c:v>LS네트웍스</c:v>
                </c:pt>
                <c:pt idx="38">
                  <c:v>삼성전자</c:v>
                </c:pt>
                <c:pt idx="39">
                  <c:v>전방</c:v>
                </c:pt>
                <c:pt idx="40">
                  <c:v>LG</c:v>
                </c:pt>
                <c:pt idx="41">
                  <c:v>부산주공</c:v>
                </c:pt>
                <c:pt idx="42">
                  <c:v>메리츠화재</c:v>
                </c:pt>
                <c:pt idx="43">
                  <c:v>코오롱</c:v>
                </c:pt>
                <c:pt idx="44">
                  <c:v>유유제약</c:v>
                </c:pt>
                <c:pt idx="45">
                  <c:v>대한항공</c:v>
                </c:pt>
                <c:pt idx="46">
                  <c:v>깨끗한나라</c:v>
                </c:pt>
                <c:pt idx="47">
                  <c:v>대웅</c:v>
                </c:pt>
                <c:pt idx="48">
                  <c:v>미래에셋대우</c:v>
                </c:pt>
                <c:pt idx="49">
                  <c:v>롯데칠성음료</c:v>
                </c:pt>
                <c:pt idx="50">
                  <c:v>롯데푸드</c:v>
                </c:pt>
                <c:pt idx="51">
                  <c:v>세기상사</c:v>
                </c:pt>
                <c:pt idx="52">
                  <c:v>대신증권</c:v>
                </c:pt>
                <c:pt idx="53">
                  <c:v>모나미</c:v>
                </c:pt>
                <c:pt idx="54">
                  <c:v>대한제분</c:v>
                </c:pt>
                <c:pt idx="55">
                  <c:v>한국주철관공업</c:v>
                </c:pt>
                <c:pt idx="56">
                  <c:v>알보젠코리아</c:v>
                </c:pt>
                <c:pt idx="57">
                  <c:v>금호전기</c:v>
                </c:pt>
                <c:pt idx="58">
                  <c:v>CJ</c:v>
                </c:pt>
                <c:pt idx="59">
                  <c:v>세아제강</c:v>
                </c:pt>
                <c:pt idx="60">
                  <c:v>한국제지</c:v>
                </c:pt>
                <c:pt idx="61">
                  <c:v>영진약품</c:v>
                </c:pt>
                <c:pt idx="62">
                  <c:v>대한방직</c:v>
                </c:pt>
                <c:pt idx="63">
                  <c:v>한국타이어월드와이드</c:v>
                </c:pt>
                <c:pt idx="64">
                  <c:v>삼성화재해상보험</c:v>
                </c:pt>
                <c:pt idx="65">
                  <c:v>LG상사</c:v>
                </c:pt>
                <c:pt idx="66">
                  <c:v>삼양홀딩스</c:v>
                </c:pt>
                <c:pt idx="67">
                  <c:v>신일산업</c:v>
                </c:pt>
                <c:pt idx="68">
                  <c:v>한화손해보험</c:v>
                </c:pt>
                <c:pt idx="69">
                  <c:v>삼성제약</c:v>
                </c:pt>
                <c:pt idx="70">
                  <c:v>SG세계물산</c:v>
                </c:pt>
                <c:pt idx="71">
                  <c:v>하이트진로홀딩스</c:v>
                </c:pt>
                <c:pt idx="72">
                  <c:v>카프로</c:v>
                </c:pt>
                <c:pt idx="73">
                  <c:v>한일현대시멘트</c:v>
                </c:pt>
                <c:pt idx="74">
                  <c:v>쌍용자동차</c:v>
                </c:pt>
                <c:pt idx="75">
                  <c:v>코리안리</c:v>
                </c:pt>
                <c:pt idx="76">
                  <c:v>NI스틸</c:v>
                </c:pt>
                <c:pt idx="77">
                  <c:v>신성통상</c:v>
                </c:pt>
                <c:pt idx="78">
                  <c:v>동화약품</c:v>
                </c:pt>
                <c:pt idx="79">
                  <c:v>대유플러스</c:v>
                </c:pt>
                <c:pt idx="80">
                  <c:v>노루홀딩스</c:v>
                </c:pt>
                <c:pt idx="81">
                  <c:v>한진중공업홀딩스</c:v>
                </c:pt>
                <c:pt idx="82">
                  <c:v>한솔홀딩스</c:v>
                </c:pt>
                <c:pt idx="83">
                  <c:v>서울식품공업</c:v>
                </c:pt>
                <c:pt idx="84">
                  <c:v>경방</c:v>
                </c:pt>
                <c:pt idx="85">
                  <c:v>DB하이텍</c:v>
                </c:pt>
                <c:pt idx="86">
                  <c:v>한화케미칼</c:v>
                </c:pt>
                <c:pt idx="87">
                  <c:v>흥국화재</c:v>
                </c:pt>
                <c:pt idx="88">
                  <c:v>대상</c:v>
                </c:pt>
                <c:pt idx="89">
                  <c:v>일신방직</c:v>
                </c:pt>
                <c:pt idx="90">
                  <c:v>오리온홀딩스</c:v>
                </c:pt>
                <c:pt idx="91">
                  <c:v>대한제당</c:v>
                </c:pt>
                <c:pt idx="92">
                  <c:v>아이에이치큐</c:v>
                </c:pt>
                <c:pt idx="93">
                  <c:v>아모레퍼시픽그룹</c:v>
                </c:pt>
                <c:pt idx="94">
                  <c:v>삼양식품</c:v>
                </c:pt>
                <c:pt idx="95">
                  <c:v>넥센타이어</c:v>
                </c:pt>
                <c:pt idx="96">
                  <c:v>제주은행</c:v>
                </c:pt>
                <c:pt idx="97">
                  <c:v>한일홀딩스</c:v>
                </c:pt>
                <c:pt idx="98">
                  <c:v>엔피씨</c:v>
                </c:pt>
                <c:pt idx="99">
                  <c:v>롯데정밀화학</c:v>
                </c:pt>
                <c:pt idx="100">
                  <c:v>(비어 있음)</c:v>
                </c:pt>
              </c:strCache>
            </c:strRef>
          </c:cat>
          <c:val>
            <c:numRef>
              <c:f>Sheet2!$C$4:$C$105</c:f>
              <c:numCache>
                <c:formatCode>General</c:formatCode>
                <c:ptCount val="101"/>
                <c:pt idx="0">
                  <c:v>11725979.355</c:v>
                </c:pt>
                <c:pt idx="1">
                  <c:v>10095672.85</c:v>
                </c:pt>
                <c:pt idx="2">
                  <c:v>11362719.348999999</c:v>
                </c:pt>
                <c:pt idx="3">
                  <c:v>10000000</c:v>
                </c:pt>
                <c:pt idx="4">
                  <c:v>11369150.055</c:v>
                </c:pt>
                <c:pt idx="5">
                  <c:v>10000000</c:v>
                </c:pt>
                <c:pt idx="6">
                  <c:v>10000000</c:v>
                </c:pt>
                <c:pt idx="7">
                  <c:v>10000000</c:v>
                </c:pt>
                <c:pt idx="8">
                  <c:v>10000000</c:v>
                </c:pt>
                <c:pt idx="9">
                  <c:v>10930852.272500001</c:v>
                </c:pt>
                <c:pt idx="10">
                  <c:v>10085462.0195</c:v>
                </c:pt>
                <c:pt idx="11">
                  <c:v>10804486</c:v>
                </c:pt>
                <c:pt idx="12">
                  <c:v>10000000</c:v>
                </c:pt>
                <c:pt idx="13">
                  <c:v>10672082.3035</c:v>
                </c:pt>
                <c:pt idx="14">
                  <c:v>10606005.80425</c:v>
                </c:pt>
                <c:pt idx="15">
                  <c:v>10726610.8895</c:v>
                </c:pt>
                <c:pt idx="16">
                  <c:v>10007427.699999999</c:v>
                </c:pt>
                <c:pt idx="17">
                  <c:v>10497845.6</c:v>
                </c:pt>
                <c:pt idx="18">
                  <c:v>10499322.800000001</c:v>
                </c:pt>
                <c:pt idx="19">
                  <c:v>10772534.24825</c:v>
                </c:pt>
                <c:pt idx="20">
                  <c:v>9928720.254999999</c:v>
                </c:pt>
                <c:pt idx="21">
                  <c:v>10240025.54875</c:v>
                </c:pt>
                <c:pt idx="22">
                  <c:v>10149511</c:v>
                </c:pt>
                <c:pt idx="23">
                  <c:v>10046441.57</c:v>
                </c:pt>
                <c:pt idx="24">
                  <c:v>10328470.300000001</c:v>
                </c:pt>
                <c:pt idx="25">
                  <c:v>10386032.095899999</c:v>
                </c:pt>
                <c:pt idx="26">
                  <c:v>10549298.5</c:v>
                </c:pt>
                <c:pt idx="27">
                  <c:v>10000000</c:v>
                </c:pt>
                <c:pt idx="28">
                  <c:v>10355731.887499999</c:v>
                </c:pt>
                <c:pt idx="29">
                  <c:v>10344868.895500001</c:v>
                </c:pt>
                <c:pt idx="30">
                  <c:v>9981715.4049999993</c:v>
                </c:pt>
                <c:pt idx="31">
                  <c:v>10015673.34</c:v>
                </c:pt>
                <c:pt idx="32">
                  <c:v>10000000</c:v>
                </c:pt>
                <c:pt idx="33">
                  <c:v>10279421.172</c:v>
                </c:pt>
                <c:pt idx="34">
                  <c:v>10000000</c:v>
                </c:pt>
                <c:pt idx="35">
                  <c:v>10529614.569</c:v>
                </c:pt>
                <c:pt idx="36">
                  <c:v>10000000</c:v>
                </c:pt>
                <c:pt idx="37">
                  <c:v>10370879.029999999</c:v>
                </c:pt>
                <c:pt idx="38">
                  <c:v>10202905.175000001</c:v>
                </c:pt>
                <c:pt idx="39">
                  <c:v>10034622.07</c:v>
                </c:pt>
                <c:pt idx="40">
                  <c:v>10191946.119999999</c:v>
                </c:pt>
                <c:pt idx="41">
                  <c:v>9662134.5324499998</c:v>
                </c:pt>
                <c:pt idx="42">
                  <c:v>9967005.1150000002</c:v>
                </c:pt>
                <c:pt idx="43">
                  <c:v>9749030.8149999995</c:v>
                </c:pt>
                <c:pt idx="44">
                  <c:v>10332394.715</c:v>
                </c:pt>
                <c:pt idx="45">
                  <c:v>10126269.0625</c:v>
                </c:pt>
                <c:pt idx="46">
                  <c:v>10157950.214500001</c:v>
                </c:pt>
                <c:pt idx="47">
                  <c:v>10803432.297499999</c:v>
                </c:pt>
                <c:pt idx="48">
                  <c:v>10102702.711999999</c:v>
                </c:pt>
                <c:pt idx="49">
                  <c:v>10000000</c:v>
                </c:pt>
                <c:pt idx="50">
                  <c:v>10000000</c:v>
                </c:pt>
                <c:pt idx="51">
                  <c:v>9935195.4599999972</c:v>
                </c:pt>
                <c:pt idx="52">
                  <c:v>10000000</c:v>
                </c:pt>
                <c:pt idx="53">
                  <c:v>10083086.00275</c:v>
                </c:pt>
                <c:pt idx="54">
                  <c:v>9962400.200000003</c:v>
                </c:pt>
                <c:pt idx="55">
                  <c:v>10013267.848999999</c:v>
                </c:pt>
                <c:pt idx="56">
                  <c:v>10000000</c:v>
                </c:pt>
                <c:pt idx="57">
                  <c:v>10020878.354</c:v>
                </c:pt>
                <c:pt idx="58">
                  <c:v>10000000</c:v>
                </c:pt>
                <c:pt idx="59">
                  <c:v>9948821.6400000006</c:v>
                </c:pt>
                <c:pt idx="60">
                  <c:v>9967042.4049999993</c:v>
                </c:pt>
                <c:pt idx="61">
                  <c:v>9967018.5460000001</c:v>
                </c:pt>
                <c:pt idx="62">
                  <c:v>9967013.1999999993</c:v>
                </c:pt>
                <c:pt idx="63">
                  <c:v>10367575.25</c:v>
                </c:pt>
                <c:pt idx="64">
                  <c:v>9930637.9499999993</c:v>
                </c:pt>
                <c:pt idx="65">
                  <c:v>9853403.9800000023</c:v>
                </c:pt>
                <c:pt idx="66">
                  <c:v>9771630.5999999996</c:v>
                </c:pt>
                <c:pt idx="67">
                  <c:v>9817674.6749999989</c:v>
                </c:pt>
                <c:pt idx="68">
                  <c:v>9630509.75</c:v>
                </c:pt>
                <c:pt idx="69">
                  <c:v>10137238.5515</c:v>
                </c:pt>
                <c:pt idx="70">
                  <c:v>10487980.276900001</c:v>
                </c:pt>
                <c:pt idx="71">
                  <c:v>9780847.0075000003</c:v>
                </c:pt>
                <c:pt idx="72">
                  <c:v>9766544.5504999999</c:v>
                </c:pt>
                <c:pt idx="73">
                  <c:v>9794996.4649999999</c:v>
                </c:pt>
                <c:pt idx="74">
                  <c:v>9762259.4534999989</c:v>
                </c:pt>
                <c:pt idx="75">
                  <c:v>9728785.1900000013</c:v>
                </c:pt>
                <c:pt idx="76">
                  <c:v>9699452.3899999987</c:v>
                </c:pt>
                <c:pt idx="77">
                  <c:v>9799306.2669999953</c:v>
                </c:pt>
                <c:pt idx="78">
                  <c:v>9967035.6400000006</c:v>
                </c:pt>
                <c:pt idx="79">
                  <c:v>9637922.81855</c:v>
                </c:pt>
                <c:pt idx="80">
                  <c:v>9618615.1150000002</c:v>
                </c:pt>
                <c:pt idx="81">
                  <c:v>9932618.8562499993</c:v>
                </c:pt>
                <c:pt idx="82">
                  <c:v>9960278.2169999983</c:v>
                </c:pt>
                <c:pt idx="83">
                  <c:v>9557336.5903000012</c:v>
                </c:pt>
                <c:pt idx="84">
                  <c:v>10000000</c:v>
                </c:pt>
                <c:pt idx="85">
                  <c:v>10174607.2125</c:v>
                </c:pt>
                <c:pt idx="86">
                  <c:v>8407181.2750000004</c:v>
                </c:pt>
                <c:pt idx="87">
                  <c:v>10000000</c:v>
                </c:pt>
                <c:pt idx="88">
                  <c:v>10000000</c:v>
                </c:pt>
                <c:pt idx="89">
                  <c:v>10000000</c:v>
                </c:pt>
                <c:pt idx="90">
                  <c:v>9273425.7599999998</c:v>
                </c:pt>
                <c:pt idx="91">
                  <c:v>9825112.9875000007</c:v>
                </c:pt>
                <c:pt idx="92">
                  <c:v>9245127.4399999995</c:v>
                </c:pt>
                <c:pt idx="93">
                  <c:v>9161748.4800000004</c:v>
                </c:pt>
                <c:pt idx="94">
                  <c:v>10000000</c:v>
                </c:pt>
                <c:pt idx="95">
                  <c:v>8985053.7324999981</c:v>
                </c:pt>
                <c:pt idx="96">
                  <c:v>10000000</c:v>
                </c:pt>
                <c:pt idx="97">
                  <c:v>8654458.495000001</c:v>
                </c:pt>
                <c:pt idx="98">
                  <c:v>9672488.012000002</c:v>
                </c:pt>
                <c:pt idx="99">
                  <c:v>10000000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1024256"/>
        <c:axId val="185168960"/>
      </c:lineChart>
      <c:catAx>
        <c:axId val="181024256"/>
        <c:scaling>
          <c:orientation val="minMax"/>
        </c:scaling>
        <c:delete val="0"/>
        <c:axPos val="b"/>
        <c:majorTickMark val="out"/>
        <c:minorTickMark val="none"/>
        <c:tickLblPos val="nextTo"/>
        <c:crossAx val="185168960"/>
        <c:crosses val="autoZero"/>
        <c:auto val="1"/>
        <c:lblAlgn val="ctr"/>
        <c:lblOffset val="100"/>
        <c:noMultiLvlLbl val="0"/>
      </c:catAx>
      <c:valAx>
        <c:axId val="1851689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10242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[each_result.xlsx]Sheet2!피벗 테이블1</c:name>
    <c:fmtId val="5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Sheet2!$B$4</c:f>
              <c:strCache>
                <c:ptCount val="1"/>
                <c:pt idx="0">
                  <c:v>합계 : all_invest_result</c:v>
                </c:pt>
              </c:strCache>
            </c:strRef>
          </c:tx>
          <c:marker>
            <c:symbol val="none"/>
          </c:marker>
          <c:cat>
            <c:strRef>
              <c:f>Sheet2!$A$5:$A$106</c:f>
              <c:strCache>
                <c:ptCount val="101"/>
                <c:pt idx="0">
                  <c:v>한국유리공업</c:v>
                </c:pt>
                <c:pt idx="1">
                  <c:v>두산</c:v>
                </c:pt>
                <c:pt idx="2">
                  <c:v>유수홀딩스</c:v>
                </c:pt>
                <c:pt idx="3">
                  <c:v>효성</c:v>
                </c:pt>
                <c:pt idx="4">
                  <c:v>쌍용양회공업</c:v>
                </c:pt>
                <c:pt idx="5">
                  <c:v>롯데지주</c:v>
                </c:pt>
                <c:pt idx="6">
                  <c:v>동아쏘시오홀딩스</c:v>
                </c:pt>
                <c:pt idx="7">
                  <c:v>휴스틸</c:v>
                </c:pt>
                <c:pt idx="8">
                  <c:v>SPC삼립</c:v>
                </c:pt>
                <c:pt idx="9">
                  <c:v>기아자동차</c:v>
                </c:pt>
                <c:pt idx="10">
                  <c:v>진양산업</c:v>
                </c:pt>
                <c:pt idx="11">
                  <c:v>아세아</c:v>
                </c:pt>
                <c:pt idx="12">
                  <c:v>한진</c:v>
                </c:pt>
                <c:pt idx="13">
                  <c:v>태원물산</c:v>
                </c:pt>
                <c:pt idx="14">
                  <c:v>대한전선</c:v>
                </c:pt>
                <c:pt idx="15">
                  <c:v>대동공업</c:v>
                </c:pt>
                <c:pt idx="16">
                  <c:v>한국수출포장공업</c:v>
                </c:pt>
                <c:pt idx="17">
                  <c:v>BYC</c:v>
                </c:pt>
                <c:pt idx="18">
                  <c:v>DB손해보험</c:v>
                </c:pt>
                <c:pt idx="19">
                  <c:v>동양물산기업</c:v>
                </c:pt>
                <c:pt idx="20">
                  <c:v>동일방직</c:v>
                </c:pt>
                <c:pt idx="21">
                  <c:v>롯데손해보험</c:v>
                </c:pt>
                <c:pt idx="22">
                  <c:v>강남제비스코</c:v>
                </c:pt>
                <c:pt idx="23">
                  <c:v>NH투자증권</c:v>
                </c:pt>
                <c:pt idx="24">
                  <c:v>CS홀딩스</c:v>
                </c:pt>
                <c:pt idx="25">
                  <c:v>우리종금</c:v>
                </c:pt>
                <c:pt idx="26">
                  <c:v>태광산업</c:v>
                </c:pt>
                <c:pt idx="27">
                  <c:v>현대자동차</c:v>
                </c:pt>
                <c:pt idx="28">
                  <c:v>일동홀딩스</c:v>
                </c:pt>
                <c:pt idx="29">
                  <c:v>대림통상</c:v>
                </c:pt>
                <c:pt idx="30">
                  <c:v>일양약품</c:v>
                </c:pt>
                <c:pt idx="31">
                  <c:v>대림산업</c:v>
                </c:pt>
                <c:pt idx="32">
                  <c:v>케이씨씨</c:v>
                </c:pt>
                <c:pt idx="33">
                  <c:v>벽산</c:v>
                </c:pt>
                <c:pt idx="34">
                  <c:v>유한양행</c:v>
                </c:pt>
                <c:pt idx="35">
                  <c:v>국제약품</c:v>
                </c:pt>
                <c:pt idx="36">
                  <c:v>CJ대한통운</c:v>
                </c:pt>
                <c:pt idx="37">
                  <c:v>LS네트웍스</c:v>
                </c:pt>
                <c:pt idx="38">
                  <c:v>삼성전자</c:v>
                </c:pt>
                <c:pt idx="39">
                  <c:v>전방</c:v>
                </c:pt>
                <c:pt idx="40">
                  <c:v>LG</c:v>
                </c:pt>
                <c:pt idx="41">
                  <c:v>부산주공</c:v>
                </c:pt>
                <c:pt idx="42">
                  <c:v>메리츠화재</c:v>
                </c:pt>
                <c:pt idx="43">
                  <c:v>코오롱</c:v>
                </c:pt>
                <c:pt idx="44">
                  <c:v>유유제약</c:v>
                </c:pt>
                <c:pt idx="45">
                  <c:v>대한항공</c:v>
                </c:pt>
                <c:pt idx="46">
                  <c:v>깨끗한나라</c:v>
                </c:pt>
                <c:pt idx="47">
                  <c:v>대웅</c:v>
                </c:pt>
                <c:pt idx="48">
                  <c:v>미래에셋대우</c:v>
                </c:pt>
                <c:pt idx="49">
                  <c:v>롯데칠성음료</c:v>
                </c:pt>
                <c:pt idx="50">
                  <c:v>롯데푸드</c:v>
                </c:pt>
                <c:pt idx="51">
                  <c:v>세기상사</c:v>
                </c:pt>
                <c:pt idx="52">
                  <c:v>대신증권</c:v>
                </c:pt>
                <c:pt idx="53">
                  <c:v>모나미</c:v>
                </c:pt>
                <c:pt idx="54">
                  <c:v>대한제분</c:v>
                </c:pt>
                <c:pt idx="55">
                  <c:v>한국주철관공업</c:v>
                </c:pt>
                <c:pt idx="56">
                  <c:v>알보젠코리아</c:v>
                </c:pt>
                <c:pt idx="57">
                  <c:v>금호전기</c:v>
                </c:pt>
                <c:pt idx="58">
                  <c:v>CJ</c:v>
                </c:pt>
                <c:pt idx="59">
                  <c:v>세아제강</c:v>
                </c:pt>
                <c:pt idx="60">
                  <c:v>한국제지</c:v>
                </c:pt>
                <c:pt idx="61">
                  <c:v>영진약품</c:v>
                </c:pt>
                <c:pt idx="62">
                  <c:v>대한방직</c:v>
                </c:pt>
                <c:pt idx="63">
                  <c:v>한국타이어월드와이드</c:v>
                </c:pt>
                <c:pt idx="64">
                  <c:v>삼성화재해상보험</c:v>
                </c:pt>
                <c:pt idx="65">
                  <c:v>LG상사</c:v>
                </c:pt>
                <c:pt idx="66">
                  <c:v>삼양홀딩스</c:v>
                </c:pt>
                <c:pt idx="67">
                  <c:v>신일산업</c:v>
                </c:pt>
                <c:pt idx="68">
                  <c:v>한화손해보험</c:v>
                </c:pt>
                <c:pt idx="69">
                  <c:v>삼성제약</c:v>
                </c:pt>
                <c:pt idx="70">
                  <c:v>SG세계물산</c:v>
                </c:pt>
                <c:pt idx="71">
                  <c:v>하이트진로홀딩스</c:v>
                </c:pt>
                <c:pt idx="72">
                  <c:v>카프로</c:v>
                </c:pt>
                <c:pt idx="73">
                  <c:v>한일현대시멘트</c:v>
                </c:pt>
                <c:pt idx="74">
                  <c:v>쌍용자동차</c:v>
                </c:pt>
                <c:pt idx="75">
                  <c:v>코리안리</c:v>
                </c:pt>
                <c:pt idx="76">
                  <c:v>NI스틸</c:v>
                </c:pt>
                <c:pt idx="77">
                  <c:v>신성통상</c:v>
                </c:pt>
                <c:pt idx="78">
                  <c:v>동화약품</c:v>
                </c:pt>
                <c:pt idx="79">
                  <c:v>대유플러스</c:v>
                </c:pt>
                <c:pt idx="80">
                  <c:v>노루홀딩스</c:v>
                </c:pt>
                <c:pt idx="81">
                  <c:v>한진중공업홀딩스</c:v>
                </c:pt>
                <c:pt idx="82">
                  <c:v>한솔홀딩스</c:v>
                </c:pt>
                <c:pt idx="83">
                  <c:v>서울식품공업</c:v>
                </c:pt>
                <c:pt idx="84">
                  <c:v>경방</c:v>
                </c:pt>
                <c:pt idx="85">
                  <c:v>DB하이텍</c:v>
                </c:pt>
                <c:pt idx="86">
                  <c:v>한화케미칼</c:v>
                </c:pt>
                <c:pt idx="87">
                  <c:v>흥국화재</c:v>
                </c:pt>
                <c:pt idx="88">
                  <c:v>대상</c:v>
                </c:pt>
                <c:pt idx="89">
                  <c:v>일신방직</c:v>
                </c:pt>
                <c:pt idx="90">
                  <c:v>오리온홀딩스</c:v>
                </c:pt>
                <c:pt idx="91">
                  <c:v>대한제당</c:v>
                </c:pt>
                <c:pt idx="92">
                  <c:v>아이에이치큐</c:v>
                </c:pt>
                <c:pt idx="93">
                  <c:v>아모레퍼시픽그룹</c:v>
                </c:pt>
                <c:pt idx="94">
                  <c:v>삼양식품</c:v>
                </c:pt>
                <c:pt idx="95">
                  <c:v>넥센타이어</c:v>
                </c:pt>
                <c:pt idx="96">
                  <c:v>제주은행</c:v>
                </c:pt>
                <c:pt idx="97">
                  <c:v>한일홀딩스</c:v>
                </c:pt>
                <c:pt idx="98">
                  <c:v>엔피씨</c:v>
                </c:pt>
                <c:pt idx="99">
                  <c:v>롯데정밀화학</c:v>
                </c:pt>
                <c:pt idx="100">
                  <c:v>(비어 있음)</c:v>
                </c:pt>
              </c:strCache>
            </c:strRef>
          </c:cat>
          <c:val>
            <c:numRef>
              <c:f>Sheet2!$B$5:$B$106</c:f>
              <c:numCache>
                <c:formatCode>General</c:formatCode>
                <c:ptCount val="101"/>
                <c:pt idx="0">
                  <c:v>13655378</c:v>
                </c:pt>
                <c:pt idx="1">
                  <c:v>12609159.175000001</c:v>
                </c:pt>
                <c:pt idx="2">
                  <c:v>11935286.43</c:v>
                </c:pt>
                <c:pt idx="3">
                  <c:v>11679845.42</c:v>
                </c:pt>
                <c:pt idx="4">
                  <c:v>11467360.914999999</c:v>
                </c:pt>
                <c:pt idx="5">
                  <c:v>11308336.255000001</c:v>
                </c:pt>
                <c:pt idx="6">
                  <c:v>11127523.15</c:v>
                </c:pt>
                <c:pt idx="7">
                  <c:v>11127421.852499999</c:v>
                </c:pt>
                <c:pt idx="8">
                  <c:v>11043730</c:v>
                </c:pt>
                <c:pt idx="9">
                  <c:v>10930852.272500001</c:v>
                </c:pt>
                <c:pt idx="10">
                  <c:v>10813650.946249999</c:v>
                </c:pt>
                <c:pt idx="11">
                  <c:v>10804486</c:v>
                </c:pt>
                <c:pt idx="12">
                  <c:v>10780442.800000001</c:v>
                </c:pt>
                <c:pt idx="13">
                  <c:v>10672082.3035</c:v>
                </c:pt>
                <c:pt idx="14">
                  <c:v>10606005.80425</c:v>
                </c:pt>
                <c:pt idx="15">
                  <c:v>10580835.668</c:v>
                </c:pt>
                <c:pt idx="16">
                  <c:v>10519089.52</c:v>
                </c:pt>
                <c:pt idx="17">
                  <c:v>10516848.449999999</c:v>
                </c:pt>
                <c:pt idx="18">
                  <c:v>10499322.800000001</c:v>
                </c:pt>
                <c:pt idx="19">
                  <c:v>10488989.06425</c:v>
                </c:pt>
                <c:pt idx="20">
                  <c:v>10487206.465</c:v>
                </c:pt>
                <c:pt idx="21">
                  <c:v>10473182.605</c:v>
                </c:pt>
                <c:pt idx="22">
                  <c:v>10456858.359999999</c:v>
                </c:pt>
                <c:pt idx="23">
                  <c:v>10452319.227499999</c:v>
                </c:pt>
                <c:pt idx="24">
                  <c:v>10448889.779999999</c:v>
                </c:pt>
                <c:pt idx="25">
                  <c:v>10386032.095899999</c:v>
                </c:pt>
                <c:pt idx="26">
                  <c:v>10381550.5</c:v>
                </c:pt>
                <c:pt idx="27">
                  <c:v>10366004</c:v>
                </c:pt>
                <c:pt idx="28">
                  <c:v>10355731.887499999</c:v>
                </c:pt>
                <c:pt idx="29">
                  <c:v>10344868.895500001</c:v>
                </c:pt>
                <c:pt idx="30">
                  <c:v>10334635.4625</c:v>
                </c:pt>
                <c:pt idx="31">
                  <c:v>10291223.75</c:v>
                </c:pt>
                <c:pt idx="32">
                  <c:v>10281139.75</c:v>
                </c:pt>
                <c:pt idx="33">
                  <c:v>10279421.172</c:v>
                </c:pt>
                <c:pt idx="34">
                  <c:v>10245840.675000001</c:v>
                </c:pt>
                <c:pt idx="35">
                  <c:v>10229793.788000001</c:v>
                </c:pt>
                <c:pt idx="36">
                  <c:v>10222668.800000001</c:v>
                </c:pt>
                <c:pt idx="37">
                  <c:v>10219110.030999999</c:v>
                </c:pt>
                <c:pt idx="38">
                  <c:v>10202905.175000001</c:v>
                </c:pt>
                <c:pt idx="39">
                  <c:v>10195832.35</c:v>
                </c:pt>
                <c:pt idx="40">
                  <c:v>10191946.119999999</c:v>
                </c:pt>
                <c:pt idx="41">
                  <c:v>10190693.717499999</c:v>
                </c:pt>
                <c:pt idx="42">
                  <c:v>10186364.75</c:v>
                </c:pt>
                <c:pt idx="43">
                  <c:v>10175154.49</c:v>
                </c:pt>
                <c:pt idx="44">
                  <c:v>10167672.835000001</c:v>
                </c:pt>
                <c:pt idx="45">
                  <c:v>10162230.09</c:v>
                </c:pt>
                <c:pt idx="46">
                  <c:v>10157950.214500001</c:v>
                </c:pt>
                <c:pt idx="47">
                  <c:v>10136873.800000001</c:v>
                </c:pt>
                <c:pt idx="48">
                  <c:v>10136148.808</c:v>
                </c:pt>
                <c:pt idx="49">
                  <c:v>10136124.1</c:v>
                </c:pt>
                <c:pt idx="50">
                  <c:v>10135196.800000001</c:v>
                </c:pt>
                <c:pt idx="51">
                  <c:v>10100884.85</c:v>
                </c:pt>
                <c:pt idx="52">
                  <c:v>10088566.1875</c:v>
                </c:pt>
                <c:pt idx="53">
                  <c:v>10083086.00275</c:v>
                </c:pt>
                <c:pt idx="54">
                  <c:v>10051303</c:v>
                </c:pt>
                <c:pt idx="55">
                  <c:v>10047951.645</c:v>
                </c:pt>
                <c:pt idx="56">
                  <c:v>10022175.977499999</c:v>
                </c:pt>
                <c:pt idx="57">
                  <c:v>10020878.354</c:v>
                </c:pt>
                <c:pt idx="58">
                  <c:v>10003916.449999999</c:v>
                </c:pt>
                <c:pt idx="59">
                  <c:v>9981598.8900000025</c:v>
                </c:pt>
                <c:pt idx="60">
                  <c:v>9967042.4049999993</c:v>
                </c:pt>
                <c:pt idx="61">
                  <c:v>9967018.5460000001</c:v>
                </c:pt>
                <c:pt idx="62">
                  <c:v>9967013.1999999993</c:v>
                </c:pt>
                <c:pt idx="63">
                  <c:v>9939644.375</c:v>
                </c:pt>
                <c:pt idx="64">
                  <c:v>9930637.9499999993</c:v>
                </c:pt>
                <c:pt idx="65">
                  <c:v>9853403.9800000023</c:v>
                </c:pt>
                <c:pt idx="66">
                  <c:v>9820637.9499999993</c:v>
                </c:pt>
                <c:pt idx="67">
                  <c:v>9817674.6749999989</c:v>
                </c:pt>
                <c:pt idx="68">
                  <c:v>9789850.5430000015</c:v>
                </c:pt>
                <c:pt idx="69">
                  <c:v>9788230.8444999997</c:v>
                </c:pt>
                <c:pt idx="70">
                  <c:v>9786641.9160999991</c:v>
                </c:pt>
                <c:pt idx="71">
                  <c:v>9780847.0075000003</c:v>
                </c:pt>
                <c:pt idx="72">
                  <c:v>9766544.5504999999</c:v>
                </c:pt>
                <c:pt idx="73">
                  <c:v>9763591.7550000008</c:v>
                </c:pt>
                <c:pt idx="74">
                  <c:v>9762259.4534999989</c:v>
                </c:pt>
                <c:pt idx="75">
                  <c:v>9728785.1900000013</c:v>
                </c:pt>
                <c:pt idx="76">
                  <c:v>9699452.3899999987</c:v>
                </c:pt>
                <c:pt idx="77">
                  <c:v>9687535.9074999988</c:v>
                </c:pt>
                <c:pt idx="78">
                  <c:v>9662426.1774999984</c:v>
                </c:pt>
                <c:pt idx="79">
                  <c:v>9637922.81855</c:v>
                </c:pt>
                <c:pt idx="80">
                  <c:v>9618615.1150000002</c:v>
                </c:pt>
                <c:pt idx="81">
                  <c:v>9618478.7112500016</c:v>
                </c:pt>
                <c:pt idx="82">
                  <c:v>9569894.1384999994</c:v>
                </c:pt>
                <c:pt idx="83">
                  <c:v>9557336.5903000012</c:v>
                </c:pt>
                <c:pt idx="84">
                  <c:v>9525595.1500000004</c:v>
                </c:pt>
                <c:pt idx="85">
                  <c:v>9477249.5749999993</c:v>
                </c:pt>
                <c:pt idx="86">
                  <c:v>9433200.0250000022</c:v>
                </c:pt>
                <c:pt idx="87">
                  <c:v>9407107.1119999979</c:v>
                </c:pt>
                <c:pt idx="88">
                  <c:v>9360129.0925000012</c:v>
                </c:pt>
                <c:pt idx="89">
                  <c:v>9324110.9499999993</c:v>
                </c:pt>
                <c:pt idx="90">
                  <c:v>9273425.7599999998</c:v>
                </c:pt>
                <c:pt idx="91">
                  <c:v>9272958.3550000004</c:v>
                </c:pt>
                <c:pt idx="92">
                  <c:v>9245127.4399999995</c:v>
                </c:pt>
                <c:pt idx="93">
                  <c:v>9161748.4800000004</c:v>
                </c:pt>
                <c:pt idx="94">
                  <c:v>9098602.0299999993</c:v>
                </c:pt>
                <c:pt idx="95">
                  <c:v>9029961</c:v>
                </c:pt>
                <c:pt idx="96">
                  <c:v>9005346.0649999995</c:v>
                </c:pt>
                <c:pt idx="97">
                  <c:v>8861927.6799999997</c:v>
                </c:pt>
                <c:pt idx="98">
                  <c:v>8815586.09375</c:v>
                </c:pt>
                <c:pt idx="99">
                  <c:v>8397654.4000000004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Sheet2!$C$4</c:f>
              <c:strCache>
                <c:ptCount val="1"/>
                <c:pt idx="0">
                  <c:v>합계 : invest_result</c:v>
                </c:pt>
              </c:strCache>
            </c:strRef>
          </c:tx>
          <c:marker>
            <c:symbol val="none"/>
          </c:marker>
          <c:cat>
            <c:strRef>
              <c:f>Sheet2!$A$5:$A$106</c:f>
              <c:strCache>
                <c:ptCount val="101"/>
                <c:pt idx="0">
                  <c:v>한국유리공업</c:v>
                </c:pt>
                <c:pt idx="1">
                  <c:v>두산</c:v>
                </c:pt>
                <c:pt idx="2">
                  <c:v>유수홀딩스</c:v>
                </c:pt>
                <c:pt idx="3">
                  <c:v>효성</c:v>
                </c:pt>
                <c:pt idx="4">
                  <c:v>쌍용양회공업</c:v>
                </c:pt>
                <c:pt idx="5">
                  <c:v>롯데지주</c:v>
                </c:pt>
                <c:pt idx="6">
                  <c:v>동아쏘시오홀딩스</c:v>
                </c:pt>
                <c:pt idx="7">
                  <c:v>휴스틸</c:v>
                </c:pt>
                <c:pt idx="8">
                  <c:v>SPC삼립</c:v>
                </c:pt>
                <c:pt idx="9">
                  <c:v>기아자동차</c:v>
                </c:pt>
                <c:pt idx="10">
                  <c:v>진양산업</c:v>
                </c:pt>
                <c:pt idx="11">
                  <c:v>아세아</c:v>
                </c:pt>
                <c:pt idx="12">
                  <c:v>한진</c:v>
                </c:pt>
                <c:pt idx="13">
                  <c:v>태원물산</c:v>
                </c:pt>
                <c:pt idx="14">
                  <c:v>대한전선</c:v>
                </c:pt>
                <c:pt idx="15">
                  <c:v>대동공업</c:v>
                </c:pt>
                <c:pt idx="16">
                  <c:v>한국수출포장공업</c:v>
                </c:pt>
                <c:pt idx="17">
                  <c:v>BYC</c:v>
                </c:pt>
                <c:pt idx="18">
                  <c:v>DB손해보험</c:v>
                </c:pt>
                <c:pt idx="19">
                  <c:v>동양물산기업</c:v>
                </c:pt>
                <c:pt idx="20">
                  <c:v>동일방직</c:v>
                </c:pt>
                <c:pt idx="21">
                  <c:v>롯데손해보험</c:v>
                </c:pt>
                <c:pt idx="22">
                  <c:v>강남제비스코</c:v>
                </c:pt>
                <c:pt idx="23">
                  <c:v>NH투자증권</c:v>
                </c:pt>
                <c:pt idx="24">
                  <c:v>CS홀딩스</c:v>
                </c:pt>
                <c:pt idx="25">
                  <c:v>우리종금</c:v>
                </c:pt>
                <c:pt idx="26">
                  <c:v>태광산업</c:v>
                </c:pt>
                <c:pt idx="27">
                  <c:v>현대자동차</c:v>
                </c:pt>
                <c:pt idx="28">
                  <c:v>일동홀딩스</c:v>
                </c:pt>
                <c:pt idx="29">
                  <c:v>대림통상</c:v>
                </c:pt>
                <c:pt idx="30">
                  <c:v>일양약품</c:v>
                </c:pt>
                <c:pt idx="31">
                  <c:v>대림산업</c:v>
                </c:pt>
                <c:pt idx="32">
                  <c:v>케이씨씨</c:v>
                </c:pt>
                <c:pt idx="33">
                  <c:v>벽산</c:v>
                </c:pt>
                <c:pt idx="34">
                  <c:v>유한양행</c:v>
                </c:pt>
                <c:pt idx="35">
                  <c:v>국제약품</c:v>
                </c:pt>
                <c:pt idx="36">
                  <c:v>CJ대한통운</c:v>
                </c:pt>
                <c:pt idx="37">
                  <c:v>LS네트웍스</c:v>
                </c:pt>
                <c:pt idx="38">
                  <c:v>삼성전자</c:v>
                </c:pt>
                <c:pt idx="39">
                  <c:v>전방</c:v>
                </c:pt>
                <c:pt idx="40">
                  <c:v>LG</c:v>
                </c:pt>
                <c:pt idx="41">
                  <c:v>부산주공</c:v>
                </c:pt>
                <c:pt idx="42">
                  <c:v>메리츠화재</c:v>
                </c:pt>
                <c:pt idx="43">
                  <c:v>코오롱</c:v>
                </c:pt>
                <c:pt idx="44">
                  <c:v>유유제약</c:v>
                </c:pt>
                <c:pt idx="45">
                  <c:v>대한항공</c:v>
                </c:pt>
                <c:pt idx="46">
                  <c:v>깨끗한나라</c:v>
                </c:pt>
                <c:pt idx="47">
                  <c:v>대웅</c:v>
                </c:pt>
                <c:pt idx="48">
                  <c:v>미래에셋대우</c:v>
                </c:pt>
                <c:pt idx="49">
                  <c:v>롯데칠성음료</c:v>
                </c:pt>
                <c:pt idx="50">
                  <c:v>롯데푸드</c:v>
                </c:pt>
                <c:pt idx="51">
                  <c:v>세기상사</c:v>
                </c:pt>
                <c:pt idx="52">
                  <c:v>대신증권</c:v>
                </c:pt>
                <c:pt idx="53">
                  <c:v>모나미</c:v>
                </c:pt>
                <c:pt idx="54">
                  <c:v>대한제분</c:v>
                </c:pt>
                <c:pt idx="55">
                  <c:v>한국주철관공업</c:v>
                </c:pt>
                <c:pt idx="56">
                  <c:v>알보젠코리아</c:v>
                </c:pt>
                <c:pt idx="57">
                  <c:v>금호전기</c:v>
                </c:pt>
                <c:pt idx="58">
                  <c:v>CJ</c:v>
                </c:pt>
                <c:pt idx="59">
                  <c:v>세아제강</c:v>
                </c:pt>
                <c:pt idx="60">
                  <c:v>한국제지</c:v>
                </c:pt>
                <c:pt idx="61">
                  <c:v>영진약품</c:v>
                </c:pt>
                <c:pt idx="62">
                  <c:v>대한방직</c:v>
                </c:pt>
                <c:pt idx="63">
                  <c:v>한국타이어월드와이드</c:v>
                </c:pt>
                <c:pt idx="64">
                  <c:v>삼성화재해상보험</c:v>
                </c:pt>
                <c:pt idx="65">
                  <c:v>LG상사</c:v>
                </c:pt>
                <c:pt idx="66">
                  <c:v>삼양홀딩스</c:v>
                </c:pt>
                <c:pt idx="67">
                  <c:v>신일산업</c:v>
                </c:pt>
                <c:pt idx="68">
                  <c:v>한화손해보험</c:v>
                </c:pt>
                <c:pt idx="69">
                  <c:v>삼성제약</c:v>
                </c:pt>
                <c:pt idx="70">
                  <c:v>SG세계물산</c:v>
                </c:pt>
                <c:pt idx="71">
                  <c:v>하이트진로홀딩스</c:v>
                </c:pt>
                <c:pt idx="72">
                  <c:v>카프로</c:v>
                </c:pt>
                <c:pt idx="73">
                  <c:v>한일현대시멘트</c:v>
                </c:pt>
                <c:pt idx="74">
                  <c:v>쌍용자동차</c:v>
                </c:pt>
                <c:pt idx="75">
                  <c:v>코리안리</c:v>
                </c:pt>
                <c:pt idx="76">
                  <c:v>NI스틸</c:v>
                </c:pt>
                <c:pt idx="77">
                  <c:v>신성통상</c:v>
                </c:pt>
                <c:pt idx="78">
                  <c:v>동화약품</c:v>
                </c:pt>
                <c:pt idx="79">
                  <c:v>대유플러스</c:v>
                </c:pt>
                <c:pt idx="80">
                  <c:v>노루홀딩스</c:v>
                </c:pt>
                <c:pt idx="81">
                  <c:v>한진중공업홀딩스</c:v>
                </c:pt>
                <c:pt idx="82">
                  <c:v>한솔홀딩스</c:v>
                </c:pt>
                <c:pt idx="83">
                  <c:v>서울식품공업</c:v>
                </c:pt>
                <c:pt idx="84">
                  <c:v>경방</c:v>
                </c:pt>
                <c:pt idx="85">
                  <c:v>DB하이텍</c:v>
                </c:pt>
                <c:pt idx="86">
                  <c:v>한화케미칼</c:v>
                </c:pt>
                <c:pt idx="87">
                  <c:v>흥국화재</c:v>
                </c:pt>
                <c:pt idx="88">
                  <c:v>대상</c:v>
                </c:pt>
                <c:pt idx="89">
                  <c:v>일신방직</c:v>
                </c:pt>
                <c:pt idx="90">
                  <c:v>오리온홀딩스</c:v>
                </c:pt>
                <c:pt idx="91">
                  <c:v>대한제당</c:v>
                </c:pt>
                <c:pt idx="92">
                  <c:v>아이에이치큐</c:v>
                </c:pt>
                <c:pt idx="93">
                  <c:v>아모레퍼시픽그룹</c:v>
                </c:pt>
                <c:pt idx="94">
                  <c:v>삼양식품</c:v>
                </c:pt>
                <c:pt idx="95">
                  <c:v>넥센타이어</c:v>
                </c:pt>
                <c:pt idx="96">
                  <c:v>제주은행</c:v>
                </c:pt>
                <c:pt idx="97">
                  <c:v>한일홀딩스</c:v>
                </c:pt>
                <c:pt idx="98">
                  <c:v>엔피씨</c:v>
                </c:pt>
                <c:pt idx="99">
                  <c:v>롯데정밀화학</c:v>
                </c:pt>
                <c:pt idx="100">
                  <c:v>(비어 있음)</c:v>
                </c:pt>
              </c:strCache>
            </c:strRef>
          </c:cat>
          <c:val>
            <c:numRef>
              <c:f>Sheet2!$C$5:$C$106</c:f>
              <c:numCache>
                <c:formatCode>General</c:formatCode>
                <c:ptCount val="101"/>
                <c:pt idx="0">
                  <c:v>9982803.125</c:v>
                </c:pt>
                <c:pt idx="1">
                  <c:v>10430543.5</c:v>
                </c:pt>
                <c:pt idx="2">
                  <c:v>12503795.384</c:v>
                </c:pt>
                <c:pt idx="3">
                  <c:v>10000000</c:v>
                </c:pt>
                <c:pt idx="4">
                  <c:v>10570830.528000001</c:v>
                </c:pt>
                <c:pt idx="5">
                  <c:v>11308336.255000001</c:v>
                </c:pt>
                <c:pt idx="6">
                  <c:v>10708971.550000001</c:v>
                </c:pt>
                <c:pt idx="7">
                  <c:v>11357401.25</c:v>
                </c:pt>
                <c:pt idx="8">
                  <c:v>10000000</c:v>
                </c:pt>
                <c:pt idx="9">
                  <c:v>10125048.574999999</c:v>
                </c:pt>
                <c:pt idx="10">
                  <c:v>10000000</c:v>
                </c:pt>
                <c:pt idx="11">
                  <c:v>10525368</c:v>
                </c:pt>
                <c:pt idx="12">
                  <c:v>10158448</c:v>
                </c:pt>
                <c:pt idx="13">
                  <c:v>10000000</c:v>
                </c:pt>
                <c:pt idx="14">
                  <c:v>10606005.80425</c:v>
                </c:pt>
                <c:pt idx="15">
                  <c:v>10742578.842</c:v>
                </c:pt>
                <c:pt idx="16">
                  <c:v>10317724.289999999</c:v>
                </c:pt>
                <c:pt idx="17">
                  <c:v>10000000</c:v>
                </c:pt>
                <c:pt idx="18">
                  <c:v>10327583.845000001</c:v>
                </c:pt>
                <c:pt idx="19">
                  <c:v>10504900.120750001</c:v>
                </c:pt>
                <c:pt idx="20">
                  <c:v>9782807.2000000011</c:v>
                </c:pt>
                <c:pt idx="21">
                  <c:v>10473182.605</c:v>
                </c:pt>
                <c:pt idx="22">
                  <c:v>10000000</c:v>
                </c:pt>
                <c:pt idx="23">
                  <c:v>10000000</c:v>
                </c:pt>
                <c:pt idx="24">
                  <c:v>10354575.225</c:v>
                </c:pt>
                <c:pt idx="25">
                  <c:v>10000000</c:v>
                </c:pt>
                <c:pt idx="26">
                  <c:v>10176992.800000001</c:v>
                </c:pt>
                <c:pt idx="27">
                  <c:v>10172509.625</c:v>
                </c:pt>
                <c:pt idx="28">
                  <c:v>10355731.887499999</c:v>
                </c:pt>
                <c:pt idx="29">
                  <c:v>10367160.266000001</c:v>
                </c:pt>
                <c:pt idx="30">
                  <c:v>10249139.365</c:v>
                </c:pt>
                <c:pt idx="31">
                  <c:v>10003592.289999999</c:v>
                </c:pt>
                <c:pt idx="32">
                  <c:v>10458501.25</c:v>
                </c:pt>
                <c:pt idx="33">
                  <c:v>10279421.172</c:v>
                </c:pt>
                <c:pt idx="34">
                  <c:v>10254933.025</c:v>
                </c:pt>
                <c:pt idx="35">
                  <c:v>10292117.744000001</c:v>
                </c:pt>
                <c:pt idx="36">
                  <c:v>10160809.775</c:v>
                </c:pt>
                <c:pt idx="37">
                  <c:v>10219110.030999999</c:v>
                </c:pt>
                <c:pt idx="38">
                  <c:v>10202905.175000001</c:v>
                </c:pt>
                <c:pt idx="39">
                  <c:v>10195832.35</c:v>
                </c:pt>
                <c:pt idx="40">
                  <c:v>10367456.875</c:v>
                </c:pt>
                <c:pt idx="41">
                  <c:v>10190693.717499999</c:v>
                </c:pt>
                <c:pt idx="42">
                  <c:v>10076711.25</c:v>
                </c:pt>
                <c:pt idx="43">
                  <c:v>9789030.1999999974</c:v>
                </c:pt>
                <c:pt idx="44">
                  <c:v>10000000</c:v>
                </c:pt>
                <c:pt idx="45">
                  <c:v>10323911.24</c:v>
                </c:pt>
                <c:pt idx="46">
                  <c:v>10157950.214500001</c:v>
                </c:pt>
                <c:pt idx="47">
                  <c:v>10992037.404999999</c:v>
                </c:pt>
                <c:pt idx="48">
                  <c:v>10235239.158</c:v>
                </c:pt>
                <c:pt idx="49">
                  <c:v>9954697.4000000004</c:v>
                </c:pt>
                <c:pt idx="50">
                  <c:v>10318321.6</c:v>
                </c:pt>
                <c:pt idx="51">
                  <c:v>10200913.324999999</c:v>
                </c:pt>
                <c:pt idx="52">
                  <c:v>10133088.41</c:v>
                </c:pt>
                <c:pt idx="53">
                  <c:v>10234075.523</c:v>
                </c:pt>
                <c:pt idx="54">
                  <c:v>10051303</c:v>
                </c:pt>
                <c:pt idx="55">
                  <c:v>10115434.991</c:v>
                </c:pt>
                <c:pt idx="56">
                  <c:v>10080773.215</c:v>
                </c:pt>
                <c:pt idx="57">
                  <c:v>10020878.354</c:v>
                </c:pt>
                <c:pt idx="58">
                  <c:v>10000000</c:v>
                </c:pt>
                <c:pt idx="59">
                  <c:v>9981598.8900000006</c:v>
                </c:pt>
                <c:pt idx="60">
                  <c:v>10210362.237500001</c:v>
                </c:pt>
                <c:pt idx="61">
                  <c:v>9942073.6960000005</c:v>
                </c:pt>
                <c:pt idx="62">
                  <c:v>9883975.5950000007</c:v>
                </c:pt>
                <c:pt idx="63">
                  <c:v>9802577.5</c:v>
                </c:pt>
                <c:pt idx="64">
                  <c:v>9930637.9499999993</c:v>
                </c:pt>
                <c:pt idx="65">
                  <c:v>9888691.4550000001</c:v>
                </c:pt>
                <c:pt idx="66">
                  <c:v>9993895.6499999985</c:v>
                </c:pt>
                <c:pt idx="67">
                  <c:v>9817674.6749999989</c:v>
                </c:pt>
                <c:pt idx="68">
                  <c:v>10150741.504000001</c:v>
                </c:pt>
                <c:pt idx="69">
                  <c:v>9788230.8444999997</c:v>
                </c:pt>
                <c:pt idx="70">
                  <c:v>10487980.276900001</c:v>
                </c:pt>
                <c:pt idx="71">
                  <c:v>9780847.0075000003</c:v>
                </c:pt>
                <c:pt idx="72">
                  <c:v>9821361.0120000001</c:v>
                </c:pt>
                <c:pt idx="73">
                  <c:v>10912359.835000001</c:v>
                </c:pt>
                <c:pt idx="74">
                  <c:v>10131738.744999999</c:v>
                </c:pt>
                <c:pt idx="75">
                  <c:v>9728785.1900000013</c:v>
                </c:pt>
                <c:pt idx="76">
                  <c:v>10517379.96325</c:v>
                </c:pt>
                <c:pt idx="77">
                  <c:v>9687535.9074999988</c:v>
                </c:pt>
                <c:pt idx="78">
                  <c:v>10012093.26</c:v>
                </c:pt>
                <c:pt idx="79">
                  <c:v>9637922.81855</c:v>
                </c:pt>
                <c:pt idx="80">
                  <c:v>9931014.7050000001</c:v>
                </c:pt>
                <c:pt idx="81">
                  <c:v>10197477.0655</c:v>
                </c:pt>
                <c:pt idx="82">
                  <c:v>9779429.7559999991</c:v>
                </c:pt>
                <c:pt idx="83">
                  <c:v>9557336.5903000012</c:v>
                </c:pt>
                <c:pt idx="84">
                  <c:v>9525595.1500000004</c:v>
                </c:pt>
                <c:pt idx="85">
                  <c:v>9532645.0524999984</c:v>
                </c:pt>
                <c:pt idx="86">
                  <c:v>10052199.842499999</c:v>
                </c:pt>
                <c:pt idx="87">
                  <c:v>9407107.1119999979</c:v>
                </c:pt>
                <c:pt idx="88">
                  <c:v>9775379.227500001</c:v>
                </c:pt>
                <c:pt idx="89">
                  <c:v>9533640.8499999978</c:v>
                </c:pt>
                <c:pt idx="90">
                  <c:v>9273425.7599999998</c:v>
                </c:pt>
                <c:pt idx="91">
                  <c:v>9626927.7575000022</c:v>
                </c:pt>
                <c:pt idx="92">
                  <c:v>9354297.0399999991</c:v>
                </c:pt>
                <c:pt idx="93">
                  <c:v>9354879.915000001</c:v>
                </c:pt>
                <c:pt idx="94">
                  <c:v>9098602.0299999993</c:v>
                </c:pt>
                <c:pt idx="95">
                  <c:v>9029961</c:v>
                </c:pt>
                <c:pt idx="96">
                  <c:v>9847490.5739999991</c:v>
                </c:pt>
                <c:pt idx="97">
                  <c:v>9134811.5699999984</c:v>
                </c:pt>
                <c:pt idx="98">
                  <c:v>8815586.09375</c:v>
                </c:pt>
                <c:pt idx="99">
                  <c:v>8783960.8600000013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1481472"/>
        <c:axId val="185142656"/>
      </c:lineChart>
      <c:catAx>
        <c:axId val="181481472"/>
        <c:scaling>
          <c:orientation val="minMax"/>
        </c:scaling>
        <c:delete val="0"/>
        <c:axPos val="b"/>
        <c:majorTickMark val="out"/>
        <c:minorTickMark val="none"/>
        <c:tickLblPos val="nextTo"/>
        <c:crossAx val="185142656"/>
        <c:crosses val="autoZero"/>
        <c:auto val="1"/>
        <c:lblAlgn val="ctr"/>
        <c:lblOffset val="100"/>
        <c:noMultiLvlLbl val="0"/>
      </c:catAx>
      <c:valAx>
        <c:axId val="1851426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14814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[twins_result.xlsx]Sheet2!피벗 테이블1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합계 : all_invest_result</c:v>
                </c:pt>
              </c:strCache>
            </c:strRef>
          </c:tx>
          <c:marker>
            <c:symbol val="none"/>
          </c:marker>
          <c:cat>
            <c:strRef>
              <c:f>Sheet2!$A$4:$A$104</c:f>
              <c:strCache>
                <c:ptCount val="100"/>
                <c:pt idx="0">
                  <c:v>한국유리공업</c:v>
                </c:pt>
                <c:pt idx="1">
                  <c:v>두산</c:v>
                </c:pt>
                <c:pt idx="2">
                  <c:v>유수홀딩스</c:v>
                </c:pt>
                <c:pt idx="3">
                  <c:v>효성</c:v>
                </c:pt>
                <c:pt idx="4">
                  <c:v>쌍용양회공업</c:v>
                </c:pt>
                <c:pt idx="5">
                  <c:v>롯데지주</c:v>
                </c:pt>
                <c:pt idx="6">
                  <c:v>동아쏘시오홀딩스</c:v>
                </c:pt>
                <c:pt idx="7">
                  <c:v>휴스틸</c:v>
                </c:pt>
                <c:pt idx="8">
                  <c:v>SPC삼립</c:v>
                </c:pt>
                <c:pt idx="9">
                  <c:v>기아자동차</c:v>
                </c:pt>
                <c:pt idx="10">
                  <c:v>진양산업</c:v>
                </c:pt>
                <c:pt idx="11">
                  <c:v>아세아</c:v>
                </c:pt>
                <c:pt idx="12">
                  <c:v>한진</c:v>
                </c:pt>
                <c:pt idx="13">
                  <c:v>태원물산</c:v>
                </c:pt>
                <c:pt idx="14">
                  <c:v>대한전선</c:v>
                </c:pt>
                <c:pt idx="15">
                  <c:v>대동공업</c:v>
                </c:pt>
                <c:pt idx="16">
                  <c:v>한국수출포장공업</c:v>
                </c:pt>
                <c:pt idx="17">
                  <c:v>BYC</c:v>
                </c:pt>
                <c:pt idx="18">
                  <c:v>DB손해보험</c:v>
                </c:pt>
                <c:pt idx="19">
                  <c:v>동양물산기업</c:v>
                </c:pt>
                <c:pt idx="20">
                  <c:v>동일방직</c:v>
                </c:pt>
                <c:pt idx="21">
                  <c:v>롯데손해보험</c:v>
                </c:pt>
                <c:pt idx="22">
                  <c:v>강남제비스코</c:v>
                </c:pt>
                <c:pt idx="23">
                  <c:v>NH투자증권</c:v>
                </c:pt>
                <c:pt idx="24">
                  <c:v>CS홀딩스</c:v>
                </c:pt>
                <c:pt idx="25">
                  <c:v>우리종금</c:v>
                </c:pt>
                <c:pt idx="26">
                  <c:v>태광산업</c:v>
                </c:pt>
                <c:pt idx="27">
                  <c:v>현대자동차</c:v>
                </c:pt>
                <c:pt idx="28">
                  <c:v>일동홀딩스</c:v>
                </c:pt>
                <c:pt idx="29">
                  <c:v>대림통상</c:v>
                </c:pt>
                <c:pt idx="30">
                  <c:v>일양약품</c:v>
                </c:pt>
                <c:pt idx="31">
                  <c:v>대림산업</c:v>
                </c:pt>
                <c:pt idx="32">
                  <c:v>케이씨씨</c:v>
                </c:pt>
                <c:pt idx="33">
                  <c:v>벽산</c:v>
                </c:pt>
                <c:pt idx="34">
                  <c:v>유한양행</c:v>
                </c:pt>
                <c:pt idx="35">
                  <c:v>국제약품</c:v>
                </c:pt>
                <c:pt idx="36">
                  <c:v>CJ대한통운</c:v>
                </c:pt>
                <c:pt idx="37">
                  <c:v>LS네트웍스</c:v>
                </c:pt>
                <c:pt idx="38">
                  <c:v>삼성전자</c:v>
                </c:pt>
                <c:pt idx="39">
                  <c:v>전방</c:v>
                </c:pt>
                <c:pt idx="40">
                  <c:v>LG</c:v>
                </c:pt>
                <c:pt idx="41">
                  <c:v>부산주공</c:v>
                </c:pt>
                <c:pt idx="42">
                  <c:v>메리츠화재</c:v>
                </c:pt>
                <c:pt idx="43">
                  <c:v>코오롱</c:v>
                </c:pt>
                <c:pt idx="44">
                  <c:v>유유제약</c:v>
                </c:pt>
                <c:pt idx="45">
                  <c:v>대한항공</c:v>
                </c:pt>
                <c:pt idx="46">
                  <c:v>깨끗한나라</c:v>
                </c:pt>
                <c:pt idx="47">
                  <c:v>대웅</c:v>
                </c:pt>
                <c:pt idx="48">
                  <c:v>미래에셋대우</c:v>
                </c:pt>
                <c:pt idx="49">
                  <c:v>롯데칠성음료</c:v>
                </c:pt>
                <c:pt idx="50">
                  <c:v>롯데푸드</c:v>
                </c:pt>
                <c:pt idx="51">
                  <c:v>세기상사</c:v>
                </c:pt>
                <c:pt idx="52">
                  <c:v>대신증권</c:v>
                </c:pt>
                <c:pt idx="53">
                  <c:v>모나미</c:v>
                </c:pt>
                <c:pt idx="54">
                  <c:v>대한제분</c:v>
                </c:pt>
                <c:pt idx="55">
                  <c:v>알보젠코리아</c:v>
                </c:pt>
                <c:pt idx="56">
                  <c:v>금호전기</c:v>
                </c:pt>
                <c:pt idx="57">
                  <c:v>CJ</c:v>
                </c:pt>
                <c:pt idx="58">
                  <c:v>세아제강</c:v>
                </c:pt>
                <c:pt idx="59">
                  <c:v>한국제지</c:v>
                </c:pt>
                <c:pt idx="60">
                  <c:v>영진약품</c:v>
                </c:pt>
                <c:pt idx="61">
                  <c:v>대한방직</c:v>
                </c:pt>
                <c:pt idx="62">
                  <c:v>한국타이어월드와이드</c:v>
                </c:pt>
                <c:pt idx="63">
                  <c:v>삼성화재해상보험</c:v>
                </c:pt>
                <c:pt idx="64">
                  <c:v>LG상사</c:v>
                </c:pt>
                <c:pt idx="65">
                  <c:v>삼양홀딩스</c:v>
                </c:pt>
                <c:pt idx="66">
                  <c:v>신일산업</c:v>
                </c:pt>
                <c:pt idx="67">
                  <c:v>한화손해보험</c:v>
                </c:pt>
                <c:pt idx="68">
                  <c:v>삼성제약</c:v>
                </c:pt>
                <c:pt idx="69">
                  <c:v>SG세계물산</c:v>
                </c:pt>
                <c:pt idx="70">
                  <c:v>하이트진로홀딩스</c:v>
                </c:pt>
                <c:pt idx="71">
                  <c:v>카프로</c:v>
                </c:pt>
                <c:pt idx="72">
                  <c:v>한일현대시멘트</c:v>
                </c:pt>
                <c:pt idx="73">
                  <c:v>쌍용자동차</c:v>
                </c:pt>
                <c:pt idx="74">
                  <c:v>코리안리</c:v>
                </c:pt>
                <c:pt idx="75">
                  <c:v>NI스틸</c:v>
                </c:pt>
                <c:pt idx="76">
                  <c:v>신성통상</c:v>
                </c:pt>
                <c:pt idx="77">
                  <c:v>동화약품</c:v>
                </c:pt>
                <c:pt idx="78">
                  <c:v>대유플러스</c:v>
                </c:pt>
                <c:pt idx="79">
                  <c:v>노루홀딩스</c:v>
                </c:pt>
                <c:pt idx="80">
                  <c:v>한진중공업홀딩스</c:v>
                </c:pt>
                <c:pt idx="81">
                  <c:v>한솔홀딩스</c:v>
                </c:pt>
                <c:pt idx="82">
                  <c:v>서울식품공업</c:v>
                </c:pt>
                <c:pt idx="83">
                  <c:v>경방</c:v>
                </c:pt>
                <c:pt idx="84">
                  <c:v>DB하이텍</c:v>
                </c:pt>
                <c:pt idx="85">
                  <c:v>한화케미칼</c:v>
                </c:pt>
                <c:pt idx="86">
                  <c:v>흥국화재</c:v>
                </c:pt>
                <c:pt idx="87">
                  <c:v>대상</c:v>
                </c:pt>
                <c:pt idx="88">
                  <c:v>일신방직</c:v>
                </c:pt>
                <c:pt idx="89">
                  <c:v>오리온홀딩스</c:v>
                </c:pt>
                <c:pt idx="90">
                  <c:v>대한제당</c:v>
                </c:pt>
                <c:pt idx="91">
                  <c:v>아이에이치큐</c:v>
                </c:pt>
                <c:pt idx="92">
                  <c:v>아모레퍼시픽그룹</c:v>
                </c:pt>
                <c:pt idx="93">
                  <c:v>삼양식품</c:v>
                </c:pt>
                <c:pt idx="94">
                  <c:v>넥센타이어</c:v>
                </c:pt>
                <c:pt idx="95">
                  <c:v>제주은행</c:v>
                </c:pt>
                <c:pt idx="96">
                  <c:v>한일홀딩스</c:v>
                </c:pt>
                <c:pt idx="97">
                  <c:v>엔피씨</c:v>
                </c:pt>
                <c:pt idx="98">
                  <c:v>롯데정밀화학</c:v>
                </c:pt>
                <c:pt idx="99">
                  <c:v>(비어 있음)</c:v>
                </c:pt>
              </c:strCache>
            </c:strRef>
          </c:cat>
          <c:val>
            <c:numRef>
              <c:f>Sheet2!$B$4:$B$104</c:f>
              <c:numCache>
                <c:formatCode>General</c:formatCode>
                <c:ptCount val="100"/>
                <c:pt idx="0">
                  <c:v>13655378</c:v>
                </c:pt>
                <c:pt idx="1">
                  <c:v>12609159.175000001</c:v>
                </c:pt>
                <c:pt idx="2">
                  <c:v>11935286.43</c:v>
                </c:pt>
                <c:pt idx="3">
                  <c:v>11679845.42</c:v>
                </c:pt>
                <c:pt idx="4">
                  <c:v>11467360.914999999</c:v>
                </c:pt>
                <c:pt idx="5">
                  <c:v>11308336.255000001</c:v>
                </c:pt>
                <c:pt idx="6">
                  <c:v>11127523.15</c:v>
                </c:pt>
                <c:pt idx="7">
                  <c:v>11127421.852499999</c:v>
                </c:pt>
                <c:pt idx="8">
                  <c:v>11043730</c:v>
                </c:pt>
                <c:pt idx="9">
                  <c:v>10930852.272500001</c:v>
                </c:pt>
                <c:pt idx="10">
                  <c:v>10813650.946249999</c:v>
                </c:pt>
                <c:pt idx="11">
                  <c:v>10804486</c:v>
                </c:pt>
                <c:pt idx="12">
                  <c:v>10780442.800000001</c:v>
                </c:pt>
                <c:pt idx="13">
                  <c:v>10672082.3035</c:v>
                </c:pt>
                <c:pt idx="14">
                  <c:v>10606005.80425</c:v>
                </c:pt>
                <c:pt idx="15">
                  <c:v>10580835.668</c:v>
                </c:pt>
                <c:pt idx="16">
                  <c:v>10519089.52</c:v>
                </c:pt>
                <c:pt idx="17">
                  <c:v>10516848.449999999</c:v>
                </c:pt>
                <c:pt idx="18">
                  <c:v>10499322.800000001</c:v>
                </c:pt>
                <c:pt idx="19">
                  <c:v>10488989.06425</c:v>
                </c:pt>
                <c:pt idx="20">
                  <c:v>10487206.465</c:v>
                </c:pt>
                <c:pt idx="21">
                  <c:v>10473182.605</c:v>
                </c:pt>
                <c:pt idx="22">
                  <c:v>10456858.359999999</c:v>
                </c:pt>
                <c:pt idx="23">
                  <c:v>10452319.227499999</c:v>
                </c:pt>
                <c:pt idx="24">
                  <c:v>10448889.779999999</c:v>
                </c:pt>
                <c:pt idx="25">
                  <c:v>10386032.095899999</c:v>
                </c:pt>
                <c:pt idx="26">
                  <c:v>10381550.5</c:v>
                </c:pt>
                <c:pt idx="27">
                  <c:v>10366004</c:v>
                </c:pt>
                <c:pt idx="28">
                  <c:v>10355731.887499999</c:v>
                </c:pt>
                <c:pt idx="29">
                  <c:v>10344868.895500001</c:v>
                </c:pt>
                <c:pt idx="30">
                  <c:v>10334635.4625</c:v>
                </c:pt>
                <c:pt idx="31">
                  <c:v>10291223.75</c:v>
                </c:pt>
                <c:pt idx="32">
                  <c:v>10281139.75</c:v>
                </c:pt>
                <c:pt idx="33">
                  <c:v>10279421.172</c:v>
                </c:pt>
                <c:pt idx="34">
                  <c:v>10245840.675000001</c:v>
                </c:pt>
                <c:pt idx="35">
                  <c:v>10229793.788000001</c:v>
                </c:pt>
                <c:pt idx="36">
                  <c:v>10222668.800000001</c:v>
                </c:pt>
                <c:pt idx="37">
                  <c:v>10219110.030999999</c:v>
                </c:pt>
                <c:pt idx="38">
                  <c:v>10202905.175000001</c:v>
                </c:pt>
                <c:pt idx="39">
                  <c:v>10195832.35</c:v>
                </c:pt>
                <c:pt idx="40">
                  <c:v>10191946.119999999</c:v>
                </c:pt>
                <c:pt idx="41">
                  <c:v>10190693.717499999</c:v>
                </c:pt>
                <c:pt idx="42">
                  <c:v>10186364.75</c:v>
                </c:pt>
                <c:pt idx="43">
                  <c:v>10175154.49</c:v>
                </c:pt>
                <c:pt idx="44">
                  <c:v>10167672.835000001</c:v>
                </c:pt>
                <c:pt idx="45">
                  <c:v>10162230.09</c:v>
                </c:pt>
                <c:pt idx="46">
                  <c:v>10157950.214500001</c:v>
                </c:pt>
                <c:pt idx="47">
                  <c:v>10136873.800000001</c:v>
                </c:pt>
                <c:pt idx="48">
                  <c:v>10136148.808</c:v>
                </c:pt>
                <c:pt idx="49">
                  <c:v>10136124.1</c:v>
                </c:pt>
                <c:pt idx="50">
                  <c:v>10135196.800000001</c:v>
                </c:pt>
                <c:pt idx="51">
                  <c:v>10100884.85</c:v>
                </c:pt>
                <c:pt idx="52">
                  <c:v>10088566.1875</c:v>
                </c:pt>
                <c:pt idx="53">
                  <c:v>10083086.00275</c:v>
                </c:pt>
                <c:pt idx="54">
                  <c:v>10051303</c:v>
                </c:pt>
                <c:pt idx="55">
                  <c:v>10022175.977499999</c:v>
                </c:pt>
                <c:pt idx="56">
                  <c:v>10020878.354</c:v>
                </c:pt>
                <c:pt idx="57">
                  <c:v>10003916.449999999</c:v>
                </c:pt>
                <c:pt idx="58">
                  <c:v>9981598.8900000025</c:v>
                </c:pt>
                <c:pt idx="59">
                  <c:v>9967042.4049999993</c:v>
                </c:pt>
                <c:pt idx="60">
                  <c:v>9967018.5460000001</c:v>
                </c:pt>
                <c:pt idx="61">
                  <c:v>9967013.1999999993</c:v>
                </c:pt>
                <c:pt idx="62">
                  <c:v>9939644.375</c:v>
                </c:pt>
                <c:pt idx="63">
                  <c:v>9930637.9499999993</c:v>
                </c:pt>
                <c:pt idx="64">
                  <c:v>9853403.9800000023</c:v>
                </c:pt>
                <c:pt idx="65">
                  <c:v>9820637.9499999993</c:v>
                </c:pt>
                <c:pt idx="66">
                  <c:v>9817674.6749999989</c:v>
                </c:pt>
                <c:pt idx="67">
                  <c:v>9789850.5430000015</c:v>
                </c:pt>
                <c:pt idx="68">
                  <c:v>9788230.8444999997</c:v>
                </c:pt>
                <c:pt idx="69">
                  <c:v>9786641.9160999991</c:v>
                </c:pt>
                <c:pt idx="70">
                  <c:v>9780847.0075000003</c:v>
                </c:pt>
                <c:pt idx="71">
                  <c:v>9766544.5504999999</c:v>
                </c:pt>
                <c:pt idx="72">
                  <c:v>9763591.7550000008</c:v>
                </c:pt>
                <c:pt idx="73">
                  <c:v>9762259.4534999989</c:v>
                </c:pt>
                <c:pt idx="74">
                  <c:v>9728785.1900000013</c:v>
                </c:pt>
                <c:pt idx="75">
                  <c:v>9699452.3899999987</c:v>
                </c:pt>
                <c:pt idx="76">
                  <c:v>9687535.9074999988</c:v>
                </c:pt>
                <c:pt idx="77">
                  <c:v>9662426.1774999984</c:v>
                </c:pt>
                <c:pt idx="78">
                  <c:v>9637922.81855</c:v>
                </c:pt>
                <c:pt idx="79">
                  <c:v>9618615.1150000002</c:v>
                </c:pt>
                <c:pt idx="80">
                  <c:v>9618478.7112500016</c:v>
                </c:pt>
                <c:pt idx="81">
                  <c:v>9569894.1384999994</c:v>
                </c:pt>
                <c:pt idx="82">
                  <c:v>9557336.5903000012</c:v>
                </c:pt>
                <c:pt idx="83">
                  <c:v>9525595.1500000004</c:v>
                </c:pt>
                <c:pt idx="84">
                  <c:v>9477249.5749999993</c:v>
                </c:pt>
                <c:pt idx="85">
                  <c:v>9433200.0250000022</c:v>
                </c:pt>
                <c:pt idx="86">
                  <c:v>9407107.1119999979</c:v>
                </c:pt>
                <c:pt idx="87">
                  <c:v>9360129.0925000012</c:v>
                </c:pt>
                <c:pt idx="88">
                  <c:v>9324110.9499999993</c:v>
                </c:pt>
                <c:pt idx="89">
                  <c:v>9273425.7599999998</c:v>
                </c:pt>
                <c:pt idx="90">
                  <c:v>9272958.3550000004</c:v>
                </c:pt>
                <c:pt idx="91">
                  <c:v>9245127.4399999995</c:v>
                </c:pt>
                <c:pt idx="92">
                  <c:v>9161748.4800000004</c:v>
                </c:pt>
                <c:pt idx="93">
                  <c:v>9098602.0299999993</c:v>
                </c:pt>
                <c:pt idx="94">
                  <c:v>9029961</c:v>
                </c:pt>
                <c:pt idx="95">
                  <c:v>9005346.0649999995</c:v>
                </c:pt>
                <c:pt idx="96">
                  <c:v>8861927.6799999997</c:v>
                </c:pt>
                <c:pt idx="97">
                  <c:v>8815586.09375</c:v>
                </c:pt>
                <c:pt idx="98">
                  <c:v>8397654.4000000004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Sheet2!$C$3</c:f>
              <c:strCache>
                <c:ptCount val="1"/>
                <c:pt idx="0">
                  <c:v>합계 : invest_result</c:v>
                </c:pt>
              </c:strCache>
            </c:strRef>
          </c:tx>
          <c:marker>
            <c:symbol val="none"/>
          </c:marker>
          <c:cat>
            <c:strRef>
              <c:f>Sheet2!$A$4:$A$104</c:f>
              <c:strCache>
                <c:ptCount val="100"/>
                <c:pt idx="0">
                  <c:v>한국유리공업</c:v>
                </c:pt>
                <c:pt idx="1">
                  <c:v>두산</c:v>
                </c:pt>
                <c:pt idx="2">
                  <c:v>유수홀딩스</c:v>
                </c:pt>
                <c:pt idx="3">
                  <c:v>효성</c:v>
                </c:pt>
                <c:pt idx="4">
                  <c:v>쌍용양회공업</c:v>
                </c:pt>
                <c:pt idx="5">
                  <c:v>롯데지주</c:v>
                </c:pt>
                <c:pt idx="6">
                  <c:v>동아쏘시오홀딩스</c:v>
                </c:pt>
                <c:pt idx="7">
                  <c:v>휴스틸</c:v>
                </c:pt>
                <c:pt idx="8">
                  <c:v>SPC삼립</c:v>
                </c:pt>
                <c:pt idx="9">
                  <c:v>기아자동차</c:v>
                </c:pt>
                <c:pt idx="10">
                  <c:v>진양산업</c:v>
                </c:pt>
                <c:pt idx="11">
                  <c:v>아세아</c:v>
                </c:pt>
                <c:pt idx="12">
                  <c:v>한진</c:v>
                </c:pt>
                <c:pt idx="13">
                  <c:v>태원물산</c:v>
                </c:pt>
                <c:pt idx="14">
                  <c:v>대한전선</c:v>
                </c:pt>
                <c:pt idx="15">
                  <c:v>대동공업</c:v>
                </c:pt>
                <c:pt idx="16">
                  <c:v>한국수출포장공업</c:v>
                </c:pt>
                <c:pt idx="17">
                  <c:v>BYC</c:v>
                </c:pt>
                <c:pt idx="18">
                  <c:v>DB손해보험</c:v>
                </c:pt>
                <c:pt idx="19">
                  <c:v>동양물산기업</c:v>
                </c:pt>
                <c:pt idx="20">
                  <c:v>동일방직</c:v>
                </c:pt>
                <c:pt idx="21">
                  <c:v>롯데손해보험</c:v>
                </c:pt>
                <c:pt idx="22">
                  <c:v>강남제비스코</c:v>
                </c:pt>
                <c:pt idx="23">
                  <c:v>NH투자증권</c:v>
                </c:pt>
                <c:pt idx="24">
                  <c:v>CS홀딩스</c:v>
                </c:pt>
                <c:pt idx="25">
                  <c:v>우리종금</c:v>
                </c:pt>
                <c:pt idx="26">
                  <c:v>태광산업</c:v>
                </c:pt>
                <c:pt idx="27">
                  <c:v>현대자동차</c:v>
                </c:pt>
                <c:pt idx="28">
                  <c:v>일동홀딩스</c:v>
                </c:pt>
                <c:pt idx="29">
                  <c:v>대림통상</c:v>
                </c:pt>
                <c:pt idx="30">
                  <c:v>일양약품</c:v>
                </c:pt>
                <c:pt idx="31">
                  <c:v>대림산업</c:v>
                </c:pt>
                <c:pt idx="32">
                  <c:v>케이씨씨</c:v>
                </c:pt>
                <c:pt idx="33">
                  <c:v>벽산</c:v>
                </c:pt>
                <c:pt idx="34">
                  <c:v>유한양행</c:v>
                </c:pt>
                <c:pt idx="35">
                  <c:v>국제약품</c:v>
                </c:pt>
                <c:pt idx="36">
                  <c:v>CJ대한통운</c:v>
                </c:pt>
                <c:pt idx="37">
                  <c:v>LS네트웍스</c:v>
                </c:pt>
                <c:pt idx="38">
                  <c:v>삼성전자</c:v>
                </c:pt>
                <c:pt idx="39">
                  <c:v>전방</c:v>
                </c:pt>
                <c:pt idx="40">
                  <c:v>LG</c:v>
                </c:pt>
                <c:pt idx="41">
                  <c:v>부산주공</c:v>
                </c:pt>
                <c:pt idx="42">
                  <c:v>메리츠화재</c:v>
                </c:pt>
                <c:pt idx="43">
                  <c:v>코오롱</c:v>
                </c:pt>
                <c:pt idx="44">
                  <c:v>유유제약</c:v>
                </c:pt>
                <c:pt idx="45">
                  <c:v>대한항공</c:v>
                </c:pt>
                <c:pt idx="46">
                  <c:v>깨끗한나라</c:v>
                </c:pt>
                <c:pt idx="47">
                  <c:v>대웅</c:v>
                </c:pt>
                <c:pt idx="48">
                  <c:v>미래에셋대우</c:v>
                </c:pt>
                <c:pt idx="49">
                  <c:v>롯데칠성음료</c:v>
                </c:pt>
                <c:pt idx="50">
                  <c:v>롯데푸드</c:v>
                </c:pt>
                <c:pt idx="51">
                  <c:v>세기상사</c:v>
                </c:pt>
                <c:pt idx="52">
                  <c:v>대신증권</c:v>
                </c:pt>
                <c:pt idx="53">
                  <c:v>모나미</c:v>
                </c:pt>
                <c:pt idx="54">
                  <c:v>대한제분</c:v>
                </c:pt>
                <c:pt idx="55">
                  <c:v>알보젠코리아</c:v>
                </c:pt>
                <c:pt idx="56">
                  <c:v>금호전기</c:v>
                </c:pt>
                <c:pt idx="57">
                  <c:v>CJ</c:v>
                </c:pt>
                <c:pt idx="58">
                  <c:v>세아제강</c:v>
                </c:pt>
                <c:pt idx="59">
                  <c:v>한국제지</c:v>
                </c:pt>
                <c:pt idx="60">
                  <c:v>영진약품</c:v>
                </c:pt>
                <c:pt idx="61">
                  <c:v>대한방직</c:v>
                </c:pt>
                <c:pt idx="62">
                  <c:v>한국타이어월드와이드</c:v>
                </c:pt>
                <c:pt idx="63">
                  <c:v>삼성화재해상보험</c:v>
                </c:pt>
                <c:pt idx="64">
                  <c:v>LG상사</c:v>
                </c:pt>
                <c:pt idx="65">
                  <c:v>삼양홀딩스</c:v>
                </c:pt>
                <c:pt idx="66">
                  <c:v>신일산업</c:v>
                </c:pt>
                <c:pt idx="67">
                  <c:v>한화손해보험</c:v>
                </c:pt>
                <c:pt idx="68">
                  <c:v>삼성제약</c:v>
                </c:pt>
                <c:pt idx="69">
                  <c:v>SG세계물산</c:v>
                </c:pt>
                <c:pt idx="70">
                  <c:v>하이트진로홀딩스</c:v>
                </c:pt>
                <c:pt idx="71">
                  <c:v>카프로</c:v>
                </c:pt>
                <c:pt idx="72">
                  <c:v>한일현대시멘트</c:v>
                </c:pt>
                <c:pt idx="73">
                  <c:v>쌍용자동차</c:v>
                </c:pt>
                <c:pt idx="74">
                  <c:v>코리안리</c:v>
                </c:pt>
                <c:pt idx="75">
                  <c:v>NI스틸</c:v>
                </c:pt>
                <c:pt idx="76">
                  <c:v>신성통상</c:v>
                </c:pt>
                <c:pt idx="77">
                  <c:v>동화약품</c:v>
                </c:pt>
                <c:pt idx="78">
                  <c:v>대유플러스</c:v>
                </c:pt>
                <c:pt idx="79">
                  <c:v>노루홀딩스</c:v>
                </c:pt>
                <c:pt idx="80">
                  <c:v>한진중공업홀딩스</c:v>
                </c:pt>
                <c:pt idx="81">
                  <c:v>한솔홀딩스</c:v>
                </c:pt>
                <c:pt idx="82">
                  <c:v>서울식품공업</c:v>
                </c:pt>
                <c:pt idx="83">
                  <c:v>경방</c:v>
                </c:pt>
                <c:pt idx="84">
                  <c:v>DB하이텍</c:v>
                </c:pt>
                <c:pt idx="85">
                  <c:v>한화케미칼</c:v>
                </c:pt>
                <c:pt idx="86">
                  <c:v>흥국화재</c:v>
                </c:pt>
                <c:pt idx="87">
                  <c:v>대상</c:v>
                </c:pt>
                <c:pt idx="88">
                  <c:v>일신방직</c:v>
                </c:pt>
                <c:pt idx="89">
                  <c:v>오리온홀딩스</c:v>
                </c:pt>
                <c:pt idx="90">
                  <c:v>대한제당</c:v>
                </c:pt>
                <c:pt idx="91">
                  <c:v>아이에이치큐</c:v>
                </c:pt>
                <c:pt idx="92">
                  <c:v>아모레퍼시픽그룹</c:v>
                </c:pt>
                <c:pt idx="93">
                  <c:v>삼양식품</c:v>
                </c:pt>
                <c:pt idx="94">
                  <c:v>넥센타이어</c:v>
                </c:pt>
                <c:pt idx="95">
                  <c:v>제주은행</c:v>
                </c:pt>
                <c:pt idx="96">
                  <c:v>한일홀딩스</c:v>
                </c:pt>
                <c:pt idx="97">
                  <c:v>엔피씨</c:v>
                </c:pt>
                <c:pt idx="98">
                  <c:v>롯데정밀화학</c:v>
                </c:pt>
                <c:pt idx="99">
                  <c:v>(비어 있음)</c:v>
                </c:pt>
              </c:strCache>
            </c:strRef>
          </c:cat>
          <c:val>
            <c:numRef>
              <c:f>Sheet2!$C$4:$C$104</c:f>
              <c:numCache>
                <c:formatCode>General</c:formatCode>
                <c:ptCount val="100"/>
                <c:pt idx="0">
                  <c:v>10501843.025</c:v>
                </c:pt>
                <c:pt idx="1">
                  <c:v>10430543.5</c:v>
                </c:pt>
                <c:pt idx="2">
                  <c:v>12265133.454</c:v>
                </c:pt>
                <c:pt idx="3">
                  <c:v>10000000</c:v>
                </c:pt>
                <c:pt idx="4">
                  <c:v>10000000</c:v>
                </c:pt>
                <c:pt idx="5">
                  <c:v>11308336.255000001</c:v>
                </c:pt>
                <c:pt idx="6">
                  <c:v>10000000</c:v>
                </c:pt>
                <c:pt idx="7">
                  <c:v>11357401.25</c:v>
                </c:pt>
                <c:pt idx="8">
                  <c:v>10000000</c:v>
                </c:pt>
                <c:pt idx="9">
                  <c:v>10000000</c:v>
                </c:pt>
                <c:pt idx="10">
                  <c:v>10000000</c:v>
                </c:pt>
                <c:pt idx="11">
                  <c:v>10206376</c:v>
                </c:pt>
                <c:pt idx="12">
                  <c:v>10000000</c:v>
                </c:pt>
                <c:pt idx="13">
                  <c:v>10672082.3035</c:v>
                </c:pt>
                <c:pt idx="14">
                  <c:v>10606005.80425</c:v>
                </c:pt>
                <c:pt idx="15">
                  <c:v>10726394.828</c:v>
                </c:pt>
                <c:pt idx="16">
                  <c:v>10007427.699999999</c:v>
                </c:pt>
                <c:pt idx="17">
                  <c:v>10000000</c:v>
                </c:pt>
                <c:pt idx="18">
                  <c:v>10076607.25</c:v>
                </c:pt>
                <c:pt idx="19">
                  <c:v>11161477.36025</c:v>
                </c:pt>
                <c:pt idx="20">
                  <c:v>9782807.2000000011</c:v>
                </c:pt>
                <c:pt idx="21">
                  <c:v>10473182.605</c:v>
                </c:pt>
                <c:pt idx="22">
                  <c:v>10155410.92</c:v>
                </c:pt>
                <c:pt idx="23">
                  <c:v>10000000</c:v>
                </c:pt>
                <c:pt idx="24">
                  <c:v>10804504.189999999</c:v>
                </c:pt>
                <c:pt idx="25">
                  <c:v>10386032.095899999</c:v>
                </c:pt>
                <c:pt idx="26">
                  <c:v>10000000</c:v>
                </c:pt>
                <c:pt idx="27">
                  <c:v>10087018</c:v>
                </c:pt>
                <c:pt idx="28">
                  <c:v>10145488.795</c:v>
                </c:pt>
                <c:pt idx="29">
                  <c:v>10344868.895500001</c:v>
                </c:pt>
                <c:pt idx="30">
                  <c:v>10000000</c:v>
                </c:pt>
                <c:pt idx="31">
                  <c:v>10000000</c:v>
                </c:pt>
                <c:pt idx="32">
                  <c:v>10147357</c:v>
                </c:pt>
                <c:pt idx="33">
                  <c:v>10457278.85925</c:v>
                </c:pt>
                <c:pt idx="34">
                  <c:v>10190423.35</c:v>
                </c:pt>
                <c:pt idx="35">
                  <c:v>10284249.16</c:v>
                </c:pt>
                <c:pt idx="36">
                  <c:v>10222668.800000001</c:v>
                </c:pt>
                <c:pt idx="37">
                  <c:v>10370879.029999999</c:v>
                </c:pt>
                <c:pt idx="38">
                  <c:v>10000000</c:v>
                </c:pt>
                <c:pt idx="39">
                  <c:v>10500058.345000001</c:v>
                </c:pt>
                <c:pt idx="40">
                  <c:v>10315305.835000001</c:v>
                </c:pt>
                <c:pt idx="41">
                  <c:v>10190693.717499999</c:v>
                </c:pt>
                <c:pt idx="42">
                  <c:v>10404899.855</c:v>
                </c:pt>
                <c:pt idx="43">
                  <c:v>10116799.984999999</c:v>
                </c:pt>
                <c:pt idx="44">
                  <c:v>10000000</c:v>
                </c:pt>
                <c:pt idx="45">
                  <c:v>10493164.49</c:v>
                </c:pt>
                <c:pt idx="46">
                  <c:v>10157950.214500001</c:v>
                </c:pt>
                <c:pt idx="47">
                  <c:v>10000000</c:v>
                </c:pt>
                <c:pt idx="48">
                  <c:v>10362235.278999999</c:v>
                </c:pt>
                <c:pt idx="49">
                  <c:v>10136124.1</c:v>
                </c:pt>
                <c:pt idx="50">
                  <c:v>10318321.6</c:v>
                </c:pt>
                <c:pt idx="51">
                  <c:v>10000000</c:v>
                </c:pt>
                <c:pt idx="52">
                  <c:v>10131697.439999999</c:v>
                </c:pt>
                <c:pt idx="53">
                  <c:v>10083086.00275</c:v>
                </c:pt>
                <c:pt idx="54">
                  <c:v>10051303</c:v>
                </c:pt>
                <c:pt idx="55">
                  <c:v>10000000</c:v>
                </c:pt>
                <c:pt idx="56">
                  <c:v>10020878.354</c:v>
                </c:pt>
                <c:pt idx="57">
                  <c:v>9856382.6500000004</c:v>
                </c:pt>
                <c:pt idx="58">
                  <c:v>9948821.6400000006</c:v>
                </c:pt>
                <c:pt idx="59">
                  <c:v>10242830.460000001</c:v>
                </c:pt>
                <c:pt idx="60">
                  <c:v>10145220.439999999</c:v>
                </c:pt>
                <c:pt idx="61">
                  <c:v>9967013.1999999993</c:v>
                </c:pt>
                <c:pt idx="62">
                  <c:v>9829990.875</c:v>
                </c:pt>
                <c:pt idx="63">
                  <c:v>9930637.9499999993</c:v>
                </c:pt>
                <c:pt idx="64">
                  <c:v>9944316.7000000011</c:v>
                </c:pt>
                <c:pt idx="65">
                  <c:v>10209292.800000001</c:v>
                </c:pt>
                <c:pt idx="66">
                  <c:v>9817674.6749999989</c:v>
                </c:pt>
                <c:pt idx="67">
                  <c:v>10156582.130999999</c:v>
                </c:pt>
                <c:pt idx="68">
                  <c:v>10089858.9055</c:v>
                </c:pt>
                <c:pt idx="69">
                  <c:v>11850602.290750001</c:v>
                </c:pt>
                <c:pt idx="70">
                  <c:v>9780847.0075000003</c:v>
                </c:pt>
                <c:pt idx="71">
                  <c:v>9766544.5504999999</c:v>
                </c:pt>
                <c:pt idx="72">
                  <c:v>10796342.84</c:v>
                </c:pt>
                <c:pt idx="73">
                  <c:v>10242606.406500001</c:v>
                </c:pt>
                <c:pt idx="74">
                  <c:v>9728785.1900000013</c:v>
                </c:pt>
                <c:pt idx="75">
                  <c:v>10112830.1545</c:v>
                </c:pt>
                <c:pt idx="76">
                  <c:v>9687535.9074999988</c:v>
                </c:pt>
                <c:pt idx="77">
                  <c:v>9798849.6924999971</c:v>
                </c:pt>
                <c:pt idx="78">
                  <c:v>9637922.81855</c:v>
                </c:pt>
                <c:pt idx="79">
                  <c:v>9618615.1150000002</c:v>
                </c:pt>
                <c:pt idx="80">
                  <c:v>9618478.7112500016</c:v>
                </c:pt>
                <c:pt idx="81">
                  <c:v>10057240.5385</c:v>
                </c:pt>
                <c:pt idx="82">
                  <c:v>9557336.5903000012</c:v>
                </c:pt>
                <c:pt idx="83">
                  <c:v>9525595.1500000004</c:v>
                </c:pt>
                <c:pt idx="84">
                  <c:v>9532645.0524999984</c:v>
                </c:pt>
                <c:pt idx="85">
                  <c:v>10166230.4125</c:v>
                </c:pt>
                <c:pt idx="86">
                  <c:v>9407107.1119999979</c:v>
                </c:pt>
                <c:pt idx="87">
                  <c:v>9518500</c:v>
                </c:pt>
                <c:pt idx="88">
                  <c:v>9528425.6000000015</c:v>
                </c:pt>
                <c:pt idx="89">
                  <c:v>9273425.7599999998</c:v>
                </c:pt>
                <c:pt idx="90">
                  <c:v>9818098.1625000015</c:v>
                </c:pt>
                <c:pt idx="91">
                  <c:v>9731867.1299999971</c:v>
                </c:pt>
                <c:pt idx="92">
                  <c:v>10000000</c:v>
                </c:pt>
                <c:pt idx="93">
                  <c:v>9648145.2799999993</c:v>
                </c:pt>
                <c:pt idx="94">
                  <c:v>9029961</c:v>
                </c:pt>
                <c:pt idx="95">
                  <c:v>9967192.5869999975</c:v>
                </c:pt>
                <c:pt idx="96">
                  <c:v>8861927.6799999997</c:v>
                </c:pt>
                <c:pt idx="97">
                  <c:v>8815586.09375</c:v>
                </c:pt>
                <c:pt idx="98">
                  <c:v>8397654.4000000004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1137408"/>
        <c:axId val="150626304"/>
      </c:lineChart>
      <c:catAx>
        <c:axId val="181137408"/>
        <c:scaling>
          <c:orientation val="minMax"/>
        </c:scaling>
        <c:delete val="0"/>
        <c:axPos val="b"/>
        <c:majorTickMark val="out"/>
        <c:minorTickMark val="none"/>
        <c:tickLblPos val="nextTo"/>
        <c:crossAx val="150626304"/>
        <c:crosses val="autoZero"/>
        <c:auto val="1"/>
        <c:lblAlgn val="ctr"/>
        <c:lblOffset val="100"/>
        <c:noMultiLvlLbl val="0"/>
      </c:catAx>
      <c:valAx>
        <c:axId val="150626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11374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0.51498</cdr:x>
      <cdr:y>0.89981</cdr:y>
    </cdr:from>
    <cdr:to>
      <cdr:x>1</cdr:x>
      <cdr:y>1</cdr:y>
    </cdr:to>
    <cdr:pic>
      <cdr:nvPicPr>
        <cdr:cNvPr id="5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3924110" y="3935390"/>
          <a:ext cx="3695890" cy="438173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0.53248</cdr:x>
      <cdr:y>0.89981</cdr:y>
    </cdr:from>
    <cdr:to>
      <cdr:x>1</cdr:x>
      <cdr:y>1</cdr:y>
    </cdr:to>
    <cdr:pic>
      <cdr:nvPicPr>
        <cdr:cNvPr id="4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4057467" y="3935390"/>
          <a:ext cx="3562533" cy="438173"/>
        </a:xfrm>
        <a:prstGeom xmlns:a="http://schemas.openxmlformats.org/drawingml/2006/main" prst="rect">
          <a:avLst/>
        </a:prstGeom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0.57831</cdr:x>
      <cdr:y>0.89981</cdr:y>
    </cdr:from>
    <cdr:to>
      <cdr:x>1</cdr:x>
      <cdr:y>1</cdr:y>
    </cdr:to>
    <cdr:pic>
      <cdr:nvPicPr>
        <cdr:cNvPr id="4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4406735" y="3935390"/>
          <a:ext cx="3213265" cy="438173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458D-3A78-4085-9235-DC99F54B09FB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035762-40F8-44E3-A081-D09CC7577E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458D-3A78-4085-9235-DC99F54B09FB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5762-40F8-44E3-A081-D09CC7577E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458D-3A78-4085-9235-DC99F54B09FB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5762-40F8-44E3-A081-D09CC7577E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458D-3A78-4085-9235-DC99F54B09FB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5762-40F8-44E3-A081-D09CC7577E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458D-3A78-4085-9235-DC99F54B09FB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035762-40F8-44E3-A081-D09CC7577E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458D-3A78-4085-9235-DC99F54B09FB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5762-40F8-44E3-A081-D09CC7577E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458D-3A78-4085-9235-DC99F54B09FB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5762-40F8-44E3-A081-D09CC7577E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458D-3A78-4085-9235-DC99F54B09FB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5762-40F8-44E3-A081-D09CC7577E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458D-3A78-4085-9235-DC99F54B09FB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5762-40F8-44E3-A081-D09CC7577E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458D-3A78-4085-9235-DC99F54B09FB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5762-40F8-44E3-A081-D09CC7577E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458D-3A78-4085-9235-DC99F54B09FB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035762-40F8-44E3-A081-D09CC7577E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FBA458D-3A78-4085-9235-DC99F54B09FB}" type="datetimeFigureOut">
              <a:rPr lang="ko-KR" altLang="en-US" smtClean="0"/>
              <a:t>2018-09-28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F035762-40F8-44E3-A081-D09CC7577E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8000" dirty="0" smtClean="0"/>
              <a:t>주식 </a:t>
            </a:r>
            <a:r>
              <a:rPr lang="en-US" altLang="ko-KR" sz="8000" dirty="0" smtClean="0"/>
              <a:t>RNN </a:t>
            </a:r>
            <a:r>
              <a:rPr lang="ko-KR" altLang="en-US" sz="8000" dirty="0" smtClean="0"/>
              <a:t>모델</a:t>
            </a:r>
            <a:r>
              <a:rPr lang="en-US" altLang="ko-KR" sz="8000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sz="6600" dirty="0" smtClean="0"/>
              <a:t>최적의 </a:t>
            </a:r>
            <a:r>
              <a:rPr lang="ko-KR" altLang="en-US" sz="6600" dirty="0" err="1" smtClean="0"/>
              <a:t>파라미터는</a:t>
            </a:r>
            <a:r>
              <a:rPr lang="en-US" altLang="ko-KR" sz="6600" dirty="0"/>
              <a:t>?</a:t>
            </a: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주식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</a:t>
            </a:r>
            <a:r>
              <a:rPr lang="en-US" altLang="ko-KR" dirty="0" smtClean="0"/>
              <a:t>RNN </a:t>
            </a:r>
            <a:r>
              <a:rPr lang="ko-KR" altLang="en-US" dirty="0" smtClean="0"/>
              <a:t>모델에서 최적의 </a:t>
            </a:r>
            <a:r>
              <a:rPr lang="ko-KR" altLang="en-US" dirty="0" err="1" smtClean="0"/>
              <a:t>파라미터를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찾고 모의 투자 결과를 확인한다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97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최적의 </a:t>
            </a:r>
            <a:r>
              <a:rPr lang="ko-KR" altLang="en-US" dirty="0" err="1" smtClean="0"/>
              <a:t>하이퍼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파라미터는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seq_length</a:t>
            </a:r>
            <a:r>
              <a:rPr lang="en-US" altLang="ko-KR" dirty="0" smtClean="0"/>
              <a:t> </a:t>
            </a:r>
            <a:r>
              <a:rPr lang="en-US" altLang="ko-KR" dirty="0"/>
              <a:t>= 15  # </a:t>
            </a:r>
            <a:r>
              <a:rPr lang="ko-KR" altLang="en-US" dirty="0"/>
              <a:t>시퀀스 </a:t>
            </a:r>
            <a:r>
              <a:rPr lang="ko-KR" altLang="en-US" dirty="0" err="1"/>
              <a:t>갯수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err="1" smtClean="0"/>
              <a:t>data_dim</a:t>
            </a:r>
            <a:r>
              <a:rPr lang="en-US" altLang="ko-KR" dirty="0" smtClean="0"/>
              <a:t> </a:t>
            </a:r>
            <a:r>
              <a:rPr lang="en-US" altLang="ko-KR" dirty="0"/>
              <a:t>= 5  # </a:t>
            </a:r>
            <a:r>
              <a:rPr lang="ko-KR" altLang="en-US" dirty="0"/>
              <a:t>입력 데이터 </a:t>
            </a:r>
            <a:r>
              <a:rPr lang="ko-KR" altLang="en-US" dirty="0" err="1"/>
              <a:t>갯수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 err="1" smtClean="0"/>
              <a:t>dropout_keep</a:t>
            </a:r>
            <a:r>
              <a:rPr lang="en-US" altLang="ko-KR" dirty="0" smtClean="0"/>
              <a:t> </a:t>
            </a:r>
            <a:r>
              <a:rPr lang="en-US" altLang="ko-KR" dirty="0"/>
              <a:t>= 0.6  # dropout</a:t>
            </a:r>
            <a:br>
              <a:rPr lang="en-US" altLang="ko-KR" dirty="0"/>
            </a:br>
            <a:r>
              <a:rPr lang="en-US" altLang="ko-KR" dirty="0" err="1" smtClean="0"/>
              <a:t>learning_rate</a:t>
            </a:r>
            <a:r>
              <a:rPr lang="en-US" altLang="ko-KR" dirty="0" smtClean="0"/>
              <a:t> </a:t>
            </a:r>
            <a:r>
              <a:rPr lang="en-US" altLang="ko-KR" dirty="0"/>
              <a:t>= 0.0001</a:t>
            </a:r>
            <a:br>
              <a:rPr lang="en-US" altLang="ko-KR" dirty="0"/>
            </a:br>
            <a:r>
              <a:rPr lang="en-US" altLang="ko-KR" dirty="0" err="1" smtClean="0"/>
              <a:t>hidden_dims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/>
              <a:t>[</a:t>
            </a:r>
            <a:r>
              <a:rPr lang="en-US" altLang="ko-KR" dirty="0"/>
              <a:t>128</a:t>
            </a:r>
            <a:r>
              <a:rPr lang="en-US" altLang="ko-KR" dirty="0"/>
              <a:t>, </a:t>
            </a:r>
            <a:r>
              <a:rPr lang="en-US" altLang="ko-KR" dirty="0"/>
              <a:t>96</a:t>
            </a:r>
            <a:r>
              <a:rPr lang="en-US" altLang="ko-KR" dirty="0"/>
              <a:t>, </a:t>
            </a:r>
            <a:r>
              <a:rPr lang="en-US" altLang="ko-KR" dirty="0"/>
              <a:t>64</a:t>
            </a:r>
            <a:r>
              <a:rPr lang="en-US" altLang="ko-KR" dirty="0"/>
              <a:t>, </a:t>
            </a:r>
            <a:r>
              <a:rPr lang="en-US" altLang="ko-KR" dirty="0"/>
              <a:t>32</a:t>
            </a:r>
            <a:r>
              <a:rPr lang="en-US" altLang="ko-KR" dirty="0"/>
              <a:t>, </a:t>
            </a:r>
            <a:r>
              <a:rPr lang="en-US" altLang="ko-KR" dirty="0"/>
              <a:t>16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 smtClean="0"/>
              <a:t>iterations </a:t>
            </a:r>
            <a:r>
              <a:rPr lang="en-US" altLang="ko-KR" dirty="0"/>
              <a:t>= </a:t>
            </a:r>
            <a:r>
              <a:rPr lang="en-US" altLang="ko-KR" dirty="0"/>
              <a:t>[</a:t>
            </a:r>
            <a:r>
              <a:rPr lang="en-US" altLang="ko-KR" dirty="0"/>
              <a:t>100</a:t>
            </a:r>
            <a:r>
              <a:rPr lang="en-US" altLang="ko-KR" dirty="0"/>
              <a:t>, </a:t>
            </a:r>
            <a:r>
              <a:rPr lang="en-US" altLang="ko-KR" dirty="0"/>
              <a:t>200</a:t>
            </a:r>
            <a:r>
              <a:rPr lang="en-US" altLang="ko-KR" dirty="0"/>
              <a:t>]  </a:t>
            </a:r>
            <a:r>
              <a:rPr lang="en-US" altLang="ko-KR" dirty="0"/>
              <a:t># </a:t>
            </a:r>
            <a:r>
              <a:rPr lang="ko-KR" altLang="en-US" dirty="0"/>
              <a:t>최소</a:t>
            </a:r>
            <a:r>
              <a:rPr lang="en-US" altLang="ko-KR" dirty="0"/>
              <a:t>, </a:t>
            </a:r>
            <a:r>
              <a:rPr lang="ko-KR" altLang="en-US" dirty="0"/>
              <a:t>최대 훈련 반복횟수</a:t>
            </a:r>
            <a:br>
              <a:rPr lang="ko-KR" altLang="en-US" dirty="0"/>
            </a:br>
            <a:r>
              <a:rPr lang="en-US" altLang="ko-KR" dirty="0" err="1" smtClean="0"/>
              <a:t>loss_up_count</a:t>
            </a:r>
            <a:r>
              <a:rPr lang="en-US" altLang="ko-KR" dirty="0" smtClean="0"/>
              <a:t> </a:t>
            </a:r>
            <a:r>
              <a:rPr lang="en-US" altLang="ko-KR" dirty="0"/>
              <a:t>= 50  # early stopping</a:t>
            </a:r>
            <a:br>
              <a:rPr lang="en-US" altLang="ko-KR" dirty="0"/>
            </a:br>
            <a:r>
              <a:rPr lang="en-US" altLang="ko-KR" dirty="0" err="1" smtClean="0"/>
              <a:t>train_percent</a:t>
            </a:r>
            <a:r>
              <a:rPr lang="en-US" altLang="ko-KR" dirty="0" smtClean="0"/>
              <a:t> </a:t>
            </a:r>
            <a:r>
              <a:rPr lang="en-US" altLang="ko-KR" dirty="0"/>
              <a:t>= 80.0  # </a:t>
            </a:r>
            <a:r>
              <a:rPr lang="ko-KR" altLang="en-US" dirty="0"/>
              <a:t>훈련 데이터 퍼센트</a:t>
            </a:r>
            <a:br>
              <a:rPr lang="ko-KR" altLang="en-US" dirty="0"/>
            </a:br>
            <a:r>
              <a:rPr lang="en-US" altLang="ko-KR" dirty="0" err="1" smtClean="0"/>
              <a:t>invest_count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20  </a:t>
            </a:r>
            <a:r>
              <a:rPr lang="en-US" altLang="ko-KR" dirty="0"/>
              <a:t># </a:t>
            </a:r>
            <a:r>
              <a:rPr lang="ko-KR" altLang="en-US" dirty="0"/>
              <a:t>투자 횟수</a:t>
            </a:r>
            <a:br>
              <a:rPr lang="ko-KR" altLang="en-US" dirty="0"/>
            </a:br>
            <a:r>
              <a:rPr lang="en-US" altLang="ko-KR" dirty="0" err="1" smtClean="0"/>
              <a:t>invest_money</a:t>
            </a:r>
            <a:r>
              <a:rPr lang="en-US" altLang="ko-KR" dirty="0" smtClean="0"/>
              <a:t> </a:t>
            </a:r>
            <a:r>
              <a:rPr lang="en-US" altLang="ko-KR" dirty="0"/>
              <a:t>= 10000000  # </a:t>
            </a:r>
            <a:r>
              <a:rPr lang="ko-KR" altLang="en-US" dirty="0"/>
              <a:t>각 주식에 </a:t>
            </a:r>
            <a:r>
              <a:rPr lang="ko-KR" altLang="en-US" dirty="0" err="1"/>
              <a:t>모의투자할</a:t>
            </a:r>
            <a:r>
              <a:rPr lang="ko-KR" altLang="en-US" dirty="0"/>
              <a:t> 금액</a:t>
            </a:r>
            <a:br>
              <a:rPr lang="ko-KR" altLang="en-US" dirty="0"/>
            </a:br>
            <a:r>
              <a:rPr lang="en-US" altLang="ko-KR" dirty="0" err="1" smtClean="0"/>
              <a:t>fee_percent</a:t>
            </a:r>
            <a:r>
              <a:rPr lang="en-US" altLang="ko-KR" dirty="0" smtClean="0"/>
              <a:t> </a:t>
            </a:r>
            <a:r>
              <a:rPr lang="en-US" altLang="ko-KR" dirty="0"/>
              <a:t>= 0.015  # </a:t>
            </a:r>
            <a:r>
              <a:rPr lang="ko-KR" altLang="en-US" dirty="0" err="1"/>
              <a:t>투자시</a:t>
            </a:r>
            <a:r>
              <a:rPr lang="ko-KR" altLang="en-US" dirty="0"/>
              <a:t> 발생하는 수수료</a:t>
            </a:r>
            <a:br>
              <a:rPr lang="ko-KR" altLang="en-US" dirty="0"/>
            </a:br>
            <a:r>
              <a:rPr lang="en-US" altLang="ko-KR" dirty="0" err="1" smtClean="0"/>
              <a:t>tax_percent</a:t>
            </a:r>
            <a:r>
              <a:rPr lang="en-US" altLang="ko-KR" dirty="0" smtClean="0"/>
              <a:t> </a:t>
            </a:r>
            <a:r>
              <a:rPr lang="en-US" altLang="ko-KR" dirty="0"/>
              <a:t>= 0.3  # </a:t>
            </a:r>
            <a:r>
              <a:rPr lang="ko-KR" altLang="en-US" dirty="0" err="1"/>
              <a:t>매도시</a:t>
            </a:r>
            <a:r>
              <a:rPr lang="ko-KR" altLang="en-US" dirty="0"/>
              <a:t> 발생하는 세금</a:t>
            </a:r>
            <a:br>
              <a:rPr lang="ko-KR" altLang="en-US" dirty="0"/>
            </a:br>
            <a:r>
              <a:rPr lang="en-US" altLang="ko-KR" dirty="0" err="1" smtClean="0"/>
              <a:t>invest_min_percent</a:t>
            </a:r>
            <a:r>
              <a:rPr lang="en-US" altLang="ko-KR" dirty="0" smtClean="0"/>
              <a:t> </a:t>
            </a:r>
            <a:r>
              <a:rPr lang="en-US" altLang="ko-KR" dirty="0"/>
              <a:t>= 0.315  # </a:t>
            </a:r>
            <a:r>
              <a:rPr lang="ko-KR" altLang="en-US" dirty="0"/>
              <a:t>투자를 하는 최소 간격 </a:t>
            </a:r>
            <a:r>
              <a:rPr lang="ko-KR" altLang="en-US" dirty="0" smtClean="0"/>
              <a:t>퍼센트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3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세션을 하나로 했을 경우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832427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700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세션을 각각 했을 경우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5020254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784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둘을 </a:t>
            </a:r>
            <a:r>
              <a:rPr lang="ko-KR" altLang="en-US" dirty="0" err="1" smtClean="0"/>
              <a:t>평균내어서</a:t>
            </a:r>
            <a:r>
              <a:rPr lang="ko-KR" altLang="en-US" dirty="0" smtClean="0"/>
              <a:t> 투자하면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16598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342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높게 예측된 주식만을 구매하면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48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 smtClean="0"/>
              <a:t>인덱스보다 높이는 것은 힘드나 안정적인 수입을 실현할 수는 있다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 smtClean="0"/>
              <a:t>여러 방법으로 예측한 다음에 앙상블을 시도해 보는 것도 좋은 방법일 수 있다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 smtClean="0"/>
              <a:t>룰 베이스로 투자하는 하는 방법에 </a:t>
            </a:r>
            <a:r>
              <a:rPr lang="ko-KR" altLang="en-US" dirty="0" err="1" smtClean="0"/>
              <a:t>딥러닝의</a:t>
            </a:r>
            <a:r>
              <a:rPr lang="ko-KR" altLang="en-US" dirty="0" smtClean="0"/>
              <a:t> 결과를 조합하는 방법도 고려해 볼 수 있다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192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156</TotalTime>
  <Words>84</Words>
  <Application>Microsoft Office PowerPoint</Application>
  <PresentationFormat>화면 슬라이드 쇼(4:3)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필수</vt:lpstr>
      <vt:lpstr>주식 RNN 모델, 최적의 파라미터는?</vt:lpstr>
      <vt:lpstr>최적의 하이퍼 파라미터는? </vt:lpstr>
      <vt:lpstr>세션을 하나로 했을 경우</vt:lpstr>
      <vt:lpstr>세션을 각각 했을 경우</vt:lpstr>
      <vt:lpstr>둘을 평균내어서 투자하면?</vt:lpstr>
      <vt:lpstr>높게 예측된 주식만을 구매하면?</vt:lpstr>
      <vt:lpstr>결론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주식 딥러닝 최적의 파라미터는?</dc:title>
  <dc:creator>남인</dc:creator>
  <cp:lastModifiedBy>남인</cp:lastModifiedBy>
  <cp:revision>14</cp:revision>
  <dcterms:created xsi:type="dcterms:W3CDTF">2018-09-28T11:41:21Z</dcterms:created>
  <dcterms:modified xsi:type="dcterms:W3CDTF">2018-09-28T14:17:22Z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C:\Users\south\Desktop\주식 딥러닝 최적의 파라미터는.pptx</vt:lpwstr>
  </property>
</Properties>
</file>