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69" r:id="rId14"/>
    <p:sldId id="270" r:id="rId15"/>
    <p:sldId id="272" r:id="rId16"/>
    <p:sldId id="271" r:id="rId17"/>
    <p:sldId id="273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673" autoAdjust="0"/>
  </p:normalViewPr>
  <p:slideViewPr>
    <p:cSldViewPr snapToGrid="0">
      <p:cViewPr varScale="1">
        <p:scale>
          <a:sx n="105" d="100"/>
          <a:sy n="105" d="100"/>
        </p:scale>
        <p:origin x="120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32C8-5182-4818-BB2B-C6DBA1F28B4F}" type="datetimeFigureOut">
              <a:rPr lang="de-CH" smtClean="0"/>
              <a:t>11.10.2017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8BC1F-B303-41BB-B1E5-E3EE1F4954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80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Knowledge_Discovery_in_Databas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.wikipedia.org/wiki/Data-Mining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418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Sehr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angesagt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im</a:t>
            </a:r>
            <a:r>
              <a:rPr lang="en-US" baseline="0" dirty="0" smtClean="0">
                <a:effectLst/>
              </a:rPr>
              <a:t> Moment.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2649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185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933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83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30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82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78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Das Thema ist eng verwandt mit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nowledge Discovery in Databases"/>
              </a:rPr>
              <a:t>Knowledge Discovery in Databases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und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-Mining"/>
              </a:rPr>
              <a:t>Data-Mining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“, bei dem es jedoch vorwiegend um das Finden von neuen Mustern und Gesetzmäßigkeiten geht. 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8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allows developers to organize and structure knowledge and perform various tasks, including translation, speech recognition, and topic</a:t>
            </a:r>
            <a:r>
              <a:rPr lang="en-US" dirty="0" smtClean="0">
                <a:effectLst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segmentation, named entity recognition, automatic summarization, and sentiment analysis and relationship extraction.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0151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Beware: </a:t>
            </a:r>
            <a:r>
              <a:rPr lang="en-US" dirty="0" err="1" smtClean="0">
                <a:effectLst/>
              </a:rPr>
              <a:t>Englisch</a:t>
            </a:r>
            <a:r>
              <a:rPr lang="en-US" dirty="0" smtClean="0">
                <a:effectLst/>
              </a:rPr>
              <a:t> und Deutsch </a:t>
            </a:r>
            <a:r>
              <a:rPr lang="en-US" dirty="0" err="1" smtClean="0">
                <a:effectLst/>
              </a:rPr>
              <a:t>ist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sehr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bedacht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gewählt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diesen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Folien</a:t>
            </a:r>
            <a:r>
              <a:rPr lang="en-US" dirty="0" smtClean="0">
                <a:effectLst/>
              </a:rPr>
              <a:t>! </a:t>
            </a:r>
          </a:p>
          <a:p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Künstliche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neuronale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Netze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443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Anyhow? </a:t>
            </a:r>
            <a:r>
              <a:rPr lang="en-US" dirty="0" err="1" smtClean="0">
                <a:effectLst/>
              </a:rPr>
              <a:t>Diskussionen</a:t>
            </a:r>
            <a:r>
              <a:rPr lang="en-US" dirty="0" smtClean="0">
                <a:effectLst/>
              </a:rPr>
              <a:t> on Yammer - Hat </a:t>
            </a:r>
            <a:r>
              <a:rPr lang="en-US" dirty="0" err="1" smtClean="0">
                <a:effectLst/>
              </a:rPr>
              <a:t>jemand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gute</a:t>
            </a:r>
            <a:r>
              <a:rPr lang="en-US" dirty="0" smtClean="0">
                <a:effectLst/>
              </a:rPr>
              <a:t> Definition </a:t>
            </a:r>
            <a:r>
              <a:rPr lang="en-US" dirty="0" err="1" smtClean="0">
                <a:effectLst/>
              </a:rPr>
              <a:t>für</a:t>
            </a:r>
            <a:r>
              <a:rPr lang="en-US" dirty="0" smtClean="0">
                <a:effectLst/>
              </a:rPr>
              <a:t> das?</a:t>
            </a:r>
          </a:p>
          <a:p>
            <a:r>
              <a:rPr lang="en-US" dirty="0" smtClean="0">
                <a:effectLst/>
              </a:rPr>
              <a:t>Und/Oder?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801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dirty="0" smtClean="0">
                <a:effectLst/>
              </a:rPr>
              <a:t>Wa</a:t>
            </a:r>
            <a:r>
              <a:rPr lang="de-CH" baseline="0" dirty="0" smtClean="0">
                <a:effectLst/>
              </a:rPr>
              <a:t>s wir bis jetzt haben.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82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Was </a:t>
            </a:r>
            <a:r>
              <a:rPr lang="en-US" dirty="0" err="1" smtClean="0">
                <a:effectLst/>
              </a:rPr>
              <a:t>noch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fehlt</a:t>
            </a:r>
            <a:r>
              <a:rPr lang="en-US" dirty="0" smtClean="0">
                <a:effectLst/>
              </a:rPr>
              <a:t>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35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none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Century Gothic" panose="020B0502020202020204" pitchFamily="34" charset="0"/>
              </a:rPr>
              <a:t>Machine Learning</a:t>
            </a:r>
            <a:endParaRPr lang="de-CH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2800" dirty="0" smtClean="0"/>
              <a:t>Einführung in das maschinelle Lernen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0348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</a:t>
            </a:r>
            <a:r>
              <a:rPr lang="de-CH" dirty="0" smtClean="0"/>
              <a:t>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0945" y="2097088"/>
            <a:ext cx="9382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bezeichnet</a:t>
            </a:r>
            <a:r>
              <a:rPr lang="de-CH" i="1" dirty="0"/>
              <a:t> Datenmengen, </a:t>
            </a:r>
            <a:r>
              <a:rPr lang="de-CH" i="1" dirty="0" smtClean="0"/>
              <a:t>welche</a:t>
            </a:r>
          </a:p>
          <a:p>
            <a:endParaRPr lang="de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groß,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komplex,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schnelllebig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schwach </a:t>
            </a:r>
            <a:r>
              <a:rPr lang="de-CH" i="1" dirty="0" smtClean="0"/>
              <a:t>strukturiert</a:t>
            </a:r>
          </a:p>
          <a:p>
            <a:endParaRPr lang="de-CH" i="1" dirty="0"/>
          </a:p>
          <a:p>
            <a:r>
              <a:rPr lang="de-CH" i="1" dirty="0"/>
              <a:t>sind, um sie mit manuellen und herkömmlichen Methoden der Datenverarbeitung </a:t>
            </a:r>
            <a:endParaRPr lang="de-CH" i="1" dirty="0" smtClean="0"/>
          </a:p>
          <a:p>
            <a:r>
              <a:rPr lang="de-CH" i="1" dirty="0" smtClean="0"/>
              <a:t>auszuwerten</a:t>
            </a:r>
            <a:r>
              <a:rPr lang="de-CH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0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5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449" y="3229304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b="1" i="1" dirty="0" smtClean="0"/>
              <a:t>Machine Learning</a:t>
            </a:r>
            <a:r>
              <a:rPr lang="en-US" i="1" dirty="0" smtClean="0"/>
              <a:t> + </a:t>
            </a:r>
            <a:r>
              <a:rPr lang="en-US" b="1" i="1" dirty="0" err="1" smtClean="0"/>
              <a:t>Artifical</a:t>
            </a:r>
            <a:r>
              <a:rPr lang="en-US" b="1" i="1" dirty="0" smtClean="0"/>
              <a:t> Neural Networks</a:t>
            </a:r>
            <a:r>
              <a:rPr lang="en-US" i="1" dirty="0" smtClean="0"/>
              <a:t> = Deep Learning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07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4063" y="4204092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Mining</a:t>
            </a:r>
            <a:r>
              <a:rPr lang="en-US" i="1" dirty="0" smtClean="0"/>
              <a:t> + </a:t>
            </a:r>
            <a:r>
              <a:rPr lang="en-US" b="1" i="1" dirty="0" smtClean="0"/>
              <a:t>Big Data</a:t>
            </a:r>
            <a:r>
              <a:rPr lang="en-US" i="1" dirty="0" smtClean="0"/>
              <a:t> + </a:t>
            </a:r>
            <a:r>
              <a:rPr lang="en-US" b="1" i="1" dirty="0" smtClean="0"/>
              <a:t>NLP</a:t>
            </a:r>
            <a:r>
              <a:rPr lang="en-US" i="1" dirty="0" smtClean="0"/>
              <a:t> = </a:t>
            </a:r>
            <a:r>
              <a:rPr lang="en-US" b="1" i="1" dirty="0" smtClean="0"/>
              <a:t>Data Science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899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418" y="3583181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Science </a:t>
            </a:r>
            <a:r>
              <a:rPr lang="en-US" i="1" dirty="0" smtClean="0"/>
              <a:t>+ </a:t>
            </a:r>
            <a:r>
              <a:rPr lang="en-US" b="1" i="1" dirty="0" smtClean="0"/>
              <a:t>Deep Learning </a:t>
            </a:r>
            <a:r>
              <a:rPr lang="en-US" i="1" dirty="0" smtClean="0"/>
              <a:t>= </a:t>
            </a:r>
            <a:r>
              <a:rPr lang="en-US" b="1" i="1" dirty="0" smtClean="0"/>
              <a:t>Cognitive Computing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3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22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865" y="3576027"/>
            <a:ext cx="2516188" cy="429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9073428" y="3934706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pc="600" dirty="0" smtClean="0"/>
              <a:t>Artifical Intelligence</a:t>
            </a:r>
            <a:endParaRPr lang="de-CH" spc="600" dirty="0"/>
          </a:p>
        </p:txBody>
      </p:sp>
      <p:sp>
        <p:nvSpPr>
          <p:cNvPr id="8" name="TextBox 7"/>
          <p:cNvSpPr txBox="1"/>
          <p:nvPr/>
        </p:nvSpPr>
        <p:spPr>
          <a:xfrm>
            <a:off x="4077959" y="485397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830179" y="450830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6022528" y="3576027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Deep </a:t>
            </a:r>
            <a:r>
              <a:rPr lang="de-CH" sz="2400" dirty="0" smtClean="0"/>
              <a:t>Learning</a:t>
            </a:r>
            <a:endParaRPr lang="de-CH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3132" y="4853976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2713415" y="506391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258670" y="2080347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Cognitive Computing</a:t>
            </a:r>
            <a:endParaRPr lang="de-CH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367139" y="473005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3522932" y="47397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2387" y="482319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6" name="TextBox 15"/>
          <p:cNvSpPr txBox="1"/>
          <p:nvPr/>
        </p:nvSpPr>
        <p:spPr>
          <a:xfrm rot="17130784">
            <a:off x="3439529" y="406331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7" name="TextBox 16"/>
          <p:cNvSpPr txBox="1"/>
          <p:nvPr/>
        </p:nvSpPr>
        <p:spPr>
          <a:xfrm rot="3935185">
            <a:off x="7830255" y="419423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1665" y="347730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+</a:t>
            </a:r>
            <a:endParaRPr lang="de-CH" sz="32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01665" y="270402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=</a:t>
            </a:r>
            <a:endParaRPr lang="de-CH" sz="3200" b="1" dirty="0"/>
          </a:p>
        </p:txBody>
      </p:sp>
      <p:sp>
        <p:nvSpPr>
          <p:cNvPr id="21" name="Freeform 20"/>
          <p:cNvSpPr/>
          <p:nvPr/>
        </p:nvSpPr>
        <p:spPr>
          <a:xfrm>
            <a:off x="4901184" y="5157216"/>
            <a:ext cx="1645920" cy="243814"/>
          </a:xfrm>
          <a:custGeom>
            <a:avLst/>
            <a:gdLst>
              <a:gd name="connsiteX0" fmla="*/ 0 w 1645920"/>
              <a:gd name="connsiteY0" fmla="*/ 0 h 438986"/>
              <a:gd name="connsiteX1" fmla="*/ 795528 w 1645920"/>
              <a:gd name="connsiteY1" fmla="*/ 438912 h 438986"/>
              <a:gd name="connsiteX2" fmla="*/ 1645920 w 1645920"/>
              <a:gd name="connsiteY2" fmla="*/ 27432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438986">
                <a:moveTo>
                  <a:pt x="0" y="0"/>
                </a:moveTo>
                <a:cubicBezTo>
                  <a:pt x="260604" y="217170"/>
                  <a:pt x="521208" y="434340"/>
                  <a:pt x="795528" y="438912"/>
                </a:cubicBezTo>
                <a:cubicBezTo>
                  <a:pt x="1069848" y="443484"/>
                  <a:pt x="1357884" y="235458"/>
                  <a:pt x="1645920" y="27432"/>
                </a:cubicBezTo>
              </a:path>
            </a:pathLst>
          </a:custGeom>
          <a:noFill/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Box 21"/>
          <p:cNvSpPr txBox="1"/>
          <p:nvPr/>
        </p:nvSpPr>
        <p:spPr>
          <a:xfrm>
            <a:off x="5503034" y="53726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smtClean="0"/>
              <a:t>~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2434601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Welche Fragen kann ML beanworten?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832" y="2249487"/>
            <a:ext cx="8825579" cy="3541714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5 Fragen können von ML beanwortet werden</a:t>
            </a:r>
          </a:p>
          <a:p>
            <a:pPr marL="0" indent="0">
              <a:buNone/>
            </a:pPr>
            <a:endParaRPr lang="de-CH" dirty="0" smtClean="0"/>
          </a:p>
          <a:p>
            <a:pPr lvl="1"/>
            <a:r>
              <a:rPr lang="de-CH" dirty="0" smtClean="0"/>
              <a:t>Ist das A oder B?</a:t>
            </a:r>
          </a:p>
          <a:p>
            <a:pPr lvl="1"/>
            <a:r>
              <a:rPr lang="de-CH" dirty="0" smtClean="0"/>
              <a:t>Wieviel/wieviele?</a:t>
            </a:r>
          </a:p>
          <a:p>
            <a:pPr lvl="1"/>
            <a:r>
              <a:rPr lang="de-CH" dirty="0" smtClean="0"/>
              <a:t>Ist das sonderbar?</a:t>
            </a:r>
          </a:p>
          <a:p>
            <a:pPr lvl="1"/>
            <a:r>
              <a:rPr lang="de-CH" dirty="0" smtClean="0"/>
              <a:t>Wie ist das organisiert?</a:t>
            </a:r>
          </a:p>
          <a:p>
            <a:pPr lvl="1"/>
            <a:r>
              <a:rPr lang="de-CH" dirty="0" smtClean="0"/>
              <a:t>Was soll ich als nächstes tun?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49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Was ist maschinelles Lernen?</a:t>
            </a:r>
          </a:p>
          <a:p>
            <a:r>
              <a:rPr lang="de-CH" dirty="0" smtClean="0"/>
              <a:t>Was ist R/Rstudio?</a:t>
            </a:r>
          </a:p>
          <a:p>
            <a:r>
              <a:rPr lang="de-CH" dirty="0" smtClean="0"/>
              <a:t>Arten von maschinellem Lernen</a:t>
            </a:r>
          </a:p>
          <a:p>
            <a:r>
              <a:rPr lang="de-CH" dirty="0" smtClean="0"/>
              <a:t>Tutorial/Demo</a:t>
            </a:r>
          </a:p>
          <a:p>
            <a:r>
              <a:rPr lang="de-CH" dirty="0" smtClean="0"/>
              <a:t>ML mit Visual Studio 2017</a:t>
            </a:r>
          </a:p>
          <a:p>
            <a:r>
              <a:rPr lang="de-CH" dirty="0" smtClean="0"/>
              <a:t>Weiterführende Konzepte</a:t>
            </a:r>
          </a:p>
        </p:txBody>
      </p:sp>
    </p:spTree>
    <p:extLst>
      <p:ext uri="{BB962C8B-B14F-4D97-AF65-F5344CB8AC3E}">
        <p14:creationId xmlns:p14="http://schemas.microsoft.com/office/powerpoint/2010/main" val="3758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maschinelles Lernen?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4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4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Science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Mining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Natural Language Processing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Deep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Machine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Big Data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Cognitive Computing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Artifical Neural Network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5579" y="2851986"/>
            <a:ext cx="7651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Artificial intelligence is the catchall term for all things technology. 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From </a:t>
            </a:r>
            <a:r>
              <a:rPr lang="en-US" i="1" dirty="0"/>
              <a:t>algorithms to smart software, </a:t>
            </a:r>
            <a:r>
              <a:rPr lang="en-US" i="1" dirty="0" smtClean="0"/>
              <a:t>anything </a:t>
            </a:r>
            <a:r>
              <a:rPr lang="en-US" i="1" dirty="0"/>
              <a:t>that is not human that </a:t>
            </a:r>
            <a:endParaRPr lang="en-US" i="1" dirty="0" smtClean="0"/>
          </a:p>
          <a:p>
            <a:r>
              <a:rPr lang="en-US" i="1" dirty="0" smtClean="0"/>
              <a:t>can </a:t>
            </a:r>
            <a:r>
              <a:rPr lang="en-US" i="1" dirty="0"/>
              <a:t>compute or think is AI.</a:t>
            </a:r>
            <a:r>
              <a:rPr lang="en-US" dirty="0"/>
              <a:t> 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2125579" y="2229857"/>
            <a:ext cx="7839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[..] ist </a:t>
            </a:r>
            <a:r>
              <a:rPr lang="de-CH" i="1" dirty="0"/>
              <a:t>ein </a:t>
            </a:r>
            <a:r>
              <a:rPr lang="de-CH" b="1" i="1" dirty="0"/>
              <a:t>Teilgebiet der Informatik</a:t>
            </a:r>
            <a:r>
              <a:rPr lang="de-CH" i="1" dirty="0"/>
              <a:t>, welches sich </a:t>
            </a:r>
            <a:endParaRPr lang="de-CH" i="1" dirty="0"/>
          </a:p>
          <a:p>
            <a:r>
              <a:rPr lang="de-CH" i="1" dirty="0"/>
              <a:t>mit </a:t>
            </a:r>
            <a:r>
              <a:rPr lang="de-CH" i="1" dirty="0"/>
              <a:t>der </a:t>
            </a:r>
            <a:r>
              <a:rPr lang="de-CH" b="1" i="1" dirty="0"/>
              <a:t>Automatisierung intelligenten Verhaltens</a:t>
            </a:r>
            <a:r>
              <a:rPr lang="de-CH" i="1" dirty="0"/>
              <a:t> befasst. </a:t>
            </a:r>
            <a:endParaRPr lang="de-CH" i="1" dirty="0"/>
          </a:p>
          <a:p>
            <a:endParaRPr lang="de-CH" i="1" dirty="0"/>
          </a:p>
          <a:p>
            <a:r>
              <a:rPr lang="de-CH" i="1" dirty="0" smtClean="0"/>
              <a:t>Der </a:t>
            </a:r>
            <a:r>
              <a:rPr lang="de-CH" i="1" dirty="0"/>
              <a:t>Begriff ist insofern nicht eindeutig abgrenzbar, </a:t>
            </a:r>
            <a:endParaRPr lang="de-CH" i="1" dirty="0" smtClean="0"/>
          </a:p>
          <a:p>
            <a:r>
              <a:rPr lang="de-CH" i="1" dirty="0" smtClean="0"/>
              <a:t>als </a:t>
            </a:r>
            <a:r>
              <a:rPr lang="de-CH" i="1" dirty="0"/>
              <a:t>es bereits an einer genauen Definition von Intelligenz mangelt.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5638" y="3452151"/>
            <a:ext cx="8356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mining is the practice of </a:t>
            </a:r>
            <a:r>
              <a:rPr lang="en-US" b="1" i="1" dirty="0"/>
              <a:t>evaluating large databases </a:t>
            </a:r>
            <a:r>
              <a:rPr lang="en-US" i="1" dirty="0"/>
              <a:t>of information </a:t>
            </a:r>
            <a:endParaRPr lang="en-US" i="1" dirty="0" smtClean="0"/>
          </a:p>
          <a:p>
            <a:r>
              <a:rPr lang="en-US" b="1" i="1" dirty="0" smtClean="0"/>
              <a:t>to </a:t>
            </a:r>
            <a:r>
              <a:rPr lang="en-US" b="1" i="1" dirty="0"/>
              <a:t>create new information </a:t>
            </a:r>
            <a:r>
              <a:rPr lang="en-US" i="1" dirty="0"/>
              <a:t>that can be useful for a certain function.</a:t>
            </a:r>
            <a:endParaRPr lang="en-US" dirty="0"/>
          </a:p>
          <a:p>
            <a:r>
              <a:rPr lang="en-US" i="1" dirty="0"/>
              <a:t>        </a:t>
            </a:r>
            <a:endParaRPr lang="en-US" i="1" dirty="0"/>
          </a:p>
          <a:p>
            <a:r>
              <a:rPr lang="en-US" i="1" dirty="0" smtClean="0"/>
              <a:t>It </a:t>
            </a:r>
            <a:r>
              <a:rPr lang="en-US" i="1" dirty="0"/>
              <a:t>is also sometimes referred as “Knowledge Discovery in Data” (KDD).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0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9928" y="2564454"/>
            <a:ext cx="9635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/>
              <a:t>Maschine learning umfasst die Entwicklung und Untersuchung von Algorithmen </a:t>
            </a:r>
            <a:endParaRPr lang="de-CH" i="1" dirty="0" smtClean="0"/>
          </a:p>
          <a:p>
            <a:r>
              <a:rPr lang="de-CH" i="1" dirty="0" smtClean="0"/>
              <a:t>welche </a:t>
            </a:r>
            <a:r>
              <a:rPr lang="de-CH" b="1" i="1" dirty="0"/>
              <a:t>von Daten lernen und daraus Voraussagen</a:t>
            </a:r>
            <a:r>
              <a:rPr lang="de-CH" i="1" dirty="0"/>
              <a:t> machen kann. </a:t>
            </a:r>
            <a:endParaRPr lang="de-CH" i="1" dirty="0" smtClean="0"/>
          </a:p>
          <a:p>
            <a:r>
              <a:rPr lang="de-CH" i="1" dirty="0" smtClean="0"/>
              <a:t>Es </a:t>
            </a:r>
            <a:r>
              <a:rPr lang="de-CH" i="1" dirty="0"/>
              <a:t>wird also </a:t>
            </a:r>
            <a:r>
              <a:rPr lang="de-CH" b="1" i="1" dirty="0"/>
              <a:t>auf der Basis von Daten ein Modell </a:t>
            </a:r>
            <a:r>
              <a:rPr lang="de-CH" i="1" dirty="0"/>
              <a:t>erstellt, damit Voraussagen gemacht </a:t>
            </a:r>
            <a:endParaRPr lang="de-CH" i="1" dirty="0" smtClean="0"/>
          </a:p>
          <a:p>
            <a:r>
              <a:rPr lang="de-CH" i="1" dirty="0" smtClean="0"/>
              <a:t>und </a:t>
            </a:r>
            <a:r>
              <a:rPr lang="de-CH" i="1" dirty="0"/>
              <a:t>Entscheidungen getroffen werden </a:t>
            </a:r>
            <a:r>
              <a:rPr lang="de-CH" i="1" dirty="0" smtClean="0"/>
              <a:t>könnnen. </a:t>
            </a:r>
            <a:endParaRPr lang="en-US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348" y="2967072"/>
            <a:ext cx="79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learning</a:t>
            </a:r>
            <a:r>
              <a:rPr lang="en-US" i="1" dirty="0"/>
              <a:t> is a field of computer science that gives computers </a:t>
            </a: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ability </a:t>
            </a:r>
            <a:r>
              <a:rPr lang="en-US" i="1" dirty="0" smtClean="0"/>
              <a:t>to </a:t>
            </a:r>
            <a:r>
              <a:rPr lang="en-US" i="1" dirty="0"/>
              <a:t>learn without being explicitly programmed</a:t>
            </a:r>
            <a:r>
              <a:rPr lang="en-US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50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7350" y="3776771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computer science, computational linguistics, and AI field </a:t>
            </a:r>
            <a:endParaRPr lang="en-US" i="1" dirty="0" smtClean="0"/>
          </a:p>
          <a:p>
            <a:r>
              <a:rPr lang="en-US" i="1" dirty="0" smtClean="0"/>
              <a:t>that </a:t>
            </a:r>
            <a:r>
              <a:rPr lang="en-US" i="1" dirty="0"/>
              <a:t>is concerned with </a:t>
            </a:r>
            <a:r>
              <a:rPr lang="en-US" b="1" i="1" dirty="0"/>
              <a:t>human and computer interaction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04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1293458" y="3419485"/>
            <a:ext cx="937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Artificial neural networks</a:t>
            </a:r>
            <a:r>
              <a:rPr lang="en-US" i="1" dirty="0"/>
              <a:t> (</a:t>
            </a:r>
            <a:r>
              <a:rPr lang="en-US" b="1" i="1" dirty="0"/>
              <a:t>ANNs</a:t>
            </a:r>
            <a:r>
              <a:rPr lang="en-US" i="1" dirty="0"/>
              <a:t>), a form of </a:t>
            </a:r>
            <a:r>
              <a:rPr lang="en-US" b="1" i="1" dirty="0" smtClean="0"/>
              <a:t>connectionism</a:t>
            </a:r>
            <a:r>
              <a:rPr lang="en-US" i="1" dirty="0" smtClean="0"/>
              <a:t>,</a:t>
            </a:r>
            <a:r>
              <a:rPr lang="en-US" i="1" baseline="30000" dirty="0"/>
              <a:t> </a:t>
            </a:r>
            <a:r>
              <a:rPr lang="en-US" i="1" dirty="0" smtClean="0"/>
              <a:t>are </a:t>
            </a:r>
            <a:r>
              <a:rPr lang="en-US" i="1" dirty="0"/>
              <a:t>computing systems </a:t>
            </a:r>
            <a:endParaRPr lang="en-US" i="1" dirty="0" smtClean="0"/>
          </a:p>
          <a:p>
            <a:r>
              <a:rPr lang="en-US" i="1" dirty="0" smtClean="0"/>
              <a:t>inspired </a:t>
            </a:r>
            <a:r>
              <a:rPr lang="en-US" i="1" dirty="0"/>
              <a:t>by the biological neural networks that constitute animal </a:t>
            </a:r>
            <a:r>
              <a:rPr lang="en-US" i="1" dirty="0" smtClean="0"/>
              <a:t>brains.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36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582</Words>
  <Application>Microsoft Office PowerPoint</Application>
  <PresentationFormat>Widescreen</PresentationFormat>
  <Paragraphs>233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Trebuchet MS</vt:lpstr>
      <vt:lpstr>Circuit</vt:lpstr>
      <vt:lpstr>Machine Learning</vt:lpstr>
      <vt:lpstr>Agenda</vt:lpstr>
      <vt:lpstr>Was ist maschinelles Lernen?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Welche Fragen kann ML beanworten?</vt:lpstr>
    </vt:vector>
  </TitlesOfParts>
  <Company>GARAIO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Christoph Hilty</dc:creator>
  <cp:lastModifiedBy>Christoph Hilty</cp:lastModifiedBy>
  <cp:revision>31</cp:revision>
  <dcterms:created xsi:type="dcterms:W3CDTF">2017-10-10T12:42:30Z</dcterms:created>
  <dcterms:modified xsi:type="dcterms:W3CDTF">2017-10-11T12:35:36Z</dcterms:modified>
</cp:coreProperties>
</file>