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96" r:id="rId5"/>
    <p:sldId id="298" r:id="rId6"/>
    <p:sldId id="297" r:id="rId7"/>
    <p:sldId id="295" r:id="rId8"/>
    <p:sldId id="259" r:id="rId9"/>
    <p:sldId id="261" r:id="rId10"/>
    <p:sldId id="262" r:id="rId11"/>
    <p:sldId id="263" r:id="rId12"/>
    <p:sldId id="264" r:id="rId13"/>
    <p:sldId id="267" r:id="rId14"/>
    <p:sldId id="268" r:id="rId15"/>
    <p:sldId id="265" r:id="rId16"/>
    <p:sldId id="266" r:id="rId17"/>
    <p:sldId id="269" r:id="rId18"/>
    <p:sldId id="270" r:id="rId19"/>
    <p:sldId id="272" r:id="rId20"/>
    <p:sldId id="271" r:id="rId21"/>
    <p:sldId id="273" r:id="rId22"/>
    <p:sldId id="277" r:id="rId23"/>
    <p:sldId id="276" r:id="rId24"/>
    <p:sldId id="275" r:id="rId25"/>
    <p:sldId id="278" r:id="rId26"/>
    <p:sldId id="287" r:id="rId27"/>
    <p:sldId id="286" r:id="rId28"/>
    <p:sldId id="281" r:id="rId29"/>
    <p:sldId id="283" r:id="rId30"/>
    <p:sldId id="284" r:id="rId31"/>
    <p:sldId id="285" r:id="rId32"/>
    <p:sldId id="279" r:id="rId33"/>
    <p:sldId id="280" r:id="rId34"/>
    <p:sldId id="299" r:id="rId35"/>
    <p:sldId id="282" r:id="rId36"/>
    <p:sldId id="289" r:id="rId37"/>
    <p:sldId id="291" r:id="rId38"/>
    <p:sldId id="290" r:id="rId39"/>
    <p:sldId id="292" r:id="rId40"/>
    <p:sldId id="293" r:id="rId41"/>
    <p:sldId id="294" r:id="rId42"/>
    <p:sldId id="28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8673" autoAdjust="0"/>
  </p:normalViewPr>
  <p:slideViewPr>
    <p:cSldViewPr snapToGrid="0">
      <p:cViewPr varScale="1">
        <p:scale>
          <a:sx n="79" d="100"/>
          <a:sy n="79" d="100"/>
        </p:scale>
        <p:origin x="858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032C8-5182-4818-BB2B-C6DBA1F28B4F}" type="datetimeFigureOut">
              <a:rPr lang="de-CH" smtClean="0"/>
              <a:t>17.10.2017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8BC1F-B303-41BB-B1E5-E3EE1F49544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480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Knowledge_Discovery_in_Database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.wikipedia.org/wiki/Data-Mining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TODO:</a:t>
            </a:r>
          </a:p>
          <a:p>
            <a:r>
              <a:rPr lang="de-CH" strike="sngStrike" dirty="0" smtClean="0"/>
              <a:t>- ev. kurze Pause (Folien) zwischen</a:t>
            </a:r>
            <a:r>
              <a:rPr lang="de-CH" strike="sngStrike" baseline="0" dirty="0" smtClean="0"/>
              <a:t> Visual Studio Demo und Walkthrough</a:t>
            </a:r>
            <a:endParaRPr lang="de-CH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5701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Beware: </a:t>
            </a:r>
            <a:r>
              <a:rPr lang="en-US" dirty="0" err="1" smtClean="0">
                <a:effectLst/>
              </a:rPr>
              <a:t>Englisch</a:t>
            </a:r>
            <a:r>
              <a:rPr lang="en-US" dirty="0" smtClean="0">
                <a:effectLst/>
              </a:rPr>
              <a:t> und Deutsch </a:t>
            </a:r>
            <a:r>
              <a:rPr lang="en-US" dirty="0" err="1" smtClean="0">
                <a:effectLst/>
              </a:rPr>
              <a:t>ist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sehr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bedacht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gewählt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diesen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Folien</a:t>
            </a:r>
            <a:r>
              <a:rPr lang="en-US" dirty="0" smtClean="0">
                <a:effectLst/>
              </a:rPr>
              <a:t>! </a:t>
            </a:r>
          </a:p>
          <a:p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Künstliche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neuronale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Netze</a:t>
            </a: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0443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Anyhow? </a:t>
            </a:r>
            <a:r>
              <a:rPr lang="en-US" dirty="0" err="1" smtClean="0">
                <a:effectLst/>
              </a:rPr>
              <a:t>Diskussionen</a:t>
            </a:r>
            <a:r>
              <a:rPr lang="en-US" dirty="0" smtClean="0">
                <a:effectLst/>
              </a:rPr>
              <a:t> on Yammer - Hat </a:t>
            </a:r>
            <a:r>
              <a:rPr lang="en-US" dirty="0" err="1" smtClean="0">
                <a:effectLst/>
              </a:rPr>
              <a:t>jemand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gute</a:t>
            </a:r>
            <a:r>
              <a:rPr lang="en-US" dirty="0" smtClean="0">
                <a:effectLst/>
              </a:rPr>
              <a:t> Definition </a:t>
            </a:r>
            <a:r>
              <a:rPr lang="en-US" dirty="0" err="1" smtClean="0">
                <a:effectLst/>
              </a:rPr>
              <a:t>für</a:t>
            </a:r>
            <a:r>
              <a:rPr lang="en-US" dirty="0" smtClean="0">
                <a:effectLst/>
              </a:rPr>
              <a:t> das?</a:t>
            </a:r>
          </a:p>
          <a:p>
            <a:r>
              <a:rPr lang="en-US" dirty="0" smtClean="0">
                <a:effectLst/>
              </a:rPr>
              <a:t>Und/Oder?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3801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de-CH" dirty="0" smtClean="0">
                <a:effectLst/>
              </a:rPr>
              <a:t>Wa</a:t>
            </a:r>
            <a:r>
              <a:rPr lang="de-CH" baseline="0" dirty="0" smtClean="0">
                <a:effectLst/>
              </a:rPr>
              <a:t>s wir bis jetzt haben.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082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Was </a:t>
            </a:r>
            <a:r>
              <a:rPr lang="en-US" dirty="0" err="1" smtClean="0">
                <a:effectLst/>
              </a:rPr>
              <a:t>noch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fehlt</a:t>
            </a:r>
            <a:r>
              <a:rPr lang="en-US" dirty="0" smtClean="0">
                <a:effectLst/>
              </a:rPr>
              <a:t>.</a:t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4351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Sehr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angesagt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im</a:t>
            </a:r>
            <a:r>
              <a:rPr lang="en-US" baseline="0" dirty="0" smtClean="0">
                <a:effectLst/>
              </a:rPr>
              <a:t> Moment.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2649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185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933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8833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9302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Wir wissen was es ist, wirklich interessant ist aber, was man damit tun kann. Das werden wir später sehen, aber dies hier vorab.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6842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Machine</a:t>
            </a:r>
            <a:r>
              <a:rPr lang="de-CH" dirty="0" smtClean="0"/>
              <a:t> </a:t>
            </a:r>
            <a:r>
              <a:rPr lang="de-CH" dirty="0" err="1" smtClean="0"/>
              <a:t>Intelligence</a:t>
            </a:r>
            <a:r>
              <a:rPr lang="de-CH" dirty="0" smtClean="0"/>
              <a:t> = </a:t>
            </a:r>
            <a:r>
              <a:rPr lang="de-CH" dirty="0" err="1" smtClean="0"/>
              <a:t>Artifical</a:t>
            </a:r>
            <a:r>
              <a:rPr lang="de-CH" dirty="0" smtClean="0"/>
              <a:t> </a:t>
            </a:r>
            <a:r>
              <a:rPr lang="de-CH" dirty="0" err="1" smtClean="0"/>
              <a:t>Intelligence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0509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Rtools</a:t>
            </a:r>
            <a:r>
              <a:rPr lang="de-CH" baseline="0" dirty="0" smtClean="0"/>
              <a:t> b</a:t>
            </a:r>
            <a:r>
              <a:rPr lang="de-CH" dirty="0" smtClean="0"/>
              <a:t>ereits in 2015 einsetzbar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4586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Todo: Unterschied schwach und dynamisch sattelfest</a:t>
            </a:r>
            <a:r>
              <a:rPr lang="de-CH" baseline="0" dirty="0" smtClean="0"/>
              <a:t> haben</a:t>
            </a:r>
          </a:p>
          <a:p>
            <a:r>
              <a:rPr lang="de-CH" dirty="0" smtClean="0"/>
              <a:t>Ob R oder Python spielt eigentlich</a:t>
            </a:r>
            <a:r>
              <a:rPr lang="de-CH" baseline="0" dirty="0" smtClean="0"/>
              <a:t> keine Rolle (Einfachere Visualisierungen)</a:t>
            </a:r>
            <a:endParaRPr lang="de-CH" dirty="0" smtClean="0"/>
          </a:p>
          <a:p>
            <a:r>
              <a:rPr lang="de-CH" dirty="0" smtClean="0"/>
              <a:t>Python ist auch in Visual Studio integriert</a:t>
            </a:r>
          </a:p>
          <a:p>
            <a:r>
              <a:rPr lang="de-CH" dirty="0" smtClean="0"/>
              <a:t>Funktional/Objektorientiert</a:t>
            </a:r>
          </a:p>
          <a:p>
            <a:r>
              <a:rPr lang="de-CH" dirty="0" smtClean="0"/>
              <a:t>Open Source (Riesen Community, Fast für</a:t>
            </a:r>
            <a:r>
              <a:rPr lang="de-CH" baseline="0" dirty="0" smtClean="0"/>
              <a:t> alles ein Package)</a:t>
            </a:r>
            <a:endParaRPr lang="de-CH" dirty="0" smtClean="0"/>
          </a:p>
          <a:p>
            <a:r>
              <a:rPr lang="de-CH" dirty="0" smtClean="0"/>
              <a:t>Interpretiert -&gt; (Jit-Kompiler,</a:t>
            </a:r>
            <a:r>
              <a:rPr lang="de-CH" baseline="0" dirty="0" smtClean="0"/>
              <a:t> Vorkompilierte Funktionen)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457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3547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478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HelloR</a:t>
            </a:r>
            <a:r>
              <a:rPr lang="de-CH" baseline="0" smtClean="0"/>
              <a:t> zeigen über Remote-Desktop-Verbindung</a:t>
            </a:r>
            <a:endParaRPr lang="de-CH" smtClean="0"/>
          </a:p>
          <a:p>
            <a:endParaRPr lang="de-CH" dirty="0" smtClean="0"/>
          </a:p>
          <a:p>
            <a:r>
              <a:rPr lang="de-CH" dirty="0" smtClean="0"/>
              <a:t>Pakete</a:t>
            </a:r>
            <a:r>
              <a:rPr lang="de-CH" baseline="0" dirty="0" smtClean="0"/>
              <a:t> installieren</a:t>
            </a:r>
          </a:p>
          <a:p>
            <a:r>
              <a:rPr lang="de-CH" baseline="0" dirty="0" smtClean="0"/>
              <a:t>Pakete includieren</a:t>
            </a:r>
          </a:p>
          <a:p>
            <a:r>
              <a:rPr lang="de-CH" baseline="0" dirty="0" smtClean="0"/>
              <a:t>Variable assgnement</a:t>
            </a:r>
          </a:p>
          <a:p>
            <a:r>
              <a:rPr lang="de-CH" baseline="0" dirty="0" smtClean="0"/>
              <a:t>Datenbank connection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6402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Und</a:t>
            </a:r>
            <a:r>
              <a:rPr lang="de-CH" baseline="0" dirty="0" smtClean="0"/>
              <a:t> semi-supervised learning und semi-reinforced learning.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23138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Labeled</a:t>
            </a:r>
          </a:p>
          <a:p>
            <a:r>
              <a:rPr lang="de-CH" dirty="0" smtClean="0"/>
              <a:t>Weiss jemand wo</a:t>
            </a:r>
            <a:r>
              <a:rPr lang="de-CH" baseline="0" dirty="0" smtClean="0"/>
              <a:t> man das bereits macht?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16220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Labeled</a:t>
            </a:r>
          </a:p>
          <a:p>
            <a:r>
              <a:rPr lang="de-CH" dirty="0" smtClean="0"/>
              <a:t>Weiss jemand wo</a:t>
            </a:r>
            <a:r>
              <a:rPr lang="de-CH" baseline="0" dirty="0" smtClean="0"/>
              <a:t> man das bereits macht?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4108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HelloR</a:t>
            </a:r>
            <a:r>
              <a:rPr lang="de-CH" baseline="0" smtClean="0"/>
              <a:t> zeigen über Remote-Desktop-Verbindung</a:t>
            </a:r>
            <a:endParaRPr lang="de-CH" smtClean="0"/>
          </a:p>
          <a:p>
            <a:endParaRPr lang="de-CH" dirty="0" smtClean="0"/>
          </a:p>
          <a:p>
            <a:r>
              <a:rPr lang="de-CH" dirty="0" smtClean="0"/>
              <a:t>Pakete</a:t>
            </a:r>
            <a:r>
              <a:rPr lang="de-CH" baseline="0" dirty="0" smtClean="0"/>
              <a:t> installieren</a:t>
            </a:r>
          </a:p>
          <a:p>
            <a:r>
              <a:rPr lang="de-CH" baseline="0" dirty="0" smtClean="0"/>
              <a:t>Pakete includieren</a:t>
            </a:r>
          </a:p>
          <a:p>
            <a:r>
              <a:rPr lang="de-CH" baseline="0" dirty="0" smtClean="0"/>
              <a:t>Variable assgnement</a:t>
            </a:r>
          </a:p>
          <a:p>
            <a:r>
              <a:rPr lang="de-CH" baseline="0" dirty="0" smtClean="0"/>
              <a:t>Datenbank connection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63177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Tradeoff</a:t>
            </a:r>
            <a:r>
              <a:rPr lang="de-CH" dirty="0" smtClean="0"/>
              <a:t>: </a:t>
            </a:r>
            <a:r>
              <a:rPr lang="de-CH" baseline="0" dirty="0" smtClean="0"/>
              <a:t>DNA Untersuchung für Überführung Straftäter </a:t>
            </a:r>
          </a:p>
          <a:p>
            <a:r>
              <a:rPr lang="de-CH" baseline="0" dirty="0" smtClean="0"/>
              <a:t> -&gt; Precision -&gt; Unschuldige Leute im Knast</a:t>
            </a:r>
          </a:p>
          <a:p>
            <a:r>
              <a:rPr lang="de-CH" baseline="0" dirty="0" smtClean="0"/>
              <a:t> -&gt; Recall (</a:t>
            </a:r>
            <a:r>
              <a:rPr lang="de-CH" baseline="0" dirty="0" err="1" smtClean="0"/>
              <a:t>sensitivity</a:t>
            </a:r>
            <a:r>
              <a:rPr lang="de-CH" baseline="0" dirty="0" smtClean="0"/>
              <a:t>) – Straftäter frei </a:t>
            </a:r>
          </a:p>
          <a:p>
            <a:r>
              <a:rPr lang="de-CH" baseline="0" dirty="0" smtClean="0"/>
              <a:t>-&gt; Gäbe auch noch </a:t>
            </a:r>
            <a:r>
              <a:rPr lang="de-CH" baseline="0" dirty="0" err="1" smtClean="0"/>
              <a:t>specifity</a:t>
            </a:r>
            <a:r>
              <a:rPr lang="de-CH" baseline="0" dirty="0" smtClean="0"/>
              <a:t> (</a:t>
            </a:r>
            <a:r>
              <a:rPr lang="de-CH" baseline="0" dirty="0" err="1" smtClean="0"/>
              <a:t>tn</a:t>
            </a:r>
            <a:r>
              <a:rPr lang="de-CH" baseline="0" dirty="0" smtClean="0"/>
              <a:t>/n = </a:t>
            </a:r>
            <a:r>
              <a:rPr lang="de-CH" baseline="0" dirty="0" err="1" smtClean="0"/>
              <a:t>tn</a:t>
            </a:r>
            <a:r>
              <a:rPr lang="de-CH" baseline="0" dirty="0" smtClean="0"/>
              <a:t> / (</a:t>
            </a:r>
            <a:r>
              <a:rPr lang="de-CH" baseline="0" dirty="0" err="1" smtClean="0"/>
              <a:t>tn+fp</a:t>
            </a:r>
            <a:r>
              <a:rPr lang="de-CH" baseline="0" dirty="0" smtClean="0"/>
              <a:t>)) -&gt; Precision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Negativity</a:t>
            </a:r>
            <a:endParaRPr lang="de-CH" baseline="0" dirty="0" smtClean="0"/>
          </a:p>
          <a:p>
            <a:r>
              <a:rPr lang="de-CH" baseline="0" dirty="0" smtClean="0"/>
              <a:t>https://uberpython.wordpress.com/2012/01/01/precision-recall-sensitivity-and-specificity/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156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Machine</a:t>
            </a:r>
            <a:r>
              <a:rPr lang="de-CH" dirty="0" smtClean="0"/>
              <a:t> </a:t>
            </a:r>
            <a:r>
              <a:rPr lang="de-CH" dirty="0" err="1" smtClean="0"/>
              <a:t>Intelligence</a:t>
            </a:r>
            <a:r>
              <a:rPr lang="de-CH" dirty="0" smtClean="0"/>
              <a:t> = </a:t>
            </a:r>
            <a:r>
              <a:rPr lang="de-CH" dirty="0" err="1" smtClean="0"/>
              <a:t>Artifical</a:t>
            </a:r>
            <a:r>
              <a:rPr lang="de-CH" dirty="0" smtClean="0"/>
              <a:t> </a:t>
            </a:r>
            <a:r>
              <a:rPr lang="de-CH" dirty="0" err="1" smtClean="0"/>
              <a:t>Intelligence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3186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Screenshots von Walkthrough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24124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Ensemble </a:t>
            </a:r>
            <a:r>
              <a:rPr lang="de-CH" dirty="0" err="1" smtClean="0"/>
              <a:t>learning</a:t>
            </a:r>
            <a:r>
              <a:rPr lang="de-CH" dirty="0" smtClean="0"/>
              <a:t> (e.g. Random </a:t>
            </a:r>
            <a:r>
              <a:rPr lang="de-CH" dirty="0" err="1" smtClean="0"/>
              <a:t>Forests</a:t>
            </a:r>
            <a:r>
              <a:rPr lang="de-CH" dirty="0" smtClean="0"/>
              <a:t>), </a:t>
            </a:r>
            <a:r>
              <a:rPr lang="de-CH" dirty="0" err="1" smtClean="0"/>
              <a:t>Neural</a:t>
            </a:r>
            <a:r>
              <a:rPr lang="de-CH" dirty="0" smtClean="0"/>
              <a:t> Networks, </a:t>
            </a:r>
            <a:r>
              <a:rPr lang="de-CH" dirty="0" err="1" smtClean="0"/>
              <a:t>Recommenders</a:t>
            </a:r>
            <a:r>
              <a:rPr lang="de-CH" dirty="0" smtClean="0"/>
              <a:t>, Dimension </a:t>
            </a:r>
            <a:r>
              <a:rPr lang="de-CH" dirty="0" err="1" smtClean="0"/>
              <a:t>Reduction</a:t>
            </a:r>
            <a:r>
              <a:rPr lang="de-CH" dirty="0" smtClean="0"/>
              <a:t>, Feature Engineering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42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4138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Mindset</a:t>
            </a:r>
            <a:r>
              <a:rPr lang="de-CH" dirty="0" smtClean="0"/>
              <a:t> für die nächsten 75min</a:t>
            </a:r>
          </a:p>
          <a:p>
            <a:r>
              <a:rPr lang="de-CH" dirty="0" smtClean="0"/>
              <a:t>Was wir können und</a:t>
            </a:r>
            <a:r>
              <a:rPr lang="de-CH" baseline="0" dirty="0" smtClean="0"/>
              <a:t> was nicht in 75min?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5341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4418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822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6789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Das Thema ist eng verwandt mit „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nowledge Discovery in Databases"/>
              </a:rPr>
              <a:t>Knowledge Discovery in Databases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und „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ata-Mining"/>
              </a:rPr>
              <a:t>Data-Mining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“, bei dem es jedoch vorwiegend um das Finden von neuen Mustern und Gesetzmäßigkeiten geht. 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9087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  <a:p>
            <a:pPr rtl="0" latinLnBrk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 allows developers to organize and structure knowledge and perform various tasks, including translation, speech recognition, and topic</a:t>
            </a:r>
            <a:r>
              <a:rPr lang="en-US" dirty="0" smtClean="0">
                <a:effectLst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  <a:endParaRPr lang="en-US" dirty="0" smtClean="0">
              <a:effectLst/>
            </a:endParaRPr>
          </a:p>
          <a:p>
            <a:pPr rtl="0" latinLnBrk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segmentation, named entity recognition, automatic summarization, and sentiment analysis and relationship extraction.</a:t>
            </a: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015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none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ed.com/jobtrends/q-python-and-(%22machine-learning%22-or-%22data-science%22)-q-R-and-(%22machine-learning%22-or-%22data-science%22)-q-Java-and-(%22machine-learning%22-or-%22data-science%22)-q-Javascript-and-(%22machine-learning%22-or-%22data-science%22)-q-C-and-(%22machine-learning%22-or-%22data-science%22)-q-C++-and-(%22machine-learning%22-or-%22data-science%22)-q-Julia-and-(%22machine-learning%22-or-%22data-science%22)-q-scala-and-(%22machine-learning%22-or-%22data-science%22).html?cm_mc_uid=01576181450615070286628&amp;cm_mc_sid_50200000=1507028662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li/introduction-machine-learning/tree/master/visual-studio/Hello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li/introduction-machine-learning/blob/master/walkthrough.R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latin typeface="Century Gothic" panose="020B0502020202020204" pitchFamily="34" charset="0"/>
              </a:rPr>
              <a:t>Machine Learning</a:t>
            </a:r>
            <a:endParaRPr lang="de-CH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information age is over, welcome to the machine learning </a:t>
            </a:r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1138" y="5463746"/>
            <a:ext cx="3329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Christoph Hilty @GARAIO Academy Days 2017</a:t>
            </a:r>
            <a:endParaRPr lang="de-CH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5638" y="3452151"/>
            <a:ext cx="8356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Data mining is the practice of </a:t>
            </a:r>
            <a:r>
              <a:rPr lang="en-US" b="1" i="1" dirty="0"/>
              <a:t>evaluating large databases </a:t>
            </a:r>
            <a:r>
              <a:rPr lang="en-US" i="1" dirty="0"/>
              <a:t>of information </a:t>
            </a:r>
            <a:endParaRPr lang="en-US" i="1" dirty="0" smtClean="0"/>
          </a:p>
          <a:p>
            <a:r>
              <a:rPr lang="en-US" b="1" i="1" dirty="0" smtClean="0"/>
              <a:t>to </a:t>
            </a:r>
            <a:r>
              <a:rPr lang="en-US" b="1" i="1" dirty="0"/>
              <a:t>create new information </a:t>
            </a:r>
            <a:r>
              <a:rPr lang="en-US" i="1" dirty="0"/>
              <a:t>that can be useful for a certain function.</a:t>
            </a:r>
            <a:endParaRPr lang="en-US" dirty="0"/>
          </a:p>
          <a:p>
            <a:r>
              <a:rPr lang="en-US" i="1" dirty="0"/>
              <a:t>        </a:t>
            </a:r>
          </a:p>
          <a:p>
            <a:r>
              <a:rPr lang="en-US" i="1" dirty="0" smtClean="0"/>
              <a:t>It </a:t>
            </a:r>
            <a:r>
              <a:rPr lang="en-US" i="1" dirty="0"/>
              <a:t>is also sometimes referred as “Knowledge Discovery in Data” (KDD).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004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9928" y="2564454"/>
            <a:ext cx="9635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/>
              <a:t>Maschine learning umfasst die Entwicklung und Untersuchung von Algorithmen </a:t>
            </a:r>
            <a:endParaRPr lang="de-CH" i="1" dirty="0" smtClean="0"/>
          </a:p>
          <a:p>
            <a:r>
              <a:rPr lang="de-CH" i="1" dirty="0" smtClean="0"/>
              <a:t>welche </a:t>
            </a:r>
            <a:r>
              <a:rPr lang="de-CH" b="1" i="1" dirty="0"/>
              <a:t>von Daten lernen und daraus Voraussagen</a:t>
            </a:r>
            <a:r>
              <a:rPr lang="de-CH" i="1" dirty="0"/>
              <a:t> machen kann. </a:t>
            </a:r>
            <a:endParaRPr lang="de-CH" i="1" dirty="0" smtClean="0"/>
          </a:p>
          <a:p>
            <a:r>
              <a:rPr lang="de-CH" i="1" dirty="0" smtClean="0"/>
              <a:t>Es </a:t>
            </a:r>
            <a:r>
              <a:rPr lang="de-CH" i="1" dirty="0"/>
              <a:t>wird also </a:t>
            </a:r>
            <a:r>
              <a:rPr lang="de-CH" b="1" i="1" dirty="0"/>
              <a:t>auf der Basis von Daten ein Modell </a:t>
            </a:r>
            <a:r>
              <a:rPr lang="de-CH" i="1" dirty="0"/>
              <a:t>erstellt, damit Voraussagen gemacht </a:t>
            </a:r>
            <a:endParaRPr lang="de-CH" i="1" dirty="0" smtClean="0"/>
          </a:p>
          <a:p>
            <a:r>
              <a:rPr lang="de-CH" i="1" dirty="0" smtClean="0"/>
              <a:t>und </a:t>
            </a:r>
            <a:r>
              <a:rPr lang="de-CH" i="1" dirty="0"/>
              <a:t>Entscheidungen getroffen werden </a:t>
            </a:r>
            <a:r>
              <a:rPr lang="de-CH" i="1" dirty="0" smtClean="0"/>
              <a:t>könnnen. </a:t>
            </a:r>
            <a:endParaRPr lang="en-US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348" y="2967072"/>
            <a:ext cx="7999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learning</a:t>
            </a:r>
            <a:r>
              <a:rPr lang="en-US" i="1" dirty="0"/>
              <a:t> is a field of computer science that gives computers </a:t>
            </a:r>
            <a:endParaRPr lang="en-US" i="1" dirty="0" smtClean="0"/>
          </a:p>
          <a:p>
            <a:r>
              <a:rPr lang="en-US" i="1" dirty="0" smtClean="0"/>
              <a:t>the </a:t>
            </a:r>
            <a:r>
              <a:rPr lang="en-US" i="1" dirty="0"/>
              <a:t>ability </a:t>
            </a:r>
            <a:r>
              <a:rPr lang="en-US" i="1" dirty="0" smtClean="0"/>
              <a:t>to </a:t>
            </a:r>
            <a:r>
              <a:rPr lang="en-US" i="1" dirty="0"/>
              <a:t>learn without being explicitly programmed</a:t>
            </a:r>
            <a:r>
              <a:rPr lang="en-US" dirty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500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37350" y="3776771"/>
            <a:ext cx="6843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computer science, computational linguistics, and AI field </a:t>
            </a:r>
            <a:endParaRPr lang="en-US" i="1" dirty="0" smtClean="0"/>
          </a:p>
          <a:p>
            <a:r>
              <a:rPr lang="en-US" i="1" dirty="0" smtClean="0"/>
              <a:t>that </a:t>
            </a:r>
            <a:r>
              <a:rPr lang="en-US" i="1" dirty="0"/>
              <a:t>is concerned with </a:t>
            </a:r>
            <a:r>
              <a:rPr lang="en-US" b="1" i="1" dirty="0"/>
              <a:t>human and computer interaction</a:t>
            </a:r>
            <a:r>
              <a:rPr lang="en-US" i="1" dirty="0"/>
              <a:t>.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042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  <p:sp>
        <p:nvSpPr>
          <p:cNvPr id="15" name="TextBox 14"/>
          <p:cNvSpPr txBox="1"/>
          <p:nvPr/>
        </p:nvSpPr>
        <p:spPr>
          <a:xfrm>
            <a:off x="1293458" y="3419485"/>
            <a:ext cx="9374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Artificial neural networks</a:t>
            </a:r>
            <a:r>
              <a:rPr lang="en-US" i="1" dirty="0"/>
              <a:t> (</a:t>
            </a:r>
            <a:r>
              <a:rPr lang="en-US" b="1" i="1" dirty="0"/>
              <a:t>ANNs</a:t>
            </a:r>
            <a:r>
              <a:rPr lang="en-US" i="1" dirty="0"/>
              <a:t>), a form of </a:t>
            </a:r>
            <a:r>
              <a:rPr lang="en-US" b="1" i="1" dirty="0" smtClean="0"/>
              <a:t>connectionism</a:t>
            </a:r>
            <a:r>
              <a:rPr lang="en-US" i="1" dirty="0" smtClean="0"/>
              <a:t>,</a:t>
            </a:r>
            <a:r>
              <a:rPr lang="en-US" i="1" baseline="30000" dirty="0"/>
              <a:t> </a:t>
            </a:r>
            <a:r>
              <a:rPr lang="en-US" i="1" dirty="0" smtClean="0"/>
              <a:t>are </a:t>
            </a:r>
            <a:r>
              <a:rPr lang="en-US" i="1" dirty="0"/>
              <a:t>computing systems </a:t>
            </a:r>
            <a:endParaRPr lang="en-US" i="1" dirty="0" smtClean="0"/>
          </a:p>
          <a:p>
            <a:r>
              <a:rPr lang="en-US" i="1" dirty="0" smtClean="0"/>
              <a:t>inspired </a:t>
            </a:r>
            <a:r>
              <a:rPr lang="en-US" i="1" dirty="0"/>
              <a:t>by the biological neural networks that constitute animal </a:t>
            </a:r>
            <a:r>
              <a:rPr lang="en-US" i="1" dirty="0" smtClean="0"/>
              <a:t>brains.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367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0945" y="2097088"/>
            <a:ext cx="93826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bezeichnet</a:t>
            </a:r>
            <a:r>
              <a:rPr lang="de-CH" i="1" dirty="0"/>
              <a:t> Datenmengen, </a:t>
            </a:r>
            <a:r>
              <a:rPr lang="de-CH" i="1" dirty="0" smtClean="0"/>
              <a:t>welche</a:t>
            </a:r>
          </a:p>
          <a:p>
            <a:endParaRPr lang="de-CH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groß,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komplex,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schnelllebig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schwach </a:t>
            </a:r>
            <a:r>
              <a:rPr lang="de-CH" i="1" dirty="0" smtClean="0"/>
              <a:t>strukturiert</a:t>
            </a:r>
          </a:p>
          <a:p>
            <a:endParaRPr lang="de-CH" i="1" dirty="0"/>
          </a:p>
          <a:p>
            <a:r>
              <a:rPr lang="de-CH" i="1" dirty="0"/>
              <a:t>sind, um sie mit manuellen und herkömmlichen Methoden der Datenverarbeitung </a:t>
            </a:r>
            <a:endParaRPr lang="de-CH" i="1" dirty="0" smtClean="0"/>
          </a:p>
          <a:p>
            <a:r>
              <a:rPr lang="de-CH" i="1" dirty="0" smtClean="0"/>
              <a:t>auszuwerten</a:t>
            </a:r>
            <a:r>
              <a:rPr lang="de-CH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506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56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2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7449" y="3229304"/>
            <a:ext cx="716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</a:t>
            </a:r>
            <a:r>
              <a:rPr lang="en-US" b="1" i="1" dirty="0" smtClean="0"/>
              <a:t>Machine Learning</a:t>
            </a:r>
            <a:r>
              <a:rPr lang="en-US" i="1" dirty="0" smtClean="0"/>
              <a:t> + </a:t>
            </a:r>
            <a:r>
              <a:rPr lang="en-US" b="1" i="1" dirty="0" err="1" smtClean="0"/>
              <a:t>Artifical</a:t>
            </a:r>
            <a:r>
              <a:rPr lang="en-US" b="1" i="1" dirty="0" smtClean="0"/>
              <a:t> Neural Networks</a:t>
            </a:r>
            <a:r>
              <a:rPr lang="en-US" i="1" dirty="0" smtClean="0"/>
              <a:t> = Deep Learning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07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84063" y="4204092"/>
            <a:ext cx="526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Data Mining</a:t>
            </a:r>
            <a:r>
              <a:rPr lang="en-US" i="1" dirty="0" smtClean="0"/>
              <a:t> + </a:t>
            </a:r>
            <a:r>
              <a:rPr lang="en-US" b="1" i="1" dirty="0" smtClean="0"/>
              <a:t>Big Data</a:t>
            </a:r>
            <a:r>
              <a:rPr lang="en-US" i="1" dirty="0" smtClean="0"/>
              <a:t> + </a:t>
            </a:r>
            <a:r>
              <a:rPr lang="en-US" b="1" i="1" dirty="0" smtClean="0"/>
              <a:t>NLP</a:t>
            </a:r>
            <a:r>
              <a:rPr lang="en-US" i="1" dirty="0" smtClean="0"/>
              <a:t> = </a:t>
            </a:r>
            <a:r>
              <a:rPr lang="en-US" b="1" i="1" dirty="0" smtClean="0"/>
              <a:t>Data Science</a:t>
            </a:r>
            <a:endParaRPr lang="en-US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899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418" y="3583181"/>
            <a:ext cx="630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Data Science </a:t>
            </a:r>
            <a:r>
              <a:rPr lang="en-US" i="1" dirty="0" smtClean="0"/>
              <a:t>+ </a:t>
            </a:r>
            <a:r>
              <a:rPr lang="en-US" b="1" i="1" dirty="0" smtClean="0"/>
              <a:t>Deep Learning </a:t>
            </a:r>
            <a:r>
              <a:rPr lang="en-US" i="1" dirty="0" smtClean="0"/>
              <a:t>= </a:t>
            </a:r>
            <a:r>
              <a:rPr lang="en-US" b="1" i="1" dirty="0" smtClean="0"/>
              <a:t>Cognitive Computing</a:t>
            </a:r>
            <a:endParaRPr lang="en-US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531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Ziel der Präsentation</a:t>
            </a:r>
          </a:p>
          <a:p>
            <a:r>
              <a:rPr lang="de-CH" dirty="0" smtClean="0"/>
              <a:t>Was ist maschinelles Lernen?</a:t>
            </a:r>
          </a:p>
          <a:p>
            <a:r>
              <a:rPr lang="de-CH" dirty="0" smtClean="0"/>
              <a:t>R und Visual Studio</a:t>
            </a:r>
          </a:p>
          <a:p>
            <a:r>
              <a:rPr lang="de-CH" dirty="0" smtClean="0"/>
              <a:t>Machine Learning by Example</a:t>
            </a:r>
            <a:endParaRPr lang="de-CH" dirty="0"/>
          </a:p>
          <a:p>
            <a:r>
              <a:rPr lang="de-CH" dirty="0" smtClean="0"/>
              <a:t>Arten von maschinellem Lernen</a:t>
            </a:r>
          </a:p>
          <a:p>
            <a:r>
              <a:rPr lang="de-CH" dirty="0" smtClean="0"/>
              <a:t>Die 5 Fragen die ML beantworten kann</a:t>
            </a:r>
          </a:p>
          <a:p>
            <a:r>
              <a:rPr lang="de-CH" dirty="0" smtClean="0"/>
              <a:t>Weiterführende Konzepte</a:t>
            </a:r>
          </a:p>
        </p:txBody>
      </p:sp>
    </p:spTree>
    <p:extLst>
      <p:ext uri="{BB962C8B-B14F-4D97-AF65-F5344CB8AC3E}">
        <p14:creationId xmlns:p14="http://schemas.microsoft.com/office/powerpoint/2010/main" val="37586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22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19865" y="3576027"/>
            <a:ext cx="2516188" cy="4295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9073428" y="3934706"/>
            <a:ext cx="48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pc="600" dirty="0" smtClean="0"/>
              <a:t>Artifical Intelligence</a:t>
            </a:r>
            <a:endParaRPr lang="de-CH" spc="600" dirty="0"/>
          </a:p>
        </p:txBody>
      </p:sp>
      <p:sp>
        <p:nvSpPr>
          <p:cNvPr id="8" name="TextBox 7"/>
          <p:cNvSpPr txBox="1"/>
          <p:nvPr/>
        </p:nvSpPr>
        <p:spPr>
          <a:xfrm>
            <a:off x="4077959" y="4853976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830179" y="4508302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6022528" y="3576027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Deep Learning</a:t>
            </a:r>
            <a:endParaRPr lang="de-CH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93132" y="4853976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2713415" y="5063912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258670" y="2080347"/>
            <a:ext cx="4488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Cognitive Computing</a:t>
            </a:r>
            <a:endParaRPr lang="de-CH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8367139" y="4730051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  <p:sp>
        <p:nvSpPr>
          <p:cNvPr id="2" name="TextBox 1"/>
          <p:cNvSpPr txBox="1"/>
          <p:nvPr/>
        </p:nvSpPr>
        <p:spPr>
          <a:xfrm>
            <a:off x="3522932" y="473976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+</a:t>
            </a:r>
            <a:endParaRPr lang="de-CH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082387" y="4823198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+</a:t>
            </a:r>
            <a:endParaRPr lang="de-CH" sz="2000" b="1" dirty="0"/>
          </a:p>
        </p:txBody>
      </p:sp>
      <p:sp>
        <p:nvSpPr>
          <p:cNvPr id="16" name="TextBox 15"/>
          <p:cNvSpPr txBox="1"/>
          <p:nvPr/>
        </p:nvSpPr>
        <p:spPr>
          <a:xfrm rot="17130784">
            <a:off x="3439529" y="406331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=</a:t>
            </a:r>
            <a:endParaRPr lang="de-CH" sz="2000" b="1" dirty="0"/>
          </a:p>
        </p:txBody>
      </p:sp>
      <p:sp>
        <p:nvSpPr>
          <p:cNvPr id="17" name="TextBox 16"/>
          <p:cNvSpPr txBox="1"/>
          <p:nvPr/>
        </p:nvSpPr>
        <p:spPr>
          <a:xfrm rot="3935185">
            <a:off x="7830255" y="419423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=</a:t>
            </a:r>
            <a:endParaRPr lang="de-CH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01665" y="347730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+</a:t>
            </a:r>
            <a:endParaRPr lang="de-CH" sz="3200" b="1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201665" y="2704024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=</a:t>
            </a:r>
            <a:endParaRPr lang="de-CH" sz="3200" b="1" dirty="0"/>
          </a:p>
        </p:txBody>
      </p:sp>
      <p:sp>
        <p:nvSpPr>
          <p:cNvPr id="21" name="Freeform 20"/>
          <p:cNvSpPr/>
          <p:nvPr/>
        </p:nvSpPr>
        <p:spPr>
          <a:xfrm>
            <a:off x="4901184" y="5157216"/>
            <a:ext cx="1645920" cy="243814"/>
          </a:xfrm>
          <a:custGeom>
            <a:avLst/>
            <a:gdLst>
              <a:gd name="connsiteX0" fmla="*/ 0 w 1645920"/>
              <a:gd name="connsiteY0" fmla="*/ 0 h 438986"/>
              <a:gd name="connsiteX1" fmla="*/ 795528 w 1645920"/>
              <a:gd name="connsiteY1" fmla="*/ 438912 h 438986"/>
              <a:gd name="connsiteX2" fmla="*/ 1645920 w 1645920"/>
              <a:gd name="connsiteY2" fmla="*/ 27432 h 4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5920" h="438986">
                <a:moveTo>
                  <a:pt x="0" y="0"/>
                </a:moveTo>
                <a:cubicBezTo>
                  <a:pt x="260604" y="217170"/>
                  <a:pt x="521208" y="434340"/>
                  <a:pt x="795528" y="438912"/>
                </a:cubicBezTo>
                <a:cubicBezTo>
                  <a:pt x="1069848" y="443484"/>
                  <a:pt x="1357884" y="235458"/>
                  <a:pt x="1645920" y="27432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TextBox 21"/>
          <p:cNvSpPr txBox="1"/>
          <p:nvPr/>
        </p:nvSpPr>
        <p:spPr>
          <a:xfrm>
            <a:off x="5503034" y="537265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dirty="0" smtClean="0"/>
              <a:t>~</a:t>
            </a:r>
            <a:endParaRPr lang="de-CH" sz="1400" b="1" dirty="0"/>
          </a:p>
        </p:txBody>
      </p:sp>
    </p:spTree>
    <p:extLst>
      <p:ext uri="{BB962C8B-B14F-4D97-AF65-F5344CB8AC3E}">
        <p14:creationId xmlns:p14="http://schemas.microsoft.com/office/powerpoint/2010/main" val="24346017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kann maschinelles Lernen?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2024" y="2224216"/>
            <a:ext cx="8825579" cy="3801679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de-CH" sz="2400" dirty="0" smtClean="0"/>
              <a:t>Es kann 5 Fragen beantworten:</a:t>
            </a:r>
          </a:p>
          <a:p>
            <a:pPr lvl="2"/>
            <a:r>
              <a:rPr lang="de-CH" sz="2200" dirty="0" smtClean="0"/>
              <a:t>Ist das A oder B?</a:t>
            </a:r>
          </a:p>
          <a:p>
            <a:pPr lvl="2"/>
            <a:r>
              <a:rPr lang="de-CH" sz="2200" dirty="0" smtClean="0"/>
              <a:t>Wieviel/wieviele?</a:t>
            </a:r>
          </a:p>
          <a:p>
            <a:pPr lvl="2"/>
            <a:r>
              <a:rPr lang="de-CH" sz="2200" dirty="0" smtClean="0"/>
              <a:t>Ist das sonderbar?</a:t>
            </a:r>
          </a:p>
          <a:p>
            <a:pPr lvl="2"/>
            <a:r>
              <a:rPr lang="de-CH" sz="2200" dirty="0" smtClean="0"/>
              <a:t>Wie ist das organisiert?</a:t>
            </a:r>
          </a:p>
          <a:p>
            <a:pPr lvl="2"/>
            <a:r>
              <a:rPr lang="de-CH" sz="2200" dirty="0" smtClean="0"/>
              <a:t>Was soll ich als nächstes tun?</a:t>
            </a:r>
            <a:endParaRPr lang="de-CH" sz="2200" dirty="0"/>
          </a:p>
        </p:txBody>
      </p:sp>
      <p:sp>
        <p:nvSpPr>
          <p:cNvPr id="4" name="TextBox 3"/>
          <p:cNvSpPr txBox="1"/>
          <p:nvPr/>
        </p:nvSpPr>
        <p:spPr>
          <a:xfrm rot="20487536">
            <a:off x="1887218" y="2993082"/>
            <a:ext cx="8196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Didaktischer</a:t>
            </a:r>
            <a:r>
              <a:rPr lang="de-CH" sz="5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Spoiler</a:t>
            </a:r>
            <a:endParaRPr lang="de-CH" sz="5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6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9"/>
                                      </p:to>
                                    </p:set>
                                    <p:animEffect filter="image" prLst="opacity: 0.9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 und Visual </a:t>
            </a:r>
            <a:r>
              <a:rPr lang="de-CH" dirty="0" smtClean="0"/>
              <a:t>Studio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Die statistische Programmiersprache R und deren Integration in Visual Studio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Programmiersprache 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Populäre Sprache für Data Science (</a:t>
            </a:r>
            <a:r>
              <a:rPr lang="de-CH" dirty="0" smtClean="0">
                <a:hlinkClick r:id="rId3"/>
              </a:rPr>
              <a:t>trends</a:t>
            </a:r>
            <a:r>
              <a:rPr lang="de-CH" dirty="0" smtClean="0"/>
              <a:t>)</a:t>
            </a:r>
          </a:p>
          <a:p>
            <a:r>
              <a:rPr lang="de-CH" dirty="0" smtClean="0"/>
              <a:t>Integriert in Visual Studio (RTools)</a:t>
            </a:r>
          </a:p>
          <a:p>
            <a:r>
              <a:rPr lang="de-CH" dirty="0" smtClean="0"/>
              <a:t>Multiparadigmen</a:t>
            </a:r>
          </a:p>
          <a:p>
            <a:r>
              <a:rPr lang="de-CH" dirty="0" smtClean="0"/>
              <a:t>Open Source </a:t>
            </a:r>
          </a:p>
          <a:p>
            <a:r>
              <a:rPr lang="de-CH" dirty="0" smtClean="0"/>
              <a:t>Interpretiert (mit Optimierungen)</a:t>
            </a:r>
          </a:p>
          <a:p>
            <a:r>
              <a:rPr lang="de-CH" dirty="0" smtClean="0"/>
              <a:t>Dynamisch, implizit, schwach typisiert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23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Warum eine statistische Programmiersprache?</a:t>
            </a:r>
            <a:endParaRPr lang="de-CH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 err="1" smtClean="0"/>
              <a:t>Machine</a:t>
            </a:r>
            <a:r>
              <a:rPr lang="de-CH" dirty="0" smtClean="0"/>
              <a:t> Learning </a:t>
            </a:r>
          </a:p>
          <a:p>
            <a:pPr lvl="1"/>
            <a:r>
              <a:rPr lang="de-CH" dirty="0" smtClean="0"/>
              <a:t>stellt Performance in </a:t>
            </a:r>
            <a:r>
              <a:rPr lang="de-CH" dirty="0"/>
              <a:t>den Vordergrund</a:t>
            </a:r>
          </a:p>
          <a:p>
            <a:pPr lvl="1"/>
            <a:r>
              <a:rPr lang="de-CH" dirty="0" smtClean="0"/>
              <a:t>ist </a:t>
            </a:r>
            <a:r>
              <a:rPr lang="de-CH" dirty="0"/>
              <a:t>ein Teilgebiet der Informatik</a:t>
            </a:r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Statistik</a:t>
            </a:r>
          </a:p>
          <a:p>
            <a:pPr lvl="1"/>
            <a:r>
              <a:rPr lang="de-CH" dirty="0"/>
              <a:t>stellt </a:t>
            </a:r>
            <a:r>
              <a:rPr lang="de-CH" dirty="0" smtClean="0"/>
              <a:t>Schlussfolgerungen in den Vordergrund</a:t>
            </a:r>
          </a:p>
          <a:p>
            <a:pPr lvl="1"/>
            <a:r>
              <a:rPr lang="de-CH" dirty="0" smtClean="0"/>
              <a:t>Statistik ist ein Teilgebiet der Mathematik</a:t>
            </a:r>
          </a:p>
          <a:p>
            <a:endParaRPr lang="de-CH" dirty="0" smtClean="0"/>
          </a:p>
          <a:p>
            <a:pPr marL="0" indent="0">
              <a:buNone/>
            </a:pPr>
            <a:r>
              <a:rPr lang="en-US" sz="1600" i="1" dirty="0" smtClean="0"/>
              <a:t>ML </a:t>
            </a:r>
            <a:r>
              <a:rPr lang="en-US" sz="1600" i="1" dirty="0"/>
              <a:t>professional: “The model is 85% accurate in predicting Y, given a, b and c</a:t>
            </a:r>
            <a:r>
              <a:rPr lang="en-US" sz="1600" i="1" dirty="0" smtClean="0"/>
              <a:t>.”</a:t>
            </a:r>
          </a:p>
          <a:p>
            <a:pPr marL="0" indent="0">
              <a:buNone/>
            </a:pPr>
            <a:r>
              <a:rPr lang="en-US" sz="1600" i="1" dirty="0"/>
              <a:t>Statistician: “The model is 85% accurate in predicting Y, given a, b and c; and I am 90% certain that you will obtain the same result.”</a:t>
            </a:r>
            <a:endParaRPr lang="de-CH" sz="1600" dirty="0" smtClean="0"/>
          </a:p>
          <a:p>
            <a:pPr marL="0" indent="0">
              <a:buNone/>
            </a:pP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60692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Warum eine statistische Programmiersprache?</a:t>
            </a:r>
            <a:endParaRPr lang="de-CH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CH" dirty="0" smtClean="0"/>
          </a:p>
          <a:p>
            <a:pPr marL="0" indent="0" algn="ctr">
              <a:buNone/>
            </a:pPr>
            <a:r>
              <a:rPr lang="de-CH" sz="2000" dirty="0" smtClean="0"/>
              <a:t>beschäftigen sich mit der gleichen Frage</a:t>
            </a:r>
            <a:endParaRPr lang="de-CH" sz="4000" dirty="0" smtClean="0"/>
          </a:p>
          <a:p>
            <a:pPr marL="0" indent="0" algn="ctr">
              <a:buNone/>
            </a:pPr>
            <a:r>
              <a:rPr lang="de-CH" sz="4400" dirty="0" smtClean="0"/>
              <a:t>Wie lernen wir von Daten?</a:t>
            </a:r>
            <a:endParaRPr lang="de-CH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916380" y="4821382"/>
            <a:ext cx="67569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err="1" smtClean="0"/>
              <a:t>Machine</a:t>
            </a:r>
            <a:r>
              <a:rPr lang="de-CH" sz="2800" dirty="0" smtClean="0"/>
              <a:t> Learning = </a:t>
            </a:r>
            <a:r>
              <a:rPr lang="de-CH" sz="2800" dirty="0" err="1" smtClean="0"/>
              <a:t>glorified</a:t>
            </a:r>
            <a:r>
              <a:rPr lang="de-CH" sz="2800" dirty="0" smtClean="0"/>
              <a:t> </a:t>
            </a:r>
            <a:r>
              <a:rPr lang="de-CH" sz="2800" dirty="0" err="1" smtClean="0"/>
              <a:t>statistics</a:t>
            </a:r>
            <a:r>
              <a:rPr lang="de-CH" sz="2800" dirty="0" smtClean="0"/>
              <a:t> </a:t>
            </a:r>
          </a:p>
          <a:p>
            <a:r>
              <a:rPr lang="de-CH" sz="1400" dirty="0" smtClean="0"/>
              <a:t>(</a:t>
            </a:r>
            <a:r>
              <a:rPr lang="en-US" sz="1400" dirty="0" smtClean="0"/>
              <a:t>R. </a:t>
            </a:r>
            <a:r>
              <a:rPr lang="en-US" sz="1400" dirty="0" err="1"/>
              <a:t>Tibshirani</a:t>
            </a:r>
            <a:r>
              <a:rPr lang="en-US" sz="1400" dirty="0"/>
              <a:t>, a statistician and machine learning expert at </a:t>
            </a:r>
            <a:r>
              <a:rPr lang="en-US" sz="1400" dirty="0" smtClean="0"/>
              <a:t>Stanford)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65893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Visual Studio 2017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152" y="3099879"/>
            <a:ext cx="4773169" cy="1618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i="1" dirty="0" smtClean="0"/>
              <a:t>Kurze Thema in bekanntem Kontex</a:t>
            </a:r>
          </a:p>
          <a:p>
            <a:pPr marL="0" indent="0" algn="ctr">
              <a:buNone/>
            </a:pPr>
            <a:r>
              <a:rPr lang="de-CH" sz="1300" i="1" dirty="0">
                <a:hlinkClick r:id="rId3"/>
              </a:rPr>
              <a:t>https://github.com/huli/introduction-machine-learning/tree/master/visual-studio/HelloR</a:t>
            </a:r>
            <a:endParaRPr lang="de-CH" sz="1300" i="1" dirty="0"/>
          </a:p>
        </p:txBody>
      </p:sp>
    </p:spTree>
    <p:extLst>
      <p:ext uri="{BB962C8B-B14F-4D97-AF65-F5344CB8AC3E}">
        <p14:creationId xmlns:p14="http://schemas.microsoft.com/office/powerpoint/2010/main" val="230425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Arten von maschinellem Lernen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Die drei Hauptzweige von maschinellem Lernen und deren Anwendung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 über die drei Haupttypen</a:t>
            </a:r>
            <a:endParaRPr lang="de-CH" dirty="0"/>
          </a:p>
        </p:txBody>
      </p:sp>
      <p:sp>
        <p:nvSpPr>
          <p:cNvPr id="6" name="TextBox 5"/>
          <p:cNvSpPr txBox="1"/>
          <p:nvPr/>
        </p:nvSpPr>
        <p:spPr>
          <a:xfrm>
            <a:off x="6421264" y="3830875"/>
            <a:ext cx="3522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Unsupervised Learning</a:t>
            </a:r>
            <a:endParaRPr lang="de-CH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421264" y="2619635"/>
            <a:ext cx="3166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Supervised Learning</a:t>
            </a:r>
            <a:endParaRPr lang="de-CH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21264" y="5036188"/>
            <a:ext cx="3565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Reinforcment Learning</a:t>
            </a:r>
            <a:endParaRPr lang="de-CH" sz="2400" dirty="0"/>
          </a:p>
        </p:txBody>
      </p:sp>
      <p:sp>
        <p:nvSpPr>
          <p:cNvPr id="9" name="Pentagon 8"/>
          <p:cNvSpPr/>
          <p:nvPr/>
        </p:nvSpPr>
        <p:spPr>
          <a:xfrm>
            <a:off x="1878227" y="2271950"/>
            <a:ext cx="4143633" cy="1210510"/>
          </a:xfrm>
          <a:prstGeom prst="homePlate">
            <a:avLst>
              <a:gd name="adj" fmla="val 3094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Pentagon 10"/>
          <p:cNvSpPr/>
          <p:nvPr/>
        </p:nvSpPr>
        <p:spPr>
          <a:xfrm>
            <a:off x="1878226" y="3482460"/>
            <a:ext cx="4143633" cy="1210510"/>
          </a:xfrm>
          <a:prstGeom prst="homePlate">
            <a:avLst>
              <a:gd name="adj" fmla="val 3230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Pentagon 11"/>
          <p:cNvSpPr/>
          <p:nvPr/>
        </p:nvSpPr>
        <p:spPr>
          <a:xfrm>
            <a:off x="1878226" y="4661766"/>
            <a:ext cx="4143634" cy="1210510"/>
          </a:xfrm>
          <a:prstGeom prst="homePlate">
            <a:avLst>
              <a:gd name="adj" fmla="val 316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2487831" y="3307975"/>
            <a:ext cx="27638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400" dirty="0" smtClean="0"/>
              <a:t>Machine</a:t>
            </a:r>
            <a:r>
              <a:rPr lang="de-CH" sz="4000" dirty="0" smtClean="0"/>
              <a:t> </a:t>
            </a:r>
          </a:p>
          <a:p>
            <a:r>
              <a:rPr lang="de-CH" sz="4000" dirty="0" smtClean="0"/>
              <a:t>Learning</a:t>
            </a:r>
            <a:endParaRPr lang="de-CH" sz="4000" dirty="0"/>
          </a:p>
        </p:txBody>
      </p:sp>
    </p:spTree>
    <p:extLst>
      <p:ext uri="{BB962C8B-B14F-4D97-AF65-F5344CB8AC3E}">
        <p14:creationId xmlns:p14="http://schemas.microsoft.com/office/powerpoint/2010/main" val="30031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 der Präsentation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Warum schauen wir uns ML überhaupt an und was können wir von der Präsentation erwarten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0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Supervised Learning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dirty="0" smtClean="0"/>
              <a:t>Geordnete (labeled) Daten 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Modell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Voraussagen über neue </a:t>
            </a:r>
            <a:br>
              <a:rPr lang="de-CH" dirty="0" smtClean="0"/>
            </a:br>
            <a:r>
              <a:rPr lang="de-CH" dirty="0" smtClean="0"/>
              <a:t>(unlabeled) Daten machen </a:t>
            </a:r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93" y="1986256"/>
            <a:ext cx="4183220" cy="349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4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Unsupervised Learning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dirty="0" smtClean="0"/>
              <a:t>Keine geordneten </a:t>
            </a:r>
            <a:br>
              <a:rPr lang="de-CH" dirty="0" smtClean="0"/>
            </a:br>
            <a:r>
              <a:rPr lang="de-CH" dirty="0" smtClean="0"/>
              <a:t>(labeled) Daten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Schlüsse werden gezogen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Neue Strukturen/Muster </a:t>
            </a:r>
            <a:br>
              <a:rPr lang="de-CH" dirty="0" smtClean="0"/>
            </a:br>
            <a:r>
              <a:rPr lang="de-CH" dirty="0" smtClean="0"/>
              <a:t>werden erkannt </a:t>
            </a:r>
            <a:endParaRPr lang="de-CH" dirty="0"/>
          </a:p>
        </p:txBody>
      </p:sp>
      <p:pic>
        <p:nvPicPr>
          <p:cNvPr id="1034" name="Picture 10" descr="Bildergebnis für unsupervised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297" y="1630541"/>
            <a:ext cx="6227570" cy="411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95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Machine Learning by Example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tx2"/>
                </a:solidFill>
              </a:rPr>
              <a:t>Walkthrough</a:t>
            </a:r>
            <a:r>
              <a:rPr lang="de-CH" dirty="0" smtClean="0">
                <a:solidFill>
                  <a:schemeClr val="tx2"/>
                </a:solidFill>
              </a:rPr>
              <a:t> durch ein praktisches Beispiel an einem konkreten Datensatz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6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Machine Learning with RStudio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152" y="3099879"/>
            <a:ext cx="4773169" cy="1618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i="1" dirty="0" smtClean="0"/>
              <a:t>Walkthrough</a:t>
            </a:r>
          </a:p>
          <a:p>
            <a:pPr marL="0" indent="0" algn="ctr">
              <a:buNone/>
            </a:pPr>
            <a:r>
              <a:rPr lang="de-CH" sz="1300" i="1" dirty="0">
                <a:hlinkClick r:id="rId3"/>
              </a:rPr>
              <a:t>https://github.com/huli/introduction-machine-learning/blob/master/walkthrough.R</a:t>
            </a:r>
            <a:endParaRPr lang="de-CH" sz="1300" i="1" dirty="0"/>
          </a:p>
        </p:txBody>
      </p:sp>
    </p:spTree>
    <p:extLst>
      <p:ext uri="{BB962C8B-B14F-4D97-AF65-F5344CB8AC3E}">
        <p14:creationId xmlns:p14="http://schemas.microsoft.com/office/powerpoint/2010/main" val="59011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6872"/>
            <a:ext cx="9905998" cy="1221959"/>
          </a:xfrm>
        </p:spPr>
        <p:txBody>
          <a:bodyPr>
            <a:normAutofit/>
          </a:bodyPr>
          <a:lstStyle/>
          <a:p>
            <a:r>
              <a:rPr lang="de-CH" sz="3200" dirty="0" smtClean="0"/>
              <a:t>Performance-Masse von binären </a:t>
            </a:r>
            <a:r>
              <a:rPr lang="de-CH" sz="3200" dirty="0" err="1" smtClean="0"/>
              <a:t>Klassifikatoren</a:t>
            </a:r>
            <a:endParaRPr lang="de-CH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588" y="1395431"/>
            <a:ext cx="9387337" cy="459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5 Fragen die ML beanworten kann 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Repetition und Verbindung der Praxis mit den Fragen von maschinellem Lernen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1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Ist das A </a:t>
            </a:r>
            <a:br>
              <a:rPr lang="de-CH" dirty="0" smtClean="0"/>
            </a:br>
            <a:r>
              <a:rPr lang="de-CH" dirty="0" smtClean="0"/>
              <a:t>oder B?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err="1" smtClean="0"/>
              <a:t>Classification</a:t>
            </a:r>
            <a:r>
              <a:rPr lang="de-CH" dirty="0" smtClean="0"/>
              <a:t>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11" y="1360498"/>
            <a:ext cx="6273367" cy="436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Wieviel /</a:t>
            </a:r>
            <a:br>
              <a:rPr lang="de-CH" dirty="0" smtClean="0"/>
            </a:br>
            <a:r>
              <a:rPr lang="de-CH" dirty="0" err="1" smtClean="0"/>
              <a:t>wieviele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smtClean="0"/>
              <a:t>Regression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813" y="1162680"/>
            <a:ext cx="6566764" cy="45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Wie ist das organisiert?</a:t>
            </a:r>
            <a:endParaRPr lang="de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8292" y="1130305"/>
            <a:ext cx="6430286" cy="472113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smtClean="0"/>
              <a:t>Clustering </a:t>
            </a:r>
            <a:r>
              <a:rPr lang="de-CH" dirty="0" err="1" smtClean="0"/>
              <a:t>algorithms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7964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Ist das </a:t>
            </a:r>
            <a:br>
              <a:rPr lang="de-CH" dirty="0" smtClean="0"/>
            </a:br>
            <a:r>
              <a:rPr lang="de-CH" dirty="0" smtClean="0"/>
              <a:t>seltsam?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err="1" smtClean="0"/>
              <a:t>Anomaly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r>
              <a:rPr lang="de-CH" dirty="0" smtClean="0"/>
              <a:t>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174" y="754081"/>
            <a:ext cx="5510253" cy="51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https://i1.wp.com/analyticsweek.com/wp-content/uploads/2017/01/4e1d80ad-c007-4baa-99a9-915c936a5ef6-original.png?ssl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077" y="192265"/>
            <a:ext cx="8540455" cy="640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2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soll ich als nächste tun?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smtClean="0"/>
              <a:t>Reinforcement </a:t>
            </a:r>
            <a:r>
              <a:rPr lang="de-CH" dirty="0" err="1" smtClean="0"/>
              <a:t>learning</a:t>
            </a:r>
            <a:r>
              <a:rPr lang="de-CH" dirty="0" smtClean="0"/>
              <a:t>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768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Übersicht über Algorithmen</a:t>
            </a:r>
          </a:p>
          <a:p>
            <a:r>
              <a:rPr lang="de-CH" dirty="0" smtClean="0"/>
              <a:t>Zitate</a:t>
            </a:r>
          </a:p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you’re</a:t>
            </a:r>
            <a:r>
              <a:rPr lang="de-CH" dirty="0" smtClean="0"/>
              <a:t> </a:t>
            </a:r>
            <a:r>
              <a:rPr lang="de-CH" dirty="0" err="1" smtClean="0"/>
              <a:t>ready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explore</a:t>
            </a:r>
            <a:r>
              <a:rPr lang="de-CH" dirty="0" smtClean="0"/>
              <a:t> </a:t>
            </a:r>
            <a:r>
              <a:rPr lang="de-CH" dirty="0" err="1" smtClean="0"/>
              <a:t>yourself</a:t>
            </a:r>
            <a:endParaRPr lang="de-CH" dirty="0" smtClean="0"/>
          </a:p>
          <a:p>
            <a:r>
              <a:rPr lang="de-CH" smtClean="0"/>
              <a:t>links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354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Weiterführende Konzepte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“By far, the greatest danger of Artificial Intelligence is that people conclude too early that they understand it.” 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sz="1100" dirty="0" smtClean="0">
                <a:solidFill>
                  <a:schemeClr val="tx2"/>
                </a:solidFill>
              </a:rPr>
              <a:t>— Eliezer </a:t>
            </a:r>
            <a:r>
              <a:rPr lang="en-US" sz="1100" dirty="0" err="1">
                <a:solidFill>
                  <a:schemeClr val="tx2"/>
                </a:solidFill>
              </a:rPr>
              <a:t>Yudkowsky</a:t>
            </a:r>
            <a:endParaRPr lang="de-CH" sz="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69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0" name="Picture 2" descr="Bildergebnis für mind map machine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026" y="655502"/>
            <a:ext cx="8778770" cy="56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8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Disclaimer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245229" y="1656025"/>
            <a:ext cx="4649783" cy="823912"/>
          </a:xfrm>
        </p:spPr>
        <p:txBody>
          <a:bodyPr/>
          <a:lstStyle/>
          <a:p>
            <a:r>
              <a:rPr lang="de-CH" dirty="0" smtClean="0"/>
              <a:t>EHER NEIN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6620" y="2601056"/>
            <a:ext cx="4878391" cy="3515129"/>
          </a:xfrm>
        </p:spPr>
        <p:txBody>
          <a:bodyPr>
            <a:normAutofit/>
          </a:bodyPr>
          <a:lstStyle/>
          <a:p>
            <a:r>
              <a:rPr lang="de-CH" sz="2000" dirty="0" smtClean="0"/>
              <a:t>ML Algorithmen im Detail verstehen</a:t>
            </a:r>
          </a:p>
          <a:p>
            <a:endParaRPr lang="de-CH" sz="2000" dirty="0" smtClean="0"/>
          </a:p>
          <a:p>
            <a:r>
              <a:rPr lang="de-CH" sz="2000" dirty="0" smtClean="0"/>
              <a:t>Neue Programmiersprache lernen</a:t>
            </a:r>
          </a:p>
          <a:p>
            <a:endParaRPr lang="de-CH" sz="2000" dirty="0" smtClean="0"/>
          </a:p>
          <a:p>
            <a:r>
              <a:rPr lang="de-CH" sz="2000" dirty="0" smtClean="0"/>
              <a:t>Tiefes Verständnis von ML erwerben</a:t>
            </a:r>
          </a:p>
          <a:p>
            <a:endParaRPr lang="de-CH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370019" y="1656024"/>
            <a:ext cx="4646602" cy="823912"/>
          </a:xfrm>
        </p:spPr>
        <p:txBody>
          <a:bodyPr/>
          <a:lstStyle/>
          <a:p>
            <a:r>
              <a:rPr lang="de-CH" dirty="0" smtClean="0"/>
              <a:t>EHER Ja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141411" y="2601056"/>
            <a:ext cx="4875210" cy="3515129"/>
          </a:xfrm>
        </p:spPr>
        <p:txBody>
          <a:bodyPr>
            <a:normAutofit fontScale="92500" lnSpcReduction="10000"/>
          </a:bodyPr>
          <a:lstStyle/>
          <a:p>
            <a:r>
              <a:rPr lang="de-CH" sz="2000" dirty="0" smtClean="0"/>
              <a:t>Einige konkrete Anwendung von ML sehen</a:t>
            </a:r>
          </a:p>
          <a:p>
            <a:endParaRPr lang="de-CH" sz="2000" dirty="0" smtClean="0"/>
          </a:p>
          <a:p>
            <a:r>
              <a:rPr lang="de-CH" sz="2000" dirty="0" smtClean="0"/>
              <a:t>Die Code-Beispiele konzeptionell verstehen (und Beispiele zu Hause nachvollziehen können)</a:t>
            </a:r>
          </a:p>
          <a:p>
            <a:endParaRPr lang="de-CH" sz="2000" dirty="0" smtClean="0"/>
          </a:p>
          <a:p>
            <a:r>
              <a:rPr lang="de-CH" sz="2000" dirty="0" smtClean="0"/>
              <a:t>Erste Übersicht über maschinelles Lernen bekommen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5129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maschinelles Lernen?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Begriffliche Aufräumaktion und die Fragen die ML beantworten kann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70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Demystifying</a:t>
            </a:r>
            <a:r>
              <a:rPr lang="de-CH" dirty="0" smtClean="0"/>
              <a:t> </a:t>
            </a:r>
            <a:r>
              <a:rPr lang="de-CH" dirty="0" err="1" smtClean="0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47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17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Data Science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Data Mining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Natural Language Processing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Deep Learning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Machine Learning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Big Data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Cognitive Computing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Artifical Neural Network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5579" y="2851986"/>
            <a:ext cx="7651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Artificial intelligence is the catchall term for all things technology. 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From </a:t>
            </a:r>
            <a:r>
              <a:rPr lang="en-US" i="1" dirty="0"/>
              <a:t>algorithms to smart software, </a:t>
            </a:r>
            <a:r>
              <a:rPr lang="en-US" i="1" dirty="0" smtClean="0"/>
              <a:t>anything </a:t>
            </a:r>
            <a:r>
              <a:rPr lang="en-US" i="1" dirty="0"/>
              <a:t>that is not human that </a:t>
            </a:r>
            <a:endParaRPr lang="en-US" i="1" dirty="0" smtClean="0"/>
          </a:p>
          <a:p>
            <a:r>
              <a:rPr lang="en-US" i="1" dirty="0" smtClean="0"/>
              <a:t>can </a:t>
            </a:r>
            <a:r>
              <a:rPr lang="en-US" i="1" dirty="0"/>
              <a:t>compute or think is AI.</a:t>
            </a:r>
            <a:r>
              <a:rPr lang="en-US" dirty="0"/>
              <a:t> </a:t>
            </a:r>
            <a:endParaRPr lang="de-CH" dirty="0"/>
          </a:p>
        </p:txBody>
      </p:sp>
      <p:sp>
        <p:nvSpPr>
          <p:cNvPr id="3" name="TextBox 2"/>
          <p:cNvSpPr txBox="1"/>
          <p:nvPr/>
        </p:nvSpPr>
        <p:spPr>
          <a:xfrm>
            <a:off x="2125579" y="2229857"/>
            <a:ext cx="78390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[..] ist </a:t>
            </a:r>
            <a:r>
              <a:rPr lang="de-CH" i="1" dirty="0"/>
              <a:t>ein </a:t>
            </a:r>
            <a:r>
              <a:rPr lang="de-CH" b="1" i="1" dirty="0"/>
              <a:t>Teilgebiet der Informatik</a:t>
            </a:r>
            <a:r>
              <a:rPr lang="de-CH" i="1" dirty="0"/>
              <a:t>, welches sich </a:t>
            </a:r>
          </a:p>
          <a:p>
            <a:r>
              <a:rPr lang="de-CH" i="1" dirty="0"/>
              <a:t>mit der </a:t>
            </a:r>
            <a:r>
              <a:rPr lang="de-CH" b="1" i="1" dirty="0"/>
              <a:t>Automatisierung intelligenten Verhaltens</a:t>
            </a:r>
            <a:r>
              <a:rPr lang="de-CH" i="1" dirty="0"/>
              <a:t> befasst. </a:t>
            </a:r>
          </a:p>
          <a:p>
            <a:endParaRPr lang="de-CH" i="1" dirty="0"/>
          </a:p>
          <a:p>
            <a:r>
              <a:rPr lang="de-CH" i="1" dirty="0" smtClean="0"/>
              <a:t>Der </a:t>
            </a:r>
            <a:r>
              <a:rPr lang="de-CH" i="1" dirty="0"/>
              <a:t>Begriff ist insofern nicht eindeutig abgrenzbar, </a:t>
            </a:r>
            <a:endParaRPr lang="de-CH" i="1" dirty="0" smtClean="0"/>
          </a:p>
          <a:p>
            <a:r>
              <a:rPr lang="de-CH" i="1" dirty="0" smtClean="0"/>
              <a:t>als </a:t>
            </a:r>
            <a:r>
              <a:rPr lang="de-CH" i="1" dirty="0"/>
              <a:t>es bereits an einer genauen Definition von Intelligenz mangelt.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057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3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1257</Words>
  <Application>Microsoft Office PowerPoint</Application>
  <PresentationFormat>Widescreen</PresentationFormat>
  <Paragraphs>377</Paragraphs>
  <Slides>42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Century Gothic</vt:lpstr>
      <vt:lpstr>Trebuchet MS</vt:lpstr>
      <vt:lpstr>Circuit</vt:lpstr>
      <vt:lpstr>Machine Learning</vt:lpstr>
      <vt:lpstr>Agenda</vt:lpstr>
      <vt:lpstr>Ziel der Präsentation</vt:lpstr>
      <vt:lpstr>PowerPoint Presentation</vt:lpstr>
      <vt:lpstr>PowerPoint Presentation</vt:lpstr>
      <vt:lpstr>Disclaimer </vt:lpstr>
      <vt:lpstr>Was ist maschinelles Lernen?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Was kann maschinelles Lernen?</vt:lpstr>
      <vt:lpstr>R und Visual Studio</vt:lpstr>
      <vt:lpstr>Die Programmiersprache R</vt:lpstr>
      <vt:lpstr>Warum eine statistische Programmiersprache?</vt:lpstr>
      <vt:lpstr>Warum eine statistische Programmiersprache?</vt:lpstr>
      <vt:lpstr>Visual Studio 2017</vt:lpstr>
      <vt:lpstr>Arten von maschinellem Lernen</vt:lpstr>
      <vt:lpstr>Übersicht über die drei Haupttypen</vt:lpstr>
      <vt:lpstr>Supervised Learning</vt:lpstr>
      <vt:lpstr>Unsupervised Learning</vt:lpstr>
      <vt:lpstr>Machine Learning by Example</vt:lpstr>
      <vt:lpstr>Machine Learning with RStudio</vt:lpstr>
      <vt:lpstr>Performance-Masse von binären Klassifikatoren</vt:lpstr>
      <vt:lpstr>Die 5 Fragen die ML beanworten kann </vt:lpstr>
      <vt:lpstr>Ist das A  oder B?</vt:lpstr>
      <vt:lpstr>Wieviel / wieviele?</vt:lpstr>
      <vt:lpstr>Wie ist das organisiert?</vt:lpstr>
      <vt:lpstr>Ist das  seltsam?</vt:lpstr>
      <vt:lpstr>Was soll ich als nächste tun?</vt:lpstr>
      <vt:lpstr>Ideen</vt:lpstr>
      <vt:lpstr>Weiterführende Konzepte</vt:lpstr>
    </vt:vector>
  </TitlesOfParts>
  <Company>GARAIO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Christoph Hilty</dc:creator>
  <cp:lastModifiedBy>Christoph Hilty</cp:lastModifiedBy>
  <cp:revision>92</cp:revision>
  <dcterms:created xsi:type="dcterms:W3CDTF">2017-10-10T12:42:30Z</dcterms:created>
  <dcterms:modified xsi:type="dcterms:W3CDTF">2017-10-17T19:44:47Z</dcterms:modified>
</cp:coreProperties>
</file>