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96" r:id="rId5"/>
    <p:sldId id="298" r:id="rId6"/>
    <p:sldId id="297" r:id="rId7"/>
    <p:sldId id="295" r:id="rId8"/>
    <p:sldId id="259" r:id="rId9"/>
    <p:sldId id="261" r:id="rId10"/>
    <p:sldId id="262" r:id="rId11"/>
    <p:sldId id="263" r:id="rId12"/>
    <p:sldId id="264" r:id="rId13"/>
    <p:sldId id="267" r:id="rId14"/>
    <p:sldId id="268" r:id="rId15"/>
    <p:sldId id="265" r:id="rId16"/>
    <p:sldId id="266" r:id="rId17"/>
    <p:sldId id="269" r:id="rId18"/>
    <p:sldId id="270" r:id="rId19"/>
    <p:sldId id="272" r:id="rId20"/>
    <p:sldId id="271" r:id="rId21"/>
    <p:sldId id="273" r:id="rId22"/>
    <p:sldId id="277" r:id="rId23"/>
    <p:sldId id="276" r:id="rId24"/>
    <p:sldId id="275" r:id="rId25"/>
    <p:sldId id="278" r:id="rId26"/>
    <p:sldId id="287" r:id="rId27"/>
    <p:sldId id="286" r:id="rId28"/>
    <p:sldId id="281" r:id="rId29"/>
    <p:sldId id="283" r:id="rId30"/>
    <p:sldId id="284" r:id="rId31"/>
    <p:sldId id="285" r:id="rId32"/>
    <p:sldId id="279" r:id="rId33"/>
    <p:sldId id="280" r:id="rId34"/>
    <p:sldId id="299" r:id="rId35"/>
    <p:sldId id="282" r:id="rId36"/>
    <p:sldId id="289" r:id="rId37"/>
    <p:sldId id="291" r:id="rId38"/>
    <p:sldId id="290" r:id="rId39"/>
    <p:sldId id="292" r:id="rId40"/>
    <p:sldId id="293" r:id="rId41"/>
    <p:sldId id="294" r:id="rId42"/>
    <p:sldId id="28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73" autoAdjust="0"/>
  </p:normalViewPr>
  <p:slideViewPr>
    <p:cSldViewPr snapToGrid="0">
      <p:cViewPr varScale="1">
        <p:scale>
          <a:sx n="79" d="100"/>
          <a:sy n="79" d="100"/>
        </p:scale>
        <p:origin x="85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15.10.2017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50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Tradeoff</a:t>
            </a:r>
            <a:r>
              <a:rPr lang="de-CH" dirty="0" smtClean="0"/>
              <a:t>: </a:t>
            </a:r>
            <a:r>
              <a:rPr lang="de-CH" baseline="0" dirty="0" smtClean="0"/>
              <a:t>DNA Untersuchung für Überführung Straftäter </a:t>
            </a:r>
          </a:p>
          <a:p>
            <a:r>
              <a:rPr lang="de-CH" baseline="0" dirty="0" smtClean="0"/>
              <a:t> -&gt; Precision -&gt; Unschuldige Leute im Knast</a:t>
            </a:r>
          </a:p>
          <a:p>
            <a:r>
              <a:rPr lang="de-CH" baseline="0" dirty="0" smtClean="0"/>
              <a:t> -&gt; Recall (</a:t>
            </a:r>
            <a:r>
              <a:rPr lang="de-CH" baseline="0" dirty="0" err="1" smtClean="0"/>
              <a:t>sensitivity</a:t>
            </a:r>
            <a:r>
              <a:rPr lang="de-CH" baseline="0" dirty="0" smtClean="0"/>
              <a:t>) – Straftäter frei </a:t>
            </a:r>
          </a:p>
          <a:p>
            <a:r>
              <a:rPr lang="de-CH" baseline="0" dirty="0" smtClean="0"/>
              <a:t>-&gt; Gäbe auch noch </a:t>
            </a:r>
            <a:r>
              <a:rPr lang="de-CH" baseline="0" dirty="0" err="1" smtClean="0"/>
              <a:t>specifity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/n = 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 / (</a:t>
            </a:r>
            <a:r>
              <a:rPr lang="de-CH" baseline="0" dirty="0" err="1" smtClean="0"/>
              <a:t>tn+fp</a:t>
            </a:r>
            <a:r>
              <a:rPr lang="de-CH" baseline="0" dirty="0" smtClean="0"/>
              <a:t>)) -&gt; Precision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smtClean="0"/>
              <a:t>Negativity</a:t>
            </a:r>
            <a:endParaRPr lang="de-CH" baseline="0" dirty="0" smtClean="0"/>
          </a:p>
          <a:p>
            <a:r>
              <a:rPr lang="de-CH" baseline="0" dirty="0" smtClean="0"/>
              <a:t>https://uberpython.wordpress.com/2012/01/01/precision-recall-sensitivity-and-specificity/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5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18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dirty="0" smtClean="0"/>
              <a:t> Networks, </a:t>
            </a:r>
            <a:r>
              <a:rPr lang="de-CH" dirty="0" err="1" smtClean="0"/>
              <a:t>Recommenders</a:t>
            </a:r>
            <a:r>
              <a:rPr lang="de-CH" dirty="0" smtClean="0"/>
              <a:t>, Dimension </a:t>
            </a:r>
            <a:r>
              <a:rPr lang="de-CH" dirty="0" err="1" smtClean="0"/>
              <a:t>Reduction</a:t>
            </a:r>
            <a:r>
              <a:rPr lang="de-CH" dirty="0" smtClean="0"/>
              <a:t>, Feature Engineering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13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Mindset</a:t>
            </a:r>
            <a:r>
              <a:rPr lang="de-CH" dirty="0" smtClean="0"/>
              <a:t> für die nächsten 75min</a:t>
            </a:r>
          </a:p>
          <a:p>
            <a:r>
              <a:rPr lang="de-CH" dirty="0" smtClean="0"/>
              <a:t>Was wir können und</a:t>
            </a:r>
            <a:r>
              <a:rPr lang="de-CH" baseline="0" dirty="0" smtClean="0"/>
              <a:t> was nicht in 75min?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534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age is over, welcome to the machine learning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Ziel der Präsentation</a:t>
            </a:r>
          </a:p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statistische Programmiersprache R und deren Integration in Visual Studio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2000" dirty="0" smtClean="0"/>
              <a:t>beschäftigen sich mit der gleichen Frage</a:t>
            </a:r>
            <a:endParaRPr lang="de-CH" sz="4000" dirty="0" smtClean="0"/>
          </a:p>
          <a:p>
            <a:pPr marL="0" indent="0" algn="ctr">
              <a:buNone/>
            </a:pPr>
            <a:r>
              <a:rPr lang="de-CH" sz="4400" dirty="0" smtClean="0"/>
              <a:t>Wie lernen wir von Daten?</a:t>
            </a:r>
            <a:endParaRPr lang="de-CH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916380" y="4821382"/>
            <a:ext cx="6756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/>
              <a:t>Machine</a:t>
            </a:r>
            <a:r>
              <a:rPr lang="de-CH" sz="2800" dirty="0" smtClean="0"/>
              <a:t> Learning = </a:t>
            </a:r>
            <a:r>
              <a:rPr lang="de-CH" sz="2800" dirty="0" err="1" smtClean="0"/>
              <a:t>glorified</a:t>
            </a:r>
            <a:r>
              <a:rPr lang="de-CH" sz="2800" dirty="0" smtClean="0"/>
              <a:t> </a:t>
            </a:r>
            <a:r>
              <a:rPr lang="de-CH" sz="2800" dirty="0" err="1" smtClean="0"/>
              <a:t>statistics</a:t>
            </a:r>
            <a:r>
              <a:rPr lang="de-CH" sz="2800" dirty="0" smtClean="0"/>
              <a:t> </a:t>
            </a:r>
          </a:p>
          <a:p>
            <a:r>
              <a:rPr lang="de-CH" sz="1400" dirty="0" smtClean="0"/>
              <a:t>(</a:t>
            </a:r>
            <a:r>
              <a:rPr lang="en-US" sz="1400" dirty="0" smtClean="0"/>
              <a:t>R. </a:t>
            </a:r>
            <a:r>
              <a:rPr lang="en-US" sz="1400" dirty="0" err="1"/>
              <a:t>Tibshirani</a:t>
            </a:r>
            <a:r>
              <a:rPr lang="en-US" sz="1400" dirty="0"/>
              <a:t>, a statistician and machine learning expert at </a:t>
            </a:r>
            <a:r>
              <a:rPr lang="en-US" sz="1400" dirty="0" smtClean="0"/>
              <a:t>Stanford)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drei Hauptzweige von maschinellem Lernen und deren Anwendung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 der Präsentation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Warum schauen wir uns ML überhaupt an und was können wir von der Präsentation erwarten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Geordnete (labeled) Daten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Modell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machen 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1986256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Keine geordneten </a:t>
            </a:r>
            <a:br>
              <a:rPr lang="de-CH" dirty="0" smtClean="0"/>
            </a:br>
            <a:r>
              <a:rPr lang="de-CH" dirty="0" smtClean="0"/>
              <a:t>(labeled)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Schlüsse werden gezogen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Neue Strukturen/Muster </a:t>
            </a:r>
            <a:br>
              <a:rPr lang="de-CH" dirty="0" smtClean="0"/>
            </a:br>
            <a:r>
              <a:rPr lang="de-CH" dirty="0" smtClean="0"/>
              <a:t>werden erkannt </a:t>
            </a:r>
            <a:endParaRPr lang="de-CH" dirty="0"/>
          </a:p>
        </p:txBody>
      </p:sp>
      <p:pic>
        <p:nvPicPr>
          <p:cNvPr id="1034" name="Picture 10" descr="Bildergebnis für unsupervised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97" y="1630541"/>
            <a:ext cx="6227570" cy="41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2"/>
                </a:solidFill>
              </a:rPr>
              <a:t>Walkthrough</a:t>
            </a:r>
            <a:r>
              <a:rPr lang="de-CH" dirty="0" smtClean="0">
                <a:solidFill>
                  <a:schemeClr val="tx2"/>
                </a:solidFill>
              </a:rPr>
              <a:t> durch ein praktisches Beispiel an einem konkreten Datensatz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Precision </a:t>
            </a:r>
            <a:r>
              <a:rPr lang="de-CH" dirty="0" err="1" smtClean="0"/>
              <a:t>and</a:t>
            </a:r>
            <a:r>
              <a:rPr lang="de-CH" dirty="0" smtClean="0"/>
              <a:t> Recall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67" y="1847067"/>
            <a:ext cx="3247183" cy="4132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509" y="2346208"/>
            <a:ext cx="4610134" cy="29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Repetition und Verbindung der Praxis mit den Fragen von maschinellem Lernen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A </a:t>
            </a:r>
            <a:br>
              <a:rPr lang="de-CH" dirty="0" smtClean="0"/>
            </a:br>
            <a:r>
              <a:rPr lang="de-CH" dirty="0" smtClean="0"/>
              <a:t>oder B?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11" y="1360498"/>
            <a:ext cx="6273367" cy="43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Wieviel /</a:t>
            </a:r>
            <a:br>
              <a:rPr lang="de-CH" dirty="0" smtClean="0"/>
            </a:br>
            <a:r>
              <a:rPr lang="de-CH" dirty="0" err="1" smtClean="0"/>
              <a:t>wieviele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Regression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13" y="1162680"/>
            <a:ext cx="6566764" cy="4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ist das organisiert?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292" y="1130305"/>
            <a:ext cx="6430286" cy="472113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Clustering </a:t>
            </a:r>
            <a:r>
              <a:rPr lang="de-CH" dirty="0" err="1" smtClean="0"/>
              <a:t>algorithms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9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</a:t>
            </a:r>
            <a:br>
              <a:rPr lang="de-CH" dirty="0" smtClean="0"/>
            </a:br>
            <a:r>
              <a:rPr lang="de-CH" dirty="0" smtClean="0"/>
              <a:t>seltsam?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Anomaly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74" y="754081"/>
            <a:ext cx="5510253" cy="51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s://i1.wp.com/analyticsweek.com/wp-content/uploads/2017/01/4e1d80ad-c007-4baa-99a9-915c936a5ef6-original.png?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77" y="192265"/>
            <a:ext cx="8540455" cy="64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soll ich als nächste tun?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Reinforcement </a:t>
            </a:r>
            <a:r>
              <a:rPr lang="de-CH" dirty="0" err="1" smtClean="0"/>
              <a:t>learning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über Algorithmen</a:t>
            </a:r>
          </a:p>
          <a:p>
            <a:r>
              <a:rPr lang="de-CH" dirty="0" smtClean="0"/>
              <a:t>Zitate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you’re</a:t>
            </a:r>
            <a:r>
              <a:rPr lang="de-CH" dirty="0" smtClean="0"/>
              <a:t> </a:t>
            </a:r>
            <a:r>
              <a:rPr lang="de-CH" dirty="0" err="1" smtClean="0"/>
              <a:t>ready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explore</a:t>
            </a:r>
            <a:r>
              <a:rPr lang="de-CH" dirty="0" smtClean="0"/>
              <a:t> </a:t>
            </a:r>
            <a:r>
              <a:rPr lang="de-CH" dirty="0" err="1" smtClean="0"/>
              <a:t>yourself</a:t>
            </a:r>
            <a:endParaRPr lang="de-CH" dirty="0" smtClean="0"/>
          </a:p>
          <a:p>
            <a:r>
              <a:rPr lang="de-CH" smtClean="0"/>
              <a:t>links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3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Konzepte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“By far, the greatest danger of Artificial Intelligence is that people conclude too early that they understand it.”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— Eliezer </a:t>
            </a:r>
            <a:r>
              <a:rPr lang="en-US" sz="1100" dirty="0" err="1">
                <a:solidFill>
                  <a:schemeClr val="tx2"/>
                </a:solidFill>
              </a:rPr>
              <a:t>Yudkowsky</a:t>
            </a:r>
            <a:endParaRPr lang="de-CH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Bildergebnis für mind map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26" y="655502"/>
            <a:ext cx="8778770" cy="56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Disclaimer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45229" y="1656025"/>
            <a:ext cx="4649783" cy="823912"/>
          </a:xfrm>
        </p:spPr>
        <p:txBody>
          <a:bodyPr/>
          <a:lstStyle/>
          <a:p>
            <a:r>
              <a:rPr lang="de-CH" dirty="0" smtClean="0"/>
              <a:t>EHER NEIN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20" y="2601056"/>
            <a:ext cx="4878391" cy="3515129"/>
          </a:xfrm>
        </p:spPr>
        <p:txBody>
          <a:bodyPr>
            <a:normAutofit/>
          </a:bodyPr>
          <a:lstStyle/>
          <a:p>
            <a:r>
              <a:rPr lang="de-CH" sz="2000" dirty="0" smtClean="0"/>
              <a:t>ML Algorithmen im Detail verstehen</a:t>
            </a:r>
          </a:p>
          <a:p>
            <a:endParaRPr lang="de-CH" sz="2000" dirty="0" smtClean="0"/>
          </a:p>
          <a:p>
            <a:r>
              <a:rPr lang="de-CH" sz="2000" dirty="0" smtClean="0"/>
              <a:t>Neue Programmiersprache lernen</a:t>
            </a:r>
          </a:p>
          <a:p>
            <a:endParaRPr lang="de-CH" sz="2000" dirty="0" smtClean="0"/>
          </a:p>
          <a:p>
            <a:r>
              <a:rPr lang="de-CH" sz="2000" dirty="0" smtClean="0"/>
              <a:t>Tiefes Verständnis von ML erwerben</a:t>
            </a:r>
          </a:p>
          <a:p>
            <a:endParaRPr lang="de-CH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370019" y="1656024"/>
            <a:ext cx="4646602" cy="823912"/>
          </a:xfrm>
        </p:spPr>
        <p:txBody>
          <a:bodyPr/>
          <a:lstStyle/>
          <a:p>
            <a:r>
              <a:rPr lang="de-CH" dirty="0" smtClean="0"/>
              <a:t>EHER Ja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41411" y="2601056"/>
            <a:ext cx="4875210" cy="3515129"/>
          </a:xfrm>
        </p:spPr>
        <p:txBody>
          <a:bodyPr>
            <a:normAutofit fontScale="92500" lnSpcReduction="10000"/>
          </a:bodyPr>
          <a:lstStyle/>
          <a:p>
            <a:r>
              <a:rPr lang="de-CH" sz="2000" dirty="0" smtClean="0"/>
              <a:t>Einige konkrete Anwendung von ML sehen</a:t>
            </a:r>
          </a:p>
          <a:p>
            <a:endParaRPr lang="de-CH" sz="2000" dirty="0" smtClean="0"/>
          </a:p>
          <a:p>
            <a:r>
              <a:rPr lang="de-CH" sz="2000" dirty="0" smtClean="0"/>
              <a:t>Die Code-Beispiele konzeptionell verstehen (und Beispiele zu Hause nachvollziehen können)</a:t>
            </a:r>
          </a:p>
          <a:p>
            <a:endParaRPr lang="de-CH" sz="2000" dirty="0" smtClean="0"/>
          </a:p>
          <a:p>
            <a:r>
              <a:rPr lang="de-CH" sz="2000" dirty="0" smtClean="0"/>
              <a:t>Erste Übersicht über maschinelles Lernen bekommen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5129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Begriffliche Aufräumaktion und die Fragen die ML beantworten kann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1256</Words>
  <Application>Microsoft Office PowerPoint</Application>
  <PresentationFormat>Widescreen</PresentationFormat>
  <Paragraphs>377</Paragraphs>
  <Slides>42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Ziel der Präsentation</vt:lpstr>
      <vt:lpstr>PowerPoint Presentation</vt:lpstr>
      <vt:lpstr>PowerPoint Presentation</vt:lpstr>
      <vt:lpstr>Disclaimer 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Machine Learning by Example</vt:lpstr>
      <vt:lpstr>Machine Learning with RStudio</vt:lpstr>
      <vt:lpstr>Precision and Recall</vt:lpstr>
      <vt:lpstr>Die 5 Fragen die ML beanworten kann </vt:lpstr>
      <vt:lpstr>Ist das A  oder B?</vt:lpstr>
      <vt:lpstr>Wieviel / wieviele?</vt:lpstr>
      <vt:lpstr>Wie ist das organisiert?</vt:lpstr>
      <vt:lpstr>Ist das  seltsam?</vt:lpstr>
      <vt:lpstr>Was soll ich als nächste tun?</vt:lpstr>
      <vt:lpstr>Ideen</vt:lpstr>
      <vt:lpstr>Weiterführende Konzepte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88</cp:revision>
  <dcterms:created xsi:type="dcterms:W3CDTF">2017-10-10T12:42:30Z</dcterms:created>
  <dcterms:modified xsi:type="dcterms:W3CDTF">2017-10-15T18:17:22Z</dcterms:modified>
</cp:coreProperties>
</file>