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3.xml" Type="http://schemas.openxmlformats.org/officeDocument/2006/relationships/slide" Id="rId18"/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1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9" name="Shape 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" name="Shape 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" name="Shape 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4" name="Shape 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mar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indent="190500" mar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indent="304800">
              <a:buSzPct val="100000"/>
              <a:defRPr sz="4800"/>
            </a:lvl1pPr>
            <a:lvl2pPr algn="ctr" indent="304800">
              <a:buSzPct val="100000"/>
              <a:defRPr sz="4800"/>
            </a:lvl2pPr>
            <a:lvl3pPr algn="ctr" indent="304800">
              <a:buSzPct val="100000"/>
              <a:defRPr sz="4800"/>
            </a:lvl3pPr>
            <a:lvl4pPr algn="ctr" indent="304800">
              <a:buSzPct val="100000"/>
              <a:defRPr sz="4800"/>
            </a:lvl4pPr>
            <a:lvl5pPr algn="ctr" indent="304800">
              <a:buSzPct val="100000"/>
              <a:defRPr sz="4800"/>
            </a:lvl5pPr>
            <a:lvl6pPr algn="ctr" indent="304800">
              <a:buSzPct val="100000"/>
              <a:defRPr sz="4800"/>
            </a:lvl6pPr>
            <a:lvl7pPr algn="ctr" indent="304800">
              <a:buSzPct val="100000"/>
              <a:defRPr sz="4800"/>
            </a:lvl7pPr>
            <a:lvl8pPr algn="ctr" indent="304800">
              <a:buSzPct val="100000"/>
              <a:defRPr sz="4800"/>
            </a:lvl8pPr>
            <a:lvl9pPr algn="ctr" indent="304800"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indent="-171450" marL="28575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t="50%" b="50%" r="50%" l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indent="228600" marL="0"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indent="-152400" marL="342900">
              <a:spcBef>
                <a:spcPts val="600"/>
              </a:spcBef>
              <a:buSzPct val="100000"/>
              <a:defRPr sz="3000"/>
            </a:lvl1pPr>
            <a:lvl2pPr indent="-133350" marL="742950">
              <a:spcBef>
                <a:spcPts val="480"/>
              </a:spcBef>
              <a:buSzPct val="100000"/>
              <a:defRPr sz="2400"/>
            </a:lvl2pPr>
            <a:lvl3pPr indent="-76200" marL="1143000">
              <a:spcBef>
                <a:spcPts val="480"/>
              </a:spcBef>
              <a:buSzPct val="100000"/>
              <a:defRPr sz="2400"/>
            </a:lvl3pPr>
            <a:lvl4pPr indent="-114300" marL="1600200">
              <a:spcBef>
                <a:spcPts val="360"/>
              </a:spcBef>
              <a:buSzPct val="100000"/>
              <a:defRPr sz="1800"/>
            </a:lvl4pPr>
            <a:lvl5pPr indent="-114300" marL="2057400">
              <a:spcBef>
                <a:spcPts val="360"/>
              </a:spcBef>
              <a:buSzPct val="100000"/>
              <a:defRPr sz="1800"/>
            </a:lvl5pPr>
            <a:lvl6pPr indent="-114300" marL="2514600">
              <a:spcBef>
                <a:spcPts val="360"/>
              </a:spcBef>
              <a:buSzPct val="100000"/>
              <a:defRPr sz="1800"/>
            </a:lvl6pPr>
            <a:lvl7pPr indent="-114300" marL="2971800">
              <a:spcBef>
                <a:spcPts val="360"/>
              </a:spcBef>
              <a:buSzPct val="100000"/>
              <a:defRPr sz="1800"/>
            </a:lvl7pPr>
            <a:lvl8pPr indent="-114300" marL="3429000">
              <a:spcBef>
                <a:spcPts val="360"/>
              </a:spcBef>
              <a:buSzPct val="100000"/>
              <a:defRPr sz="1800"/>
            </a:lvl8pPr>
            <a:lvl9pPr indent="-114300" marL="3886200">
              <a:spcBef>
                <a:spcPts val="360"/>
              </a:spcBef>
              <a:buSzPct val="100000"/>
              <a:defRPr sz="18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lxml.de/" Type="http://schemas.openxmlformats.org/officeDocument/2006/relationships/hyperlink" TargetMode="External" Id="rId4"/><Relationship Target="http://nokogiri.org/" Type="http://schemas.openxmlformats.org/officeDocument/2006/relationships/hyperlink" TargetMode="External" Id="rId3"/><Relationship Target="http://scrapy.org/" Type="http://schemas.openxmlformats.org/officeDocument/2006/relationships/hyperlink" TargetMode="External" Id="rId6"/><Relationship Target="http://docs.seattlerb.org/mechanize/" Type="http://schemas.openxmlformats.org/officeDocument/2006/relationships/hyperlink" TargetMode="External" Id="rId5"/><Relationship Target="http://hacsoc.org/talks/" Type="http://schemas.openxmlformats.org/officeDocument/2006/relationships/hyperlink" TargetMode="External" Id="rId7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buNone/>
            </a:pPr>
            <a:r>
              <a:rPr lang="en"/>
              <a:t>Web Scrapers/Crawlers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Aaron Neyer - 2014/02/26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pic>
        <p:nvPicPr>
          <p:cNvPr id="81" name="Shape 8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09712" x="230175"/>
            <a:ext cy="4924074" cx="510350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Some improvements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Handle URL’s better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Better content extraction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Better ranking of pages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Multithreading for faster crawling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Run constantly, updating index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More efficient storage of index</a:t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Use sitemaps for sources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Useful Links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Nokogiri: </a:t>
            </a:r>
            <a:r>
              <a:rPr u="sng" sz="2400" lang="en">
                <a:solidFill>
                  <a:schemeClr val="hlink"/>
                </a:solidFill>
                <a:hlinkClick r:id="rId3"/>
              </a:rPr>
              <a:t>http://nokogiri.org/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lxml: </a:t>
            </a:r>
            <a:r>
              <a:rPr u="sng" sz="2400" lang="en">
                <a:solidFill>
                  <a:schemeClr val="hlink"/>
                </a:solidFill>
                <a:hlinkClick r:id="rId4"/>
              </a:rPr>
              <a:t>http://lxml.de/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Mechanize: </a:t>
            </a:r>
            <a:r>
              <a:rPr u="sng" sz="2400" lang="en">
                <a:solidFill>
                  <a:schemeClr val="hlink"/>
                </a:solidFill>
                <a:hlinkClick r:id="rId5"/>
              </a:rPr>
              <a:t>http://docs.seattlerb.org/mechanize/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Scrapy: </a:t>
            </a:r>
            <a:r>
              <a:rPr u="sng" sz="2400" lang="en">
                <a:solidFill>
                  <a:schemeClr val="hlink"/>
                </a:solidFill>
                <a:hlinkClick r:id="rId6"/>
              </a:rPr>
              <a:t>http://scrapy.org/</a:t>
            </a:r>
          </a:p>
          <a:p>
            <a:pPr rtl="0" lvl="0" indent="-3810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sz="2400" lang="en"/>
              <a:t>HacSoc talks: </a:t>
            </a:r>
            <a:r>
              <a:rPr u="sng" sz="2400" lang="en">
                <a:solidFill>
                  <a:schemeClr val="hlink"/>
                </a:solidFill>
                <a:hlinkClick r:id="rId7"/>
              </a:rPr>
              <a:t>http://hacsoc.org/talks/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Any 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Scraping the Web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Optimal - A nice JSON API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Most websites don’t give us this, so we need to try and pull the information out</a:t>
            </a:r>
          </a:p>
          <a:p>
            <a:r>
              <a:t/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790050" x="492675"/>
            <a:ext cy="2846200" cx="7589901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to scrape?</a:t>
            </a:r>
          </a:p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Fetch the HTML source code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python: urllib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ruby: open-uri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Parse it!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Regex/String search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XML Parsing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HTML/CSS Parsing</a:t>
            </a:r>
          </a:p>
          <a:p>
            <a:pPr rtl="0" lvl="2" indent="-381000" marL="137160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python: lxml</a:t>
            </a:r>
          </a:p>
          <a:p>
            <a:pPr rtl="0" lvl="2" indent="-381000" marL="1371600">
              <a:buClr>
                <a:srgbClr val="000000"/>
              </a:buClr>
              <a:buSzPct val="80000"/>
              <a:buFont typeface="Wingdings"/>
              <a:buChar char="§"/>
            </a:pPr>
            <a:r>
              <a:rPr lang="en"/>
              <a:t>ruby: nokogiri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" name="Shape 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Examine the HTML Source</a:t>
            </a:r>
          </a:p>
        </p:txBody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Find the information you need on the page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Look for identifying elements/classes/ids</a:t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Test out finding the elements with Javascript CSS selectors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Let’s find some Pokemon!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50" name="Shape 5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200"/>
            <a:ext cy="3667125" cx="5514975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about session?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Some pages require you to be logged in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A simple curl won’t do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Need to maintain session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Solution?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python: scrapy</a:t>
            </a:r>
          </a:p>
          <a:p>
            <a:pPr rtl="0" lvl="1" indent="-381000" marL="914400"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"/>
              <a:t>ruby: mechanize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Want to mine some Dogecoins?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pic>
        <p:nvPicPr>
          <p:cNvPr id="63" name="Shape 6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1200150" x="457200"/>
            <a:ext cy="3725700" cx="5413907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What is a web crawler?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y="1276350" x="5334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rgbClr val="000000"/>
              </a:buClr>
              <a:buSzPct val="133333"/>
              <a:buFont typeface="Arial"/>
              <a:buChar char="•"/>
            </a:pPr>
            <a:r>
              <a:rPr lang="en"/>
              <a:t>A program that systematically scours the web, typically for the purpose of indexing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Used by search engines (Googlebot)</a:t>
            </a:r>
          </a:p>
          <a:p>
            <a:pPr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Known as spiders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y="2786950" x="4296350"/>
            <a:ext cy="2138899" cx="329854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How to build a web crawler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Need to create an index of words =&gt; URLs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Start with a source page and map all words on the page to it’s URL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Find all links on the page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Repeat for each of those URL’s</a:t>
            </a:r>
          </a:p>
          <a:p>
            <a:pPr rtl="0" lvl="0" indent="-419100" marL="457200">
              <a:buClr>
                <a:srgbClr val="000000"/>
              </a:buClr>
              <a:buSzPct val="166666"/>
              <a:buFont typeface="Arial"/>
              <a:buChar char="•"/>
            </a:pPr>
            <a:r>
              <a:rPr lang="en"/>
              <a:t>Here is a simple example: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