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5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3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85" r:id="rId22"/>
    <p:sldId id="286" r:id="rId23"/>
    <p:sldId id="287" r:id="rId24"/>
    <p:sldId id="288" r:id="rId25"/>
    <p:sldId id="289" r:id="rId26"/>
    <p:sldId id="279" r:id="rId27"/>
    <p:sldId id="280" r:id="rId28"/>
    <p:sldId id="281" r:id="rId29"/>
    <p:sldId id="282" r:id="rId30"/>
    <p:sldId id="283" r:id="rId31"/>
    <p:sldId id="290" r:id="rId32"/>
    <p:sldId id="284" r:id="rId33"/>
    <p:sldId id="291" r:id="rId34"/>
    <p:sldId id="292" r:id="rId3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  <a:srgbClr val="FF6600"/>
    <a:srgbClr val="006800"/>
    <a:srgbClr val="4BFF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 autoAdjust="0"/>
    <p:restoredTop sz="94576" autoAdjust="0"/>
  </p:normalViewPr>
  <p:slideViewPr>
    <p:cSldViewPr>
      <p:cViewPr>
        <p:scale>
          <a:sx n="51" d="100"/>
          <a:sy n="51" d="100"/>
        </p:scale>
        <p:origin x="-54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33B299D-9889-4FC4-904C-0EDE6C6A09DC}" type="datetimeFigureOut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491F82-FEBF-4B54-A9F0-9FD10C84D492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xmlns="" val="3257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7951-3903-4895-AA1F-B9FA5117B38B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4148-7BB7-4A79-AAF6-8C5E2B9D2685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5EB2-72DA-4A3D-8007-E861750FDCDA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A4B3-23BF-4C44-A4BD-30808642D7A3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138A-9806-483D-B0CF-A18F6BE41258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074-A0D2-4D92-9ACF-9BA523ADE014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E480-D2C4-4BE3-83D6-501127AAB6E9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AA08-E5B9-4169-AEE6-A51D407A8FE7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ED89-D341-4970-A3A9-EB9727D97F2D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756-17FA-4B37-9DE0-434FFF2733C8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ar-S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08-E738-4002-9076-FACD2FD34744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D824-1AF8-4BCF-9E7C-C1CEF076B024}" type="datetime1">
              <a:rPr lang="ar-SA" smtClean="0"/>
              <a:pPr/>
              <a:t>18/12/1434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CD7F-6548-46A8-9F66-5B44D68E6E3C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 </a:t>
            </a:r>
          </a:p>
          <a:p>
            <a:r>
              <a:rPr lang="ar-SA" dirty="0" smtClean="0"/>
              <a:t>الفصل الاول</a:t>
            </a:r>
            <a:endParaRPr lang="ar-SA" dirty="0"/>
          </a:p>
        </p:txBody>
      </p:sp>
      <p:sp>
        <p:nvSpPr>
          <p:cNvPr id="13" name="Rectangle 12"/>
          <p:cNvSpPr/>
          <p:nvPr/>
        </p:nvSpPr>
        <p:spPr>
          <a:xfrm>
            <a:off x="2267927" y="63579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SA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775360"/>
            <a:chOff x="0" y="0"/>
            <a:chExt cx="9144000" cy="3775360"/>
          </a:xfrm>
        </p:grpSpPr>
        <p:sp>
          <p:nvSpPr>
            <p:cNvPr id="9" name="Rectangle 8"/>
            <p:cNvSpPr/>
            <p:nvPr/>
          </p:nvSpPr>
          <p:spPr>
            <a:xfrm>
              <a:off x="0" y="2060848"/>
              <a:ext cx="9144000" cy="1714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6350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5400" dirty="0" smtClean="0">
                  <a:solidFill>
                    <a:schemeClr val="tx1"/>
                  </a:solidFill>
                </a:rPr>
                <a:t>الادارة الماليه</a:t>
              </a:r>
              <a:endParaRPr lang="ar-SA" sz="5400" dirty="0">
                <a:solidFill>
                  <a:schemeClr val="tx1"/>
                </a:solidFill>
              </a:endParaRPr>
            </a:p>
          </p:txBody>
        </p:sp>
        <p:sp>
          <p:nvSpPr>
            <p:cNvPr id="17" name="Teardrop 16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29586" y="214291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0" y="2571744"/>
            <a:ext cx="91440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ar-SA" sz="4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/>
          <a:lstStyle/>
          <a:p>
            <a:r>
              <a:rPr lang="ar-SA" dirty="0" smtClean="0"/>
              <a:t>1- ا</a:t>
            </a:r>
            <a:r>
              <a:rPr lang="ar-JO" dirty="0" smtClean="0"/>
              <a:t>لأ</a:t>
            </a:r>
            <a:r>
              <a:rPr lang="ar-SA" dirty="0" smtClean="0"/>
              <a:t>سهم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140127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571744"/>
            <a:ext cx="8229600" cy="384245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ar-SA" dirty="0" smtClean="0"/>
              <a:t>السهم هو الوسيلة </a:t>
            </a:r>
            <a:r>
              <a:rPr lang="ar-SA" dirty="0" smtClean="0">
                <a:solidFill>
                  <a:srgbClr val="FF0000"/>
                </a:solidFill>
              </a:rPr>
              <a:t>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ولى </a:t>
            </a:r>
            <a:r>
              <a:rPr lang="ar-SA" dirty="0" smtClean="0"/>
              <a:t>للتمويل طويل ال</a:t>
            </a:r>
            <a:r>
              <a:rPr lang="ar-JO" dirty="0" smtClean="0"/>
              <a:t>أ</a:t>
            </a:r>
            <a:r>
              <a:rPr lang="ar-SA" dirty="0" smtClean="0"/>
              <a:t>جل بحيث تعطي ال</a:t>
            </a:r>
            <a:r>
              <a:rPr lang="ar-JO" dirty="0" smtClean="0"/>
              <a:t>أ</a:t>
            </a:r>
            <a:r>
              <a:rPr lang="ar-SA" dirty="0" smtClean="0"/>
              <a:t>سهم حاملها </a:t>
            </a:r>
            <a:r>
              <a:rPr lang="ar-SA" dirty="0" smtClean="0">
                <a:solidFill>
                  <a:srgbClr val="FF0000"/>
                </a:solidFill>
              </a:rPr>
              <a:t>نصيبا في الملكي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وهي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كثر الوسائل انتشاراً للحصول على رأس مال الشركات المساهمه. </a:t>
            </a:r>
          </a:p>
          <a:p>
            <a:pPr algn="just">
              <a:buNone/>
            </a:pPr>
            <a:r>
              <a:rPr lang="ar-SA" dirty="0" smtClean="0"/>
              <a:t>أنواعها :</a:t>
            </a:r>
          </a:p>
          <a:p>
            <a:pPr marL="514350" indent="-514350" algn="just">
              <a:buFont typeface="+mj-cs"/>
              <a:buAutoNum type="arabic1Minus"/>
            </a:pPr>
            <a:r>
              <a:rPr lang="ar-SA" dirty="0" smtClean="0"/>
              <a:t>ا</a:t>
            </a:r>
            <a:r>
              <a:rPr lang="ar-JO" dirty="0" smtClean="0"/>
              <a:t>لأ</a:t>
            </a:r>
            <a:r>
              <a:rPr lang="ar-SA" dirty="0" smtClean="0"/>
              <a:t>سهم الممتاز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</a:p>
          <a:p>
            <a:pPr marL="514350" indent="-514350" algn="just">
              <a:buFont typeface="+mj-cs"/>
              <a:buAutoNum type="arabic1Minus"/>
            </a:pPr>
            <a:r>
              <a:rPr lang="ar-JO" dirty="0" smtClean="0"/>
              <a:t>الأ</a:t>
            </a:r>
            <a:r>
              <a:rPr lang="ar-SA" dirty="0" smtClean="0"/>
              <a:t>سهم العادي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</a:p>
          <a:p>
            <a:pPr algn="just">
              <a:buNone/>
            </a:pPr>
            <a:r>
              <a:rPr lang="ar-SA" dirty="0" smtClean="0">
                <a:solidFill>
                  <a:srgbClr val="FF0000"/>
                </a:solidFill>
              </a:rPr>
              <a:t>تختلف الحقوق وال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متيازات التي تعطى لكل نوع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10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229600" cy="1143000"/>
          </a:xfrm>
        </p:spPr>
        <p:txBody>
          <a:bodyPr/>
          <a:lstStyle/>
          <a:p>
            <a:r>
              <a:rPr lang="ar-SA" dirty="0" smtClean="0"/>
              <a:t>أ - ال</a:t>
            </a:r>
            <a:r>
              <a:rPr lang="ar-JO" dirty="0" smtClean="0"/>
              <a:t>أ</a:t>
            </a:r>
            <a:r>
              <a:rPr lang="ar-SA" dirty="0" smtClean="0"/>
              <a:t>سهم الممتازة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857496"/>
            <a:ext cx="8229600" cy="35566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sz="2800" dirty="0" smtClean="0"/>
              <a:t>يكون لصاحب السهم الممتاز بعض</a:t>
            </a:r>
            <a:r>
              <a:rPr lang="en-US" sz="2800" dirty="0" smtClean="0"/>
              <a:t> </a:t>
            </a:r>
            <a:r>
              <a:rPr lang="ar-JO" sz="2800" dirty="0" smtClean="0"/>
              <a:t>الحقوق</a:t>
            </a:r>
            <a:r>
              <a:rPr lang="ar-SA" sz="2800" dirty="0" smtClean="0"/>
              <a:t> المختلفه عن صاحب السهم العادي </a:t>
            </a:r>
          </a:p>
          <a:p>
            <a:pPr algn="just"/>
            <a:r>
              <a:rPr lang="ar-SA" sz="2800" dirty="0" smtClean="0">
                <a:solidFill>
                  <a:srgbClr val="FF0000"/>
                </a:solidFill>
              </a:rPr>
              <a:t>يتحدد</a:t>
            </a:r>
            <a:r>
              <a:rPr lang="ar-SA" sz="2800" dirty="0" smtClean="0"/>
              <a:t> سعر بيع السهم </a:t>
            </a:r>
            <a:r>
              <a:rPr lang="ar-JO" sz="2800" dirty="0" smtClean="0"/>
              <a:t>الممتاز </a:t>
            </a:r>
            <a:r>
              <a:rPr lang="ar-SA" sz="2800" dirty="0" smtClean="0"/>
              <a:t>مع معدل ثابت في شكل السهم العادي</a:t>
            </a:r>
          </a:p>
          <a:p>
            <a:pPr algn="just"/>
            <a:r>
              <a:rPr lang="ar-SA" sz="2800" dirty="0" smtClean="0"/>
              <a:t>كما </a:t>
            </a:r>
            <a:r>
              <a:rPr lang="ar-SA" sz="2800" dirty="0" smtClean="0">
                <a:solidFill>
                  <a:srgbClr val="FF0000"/>
                </a:solidFill>
              </a:rPr>
              <a:t>يتحدد</a:t>
            </a:r>
            <a:r>
              <a:rPr lang="ar-SA" sz="2800" dirty="0" smtClean="0"/>
              <a:t> سعر بيع السهم </a:t>
            </a:r>
            <a:r>
              <a:rPr lang="ar-JO" sz="2800" dirty="0" smtClean="0"/>
              <a:t>الممتاز </a:t>
            </a:r>
            <a:r>
              <a:rPr lang="ar-SA" sz="2800" dirty="0" smtClean="0"/>
              <a:t>مع معدل ثابت في شكل </a:t>
            </a:r>
            <a:r>
              <a:rPr lang="ar-JO" sz="2800" dirty="0" smtClean="0"/>
              <a:t>ال</a:t>
            </a:r>
            <a:r>
              <a:rPr lang="ar-SA" sz="2800" dirty="0" smtClean="0"/>
              <a:t>أرباح </a:t>
            </a:r>
            <a:r>
              <a:rPr lang="ar-JO" sz="2800" dirty="0" smtClean="0"/>
              <a:t>ال</a:t>
            </a:r>
            <a:r>
              <a:rPr lang="ar-SA" sz="2800" dirty="0" smtClean="0"/>
              <a:t>موزع</a:t>
            </a:r>
            <a:r>
              <a:rPr lang="ar-JO" sz="2800" dirty="0" smtClean="0"/>
              <a:t>ة</a:t>
            </a:r>
            <a:endParaRPr lang="ar-SA" sz="2800" dirty="0" smtClean="0"/>
          </a:p>
          <a:p>
            <a:pPr algn="just"/>
            <a:r>
              <a:rPr lang="ar-SA" sz="2800" dirty="0" smtClean="0"/>
              <a:t>لحاملها الأولويه في </a:t>
            </a:r>
            <a:r>
              <a:rPr lang="ar-SA" sz="2800" dirty="0" smtClean="0">
                <a:solidFill>
                  <a:srgbClr val="FF0000"/>
                </a:solidFill>
              </a:rPr>
              <a:t>توزيعات الأرباح</a:t>
            </a:r>
            <a:r>
              <a:rPr lang="ar-SA" sz="2800" dirty="0" smtClean="0"/>
              <a:t>، قبل حاملي الأسهم العادي</a:t>
            </a:r>
            <a:r>
              <a:rPr lang="ar-JO" sz="2800" dirty="0" smtClean="0"/>
              <a:t>ة</a:t>
            </a:r>
            <a:r>
              <a:rPr lang="ar-SA" sz="2800" dirty="0" smtClean="0"/>
              <a:t>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11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r>
              <a:rPr lang="ar-SA" dirty="0" smtClean="0"/>
              <a:t>ب - ال</a:t>
            </a:r>
            <a:r>
              <a:rPr lang="ar-JO" dirty="0" smtClean="0"/>
              <a:t>أ</a:t>
            </a:r>
            <a:r>
              <a:rPr lang="ar-SA" dirty="0" smtClean="0"/>
              <a:t>سهم العادية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03005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571744"/>
            <a:ext cx="8229600" cy="384245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ar-SA" dirty="0" smtClean="0">
                <a:solidFill>
                  <a:srgbClr val="FF0000"/>
                </a:solidFill>
              </a:rPr>
              <a:t>لا يكون </a:t>
            </a:r>
            <a:r>
              <a:rPr lang="ar-SA" dirty="0" smtClean="0"/>
              <a:t>للسهم العادي سعر محدد </a:t>
            </a:r>
            <a:r>
              <a:rPr lang="ar-SA" dirty="0" smtClean="0"/>
              <a:t>للبيع، فقيم</a:t>
            </a:r>
            <a:r>
              <a:rPr lang="ar-JO" dirty="0" smtClean="0"/>
              <a:t>ة</a:t>
            </a:r>
            <a:r>
              <a:rPr lang="ar-SA" dirty="0" smtClean="0"/>
              <a:t> السهم تحدد أساسا بالسعر الذي يدفع للسهم في الأسواق </a:t>
            </a:r>
            <a:r>
              <a:rPr lang="ar-SA" dirty="0" smtClean="0"/>
              <a:t>المالية.</a:t>
            </a:r>
            <a:endParaRPr lang="ar-SA" dirty="0" smtClean="0"/>
          </a:p>
          <a:p>
            <a:pPr algn="just">
              <a:lnSpc>
                <a:spcPct val="120000"/>
              </a:lnSpc>
            </a:pPr>
            <a:r>
              <a:rPr lang="ar-SA" dirty="0" smtClean="0">
                <a:solidFill>
                  <a:srgbClr val="FF0000"/>
                </a:solidFill>
              </a:rPr>
              <a:t>لا تلتزم </a:t>
            </a:r>
            <a:r>
              <a:rPr lang="ar-SA" dirty="0" smtClean="0"/>
              <a:t>الشركه المصدرة بتوزيع عائد محدد من ال</a:t>
            </a:r>
            <a:r>
              <a:rPr lang="ar-JO" dirty="0" smtClean="0"/>
              <a:t>أ</a:t>
            </a:r>
            <a:r>
              <a:rPr lang="ar-SA" smtClean="0"/>
              <a:t>رباح. </a:t>
            </a:r>
            <a:endParaRPr lang="ar-SA" dirty="0" smtClean="0"/>
          </a:p>
          <a:p>
            <a:pPr algn="just">
              <a:lnSpc>
                <a:spcPct val="120000"/>
              </a:lnSpc>
            </a:pPr>
            <a:r>
              <a:rPr lang="ar-SA" dirty="0" smtClean="0"/>
              <a:t>اذا كانت الشركة </a:t>
            </a:r>
            <a:r>
              <a:rPr lang="ar-SA" dirty="0" smtClean="0">
                <a:solidFill>
                  <a:srgbClr val="FF0000"/>
                </a:solidFill>
              </a:rPr>
              <a:t>متوسع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وتحقق أرباحاً متزايدة</a:t>
            </a:r>
            <a:r>
              <a:rPr lang="ar-SA" dirty="0" smtClean="0"/>
              <a:t>، </a:t>
            </a:r>
            <a:r>
              <a:rPr lang="ar-SA" u="sng" dirty="0" smtClean="0"/>
              <a:t>من المتوقع </a:t>
            </a:r>
            <a:r>
              <a:rPr lang="ar-SA" dirty="0" smtClean="0"/>
              <a:t>زيادة في التوزيعات، وارتفاعاً في قيم</a:t>
            </a:r>
            <a:r>
              <a:rPr lang="ar-JO" dirty="0" smtClean="0"/>
              <a:t>ة</a:t>
            </a:r>
            <a:r>
              <a:rPr lang="ar-SA" dirty="0" smtClean="0"/>
              <a:t> السهم، وعلى العكس </a:t>
            </a:r>
            <a:r>
              <a:rPr lang="ar-JO" dirty="0" smtClean="0"/>
              <a:t>إ</a:t>
            </a:r>
            <a:r>
              <a:rPr lang="ar-SA" dirty="0" smtClean="0"/>
              <a:t>ذا كانت أرباح الشركة آخذة في التناق</a:t>
            </a:r>
            <a:r>
              <a:rPr lang="ar-JO" dirty="0" smtClean="0"/>
              <a:t>ص</a:t>
            </a:r>
            <a:r>
              <a:rPr lang="ar-SA" dirty="0" smtClean="0"/>
              <a:t>، </a:t>
            </a:r>
            <a:r>
              <a:rPr lang="ar-SA" u="sng" dirty="0" smtClean="0"/>
              <a:t>فمن المتوقع </a:t>
            </a:r>
            <a:r>
              <a:rPr lang="ar-SA" dirty="0" smtClean="0"/>
              <a:t>أن يتناقص سعر السهم.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12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29890"/>
          </a:xfrm>
        </p:spPr>
        <p:txBody>
          <a:bodyPr/>
          <a:lstStyle/>
          <a:p>
            <a:r>
              <a:rPr lang="ar-SA" dirty="0" smtClean="0"/>
              <a:t>2 - السندات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643050"/>
            <a:ext cx="8229600" cy="47711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ar-SA" dirty="0" smtClean="0"/>
              <a:t>الوسيله الثانيه للتمويل طويل ال</a:t>
            </a:r>
            <a:r>
              <a:rPr lang="ar-JO" dirty="0" smtClean="0"/>
              <a:t>أ</a:t>
            </a:r>
            <a:r>
              <a:rPr lang="ar-SA" dirty="0" smtClean="0"/>
              <a:t>جل.</a:t>
            </a:r>
          </a:p>
          <a:p>
            <a:pPr algn="just">
              <a:lnSpc>
                <a:spcPct val="120000"/>
              </a:lnSpc>
              <a:buNone/>
            </a:pPr>
            <a:r>
              <a:rPr lang="ar-SA" dirty="0" smtClean="0"/>
              <a:t> فالمنشأة التي تصدر السندات تتعهد كتابة بأن تدفع لحامل السند قيمته </a:t>
            </a:r>
            <a:r>
              <a:rPr lang="ar-SA" dirty="0" smtClean="0">
                <a:solidFill>
                  <a:srgbClr val="FF0000"/>
                </a:solidFill>
              </a:rPr>
              <a:t>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سمية </a:t>
            </a:r>
            <a:r>
              <a:rPr lang="ar-SA" dirty="0" smtClean="0"/>
              <a:t>في تاريخ معين، وأيضا </a:t>
            </a:r>
            <a:r>
              <a:rPr lang="ar-SA" dirty="0" smtClean="0">
                <a:solidFill>
                  <a:srgbClr val="FF0000"/>
                </a:solidFill>
              </a:rPr>
              <a:t>معدلاً سنوياً حتى يتم استهلاكه.</a:t>
            </a:r>
          </a:p>
          <a:p>
            <a:pPr marL="514350" indent="-514350" algn="just">
              <a:buNone/>
            </a:pPr>
            <a:r>
              <a:rPr lang="ar-SA" dirty="0" smtClean="0"/>
              <a:t>أنواع السندات 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ar-SA" dirty="0" smtClean="0"/>
              <a:t>السندات المضمون</a:t>
            </a:r>
            <a:r>
              <a:rPr lang="ar-JO" dirty="0" smtClean="0"/>
              <a:t>ة</a:t>
            </a:r>
            <a:r>
              <a:rPr lang="ar-SA" dirty="0" smtClean="0"/>
              <a:t> : أن قيمه السندات يقابلها قيم</a:t>
            </a:r>
            <a:r>
              <a:rPr lang="ar-JO" dirty="0" smtClean="0"/>
              <a:t>ة</a:t>
            </a:r>
            <a:r>
              <a:rPr lang="ar-SA" dirty="0" smtClean="0"/>
              <a:t> معين</a:t>
            </a:r>
            <a:r>
              <a:rPr lang="ar-JO" dirty="0" smtClean="0"/>
              <a:t>ة</a:t>
            </a:r>
            <a:r>
              <a:rPr lang="ar-SA" dirty="0" smtClean="0"/>
              <a:t> من الأصول تحتفظ بها المنشأة كضمان لمقابلتها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ar-SA" dirty="0" smtClean="0"/>
              <a:t>السندات غير المضمونه : </a:t>
            </a:r>
            <a:r>
              <a:rPr lang="ar-JO" dirty="0" smtClean="0"/>
              <a:t>السندات التي لا </a:t>
            </a:r>
            <a:r>
              <a:rPr lang="ar-SA" dirty="0" smtClean="0"/>
              <a:t>يقابلها أي قيمه من ال</a:t>
            </a:r>
            <a:r>
              <a:rPr lang="ar-JO" dirty="0" smtClean="0"/>
              <a:t>أ</a:t>
            </a:r>
            <a:r>
              <a:rPr lang="ar-SA" dirty="0" smtClean="0"/>
              <a:t>صول وهذا النوع مناسبا للشركات التي تتمتع بسمع</a:t>
            </a:r>
            <a:r>
              <a:rPr lang="ar-JO" dirty="0" smtClean="0"/>
              <a:t>ة</a:t>
            </a:r>
            <a:r>
              <a:rPr lang="ar-SA" dirty="0" smtClean="0"/>
              <a:t> طيب</a:t>
            </a:r>
            <a:r>
              <a:rPr lang="ar-JO" dirty="0" smtClean="0"/>
              <a:t>ة</a:t>
            </a:r>
            <a:r>
              <a:rPr lang="ar-SA" dirty="0" smtClean="0"/>
              <a:t> لأدائها وقوتها المالي</a:t>
            </a:r>
            <a:r>
              <a:rPr lang="ar-JO" dirty="0" smtClean="0"/>
              <a:t>ة</a:t>
            </a:r>
            <a:endParaRPr lang="ar-SA" dirty="0" smtClean="0"/>
          </a:p>
          <a:p>
            <a:pPr marL="514350" indent="-514350" algn="just">
              <a:buFont typeface="+mj-lt"/>
              <a:buAutoNum type="arabicParenR"/>
            </a:pPr>
            <a:endParaRPr lang="ar-SA" dirty="0" smtClean="0"/>
          </a:p>
          <a:p>
            <a:pPr marL="514350" indent="-514350" algn="just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13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14422"/>
            <a:ext cx="8229600" cy="5199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endParaRPr lang="ar-SA" dirty="0" smtClean="0"/>
          </a:p>
          <a:p>
            <a:pPr marL="514350" indent="-514350" algn="just">
              <a:buNone/>
            </a:pPr>
            <a:r>
              <a:rPr lang="ar-SA" b="1" dirty="0" smtClean="0"/>
              <a:t>مزايا السندات :</a:t>
            </a:r>
          </a:p>
          <a:p>
            <a:pPr marL="514350" indent="-514350" algn="just">
              <a:buFontTx/>
              <a:buChar char="-"/>
            </a:pPr>
            <a:r>
              <a:rPr lang="ar-JO" dirty="0" smtClean="0"/>
              <a:t>الشركة تسيطر سيطرة كاملة على </a:t>
            </a:r>
            <a:r>
              <a:rPr lang="ar-JO" dirty="0" smtClean="0">
                <a:solidFill>
                  <a:srgbClr val="FF0000"/>
                </a:solidFill>
              </a:rPr>
              <a:t>إدارتها</a:t>
            </a:r>
            <a:r>
              <a:rPr lang="ar-JO" dirty="0" smtClean="0"/>
              <a:t> </a:t>
            </a:r>
            <a:r>
              <a:rPr lang="ar-SA" dirty="0" smtClean="0"/>
              <a:t>، بعكس الحال بالنسب</a:t>
            </a:r>
            <a:r>
              <a:rPr lang="ar-JO" dirty="0" smtClean="0"/>
              <a:t>ة</a:t>
            </a:r>
            <a:r>
              <a:rPr lang="ar-SA" dirty="0" smtClean="0"/>
              <a:t> للأسهم العادي</a:t>
            </a:r>
            <a:r>
              <a:rPr lang="ar-JO" dirty="0" smtClean="0"/>
              <a:t>ة</a:t>
            </a:r>
            <a:r>
              <a:rPr lang="ar-SA" dirty="0" smtClean="0"/>
              <a:t> والتي تعطي حاملها حقوقا في </a:t>
            </a:r>
            <a:r>
              <a:rPr lang="ar-JO" dirty="0" smtClean="0"/>
              <a:t>الملكية </a:t>
            </a:r>
            <a:r>
              <a:rPr lang="ar-SA" dirty="0" smtClean="0"/>
              <a:t>والتصويت</a:t>
            </a:r>
            <a:r>
              <a:rPr lang="ar-JO" dirty="0" smtClean="0"/>
              <a:t> .</a:t>
            </a:r>
            <a:r>
              <a:rPr lang="ar-SA" dirty="0" smtClean="0"/>
              <a:t> </a:t>
            </a:r>
          </a:p>
          <a:p>
            <a:pPr marL="514350" indent="-514350" algn="just">
              <a:buFontTx/>
              <a:buChar char="-"/>
            </a:pPr>
            <a:r>
              <a:rPr lang="ar-SA" dirty="0" smtClean="0"/>
              <a:t>أن </a:t>
            </a:r>
            <a:r>
              <a:rPr lang="ar-SA" dirty="0" smtClean="0">
                <a:solidFill>
                  <a:srgbClr val="FF0000"/>
                </a:solidFill>
              </a:rPr>
              <a:t>الفائد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الثابت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</a:t>
            </a:r>
            <a:r>
              <a:rPr lang="ar-SA" dirty="0" smtClean="0"/>
              <a:t>التي تدفع على الأموال المتحصل عليها من </a:t>
            </a:r>
            <a:r>
              <a:rPr lang="ar-JO" dirty="0" smtClean="0"/>
              <a:t>إ</a:t>
            </a:r>
            <a:r>
              <a:rPr lang="ar-SA" dirty="0" smtClean="0"/>
              <a:t>صدار السندات تعد </a:t>
            </a:r>
            <a:r>
              <a:rPr lang="ar-SA" dirty="0" smtClean="0">
                <a:solidFill>
                  <a:srgbClr val="FF0000"/>
                </a:solidFill>
              </a:rPr>
              <a:t>عنصر من عناصر النفقات وليست دخلا يخضع للضرائب </a:t>
            </a:r>
            <a:r>
              <a:rPr lang="ar-SA" dirty="0" smtClean="0"/>
              <a:t>. بينما </a:t>
            </a:r>
            <a:r>
              <a:rPr lang="ar-SA" dirty="0" smtClean="0">
                <a:solidFill>
                  <a:srgbClr val="FF0000"/>
                </a:solidFill>
              </a:rPr>
              <a:t>التوزيعات المدفوعه لحمل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سهم تتم من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رباح المتبقية بعد دفع الضرائب </a:t>
            </a:r>
            <a:r>
              <a:rPr lang="ar-SA" dirty="0" smtClean="0"/>
              <a:t>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14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472" y="1357298"/>
            <a:ext cx="8229600" cy="1143000"/>
          </a:xfrm>
        </p:spPr>
        <p:txBody>
          <a:bodyPr/>
          <a:lstStyle/>
          <a:p>
            <a:r>
              <a:rPr lang="ar-SA" dirty="0" smtClean="0"/>
              <a:t>3– القروض بضمان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714620"/>
            <a:ext cx="8229600" cy="3699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dirty="0" smtClean="0"/>
              <a:t>هو حصول المنشأة على الأموال بضمان جزء من أملاكها ، عادة يتحدد لهذا القرض سعر فائدة ثابت، مع تحديد مواعيد لسداد أصل القرض 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15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4000" dirty="0" smtClean="0">
                  <a:solidFill>
                    <a:schemeClr val="tx1"/>
                  </a:solidFill>
                </a:rPr>
                <a:t> التمويل قصير الأجل</a:t>
              </a:r>
              <a:endParaRPr lang="ar-SA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785926"/>
            <a:ext cx="8352928" cy="462826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sz="2800" dirty="0" smtClean="0"/>
              <a:t>هي ال</a:t>
            </a:r>
            <a:r>
              <a:rPr lang="ar-JO" sz="2800" dirty="0" smtClean="0"/>
              <a:t>أ</a:t>
            </a:r>
            <a:r>
              <a:rPr lang="ar-SA" sz="2800" dirty="0" smtClean="0"/>
              <a:t>موال التي تقترضها المنشأة لمدة </a:t>
            </a:r>
            <a:r>
              <a:rPr lang="ar-SA" sz="2800" dirty="0"/>
              <a:t>أقل </a:t>
            </a:r>
            <a:r>
              <a:rPr lang="ar-JO" sz="2800" dirty="0" smtClean="0"/>
              <a:t>من </a:t>
            </a:r>
            <a:r>
              <a:rPr lang="ar-SA" sz="2800" dirty="0" smtClean="0"/>
              <a:t>سنة، </a:t>
            </a:r>
            <a:r>
              <a:rPr lang="ar-SA" sz="2800" u="sng" dirty="0" smtClean="0"/>
              <a:t>لا</a:t>
            </a:r>
            <a:r>
              <a:rPr lang="ar-SA" sz="2800" dirty="0" smtClean="0"/>
              <a:t> يستخدم هذا التمويل لل</a:t>
            </a:r>
            <a:r>
              <a:rPr lang="ar-JO" sz="2800" dirty="0" smtClean="0"/>
              <a:t>إ</a:t>
            </a:r>
            <a:r>
              <a:rPr lang="ar-SA" sz="2800" dirty="0" smtClean="0"/>
              <a:t>ستثمار في الأصول الثابت</a:t>
            </a:r>
            <a:r>
              <a:rPr lang="ar-JO" sz="2800" dirty="0" smtClean="0"/>
              <a:t>ة</a:t>
            </a:r>
            <a:r>
              <a:rPr lang="ar-SA" sz="2800" dirty="0" smtClean="0"/>
              <a:t>، أو لتطوير الأصول الموجود</a:t>
            </a:r>
            <a:r>
              <a:rPr lang="ar-JO" sz="2800" dirty="0" smtClean="0"/>
              <a:t>ة</a:t>
            </a:r>
            <a:r>
              <a:rPr lang="ar-SA" sz="2800" dirty="0" smtClean="0"/>
              <a:t> . ولكن </a:t>
            </a:r>
            <a:r>
              <a:rPr lang="ar-SA" sz="2800" dirty="0" smtClean="0">
                <a:solidFill>
                  <a:srgbClr val="FF0000"/>
                </a:solidFill>
              </a:rPr>
              <a:t>ليعزز درجه سيولة الشركة</a:t>
            </a:r>
            <a:r>
              <a:rPr lang="ar-SA" sz="2800" dirty="0" smtClean="0"/>
              <a:t>، وقد </a:t>
            </a:r>
            <a:r>
              <a:rPr lang="ar-SA" sz="2800" dirty="0" smtClean="0">
                <a:solidFill>
                  <a:srgbClr val="FF0000"/>
                </a:solidFill>
              </a:rPr>
              <a:t>يستخدم لتكوين أصول إضافيه مثل المخزون تمهيدا لبيعه أو لشراء المواد والحصول على الخصم النقدي أو خصم الكميه .</a:t>
            </a:r>
          </a:p>
          <a:p>
            <a:pPr algn="just">
              <a:buNone/>
            </a:pPr>
            <a:endParaRPr lang="ar-SA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ar-SA" sz="2800" dirty="0" smtClean="0"/>
              <a:t>أهم مصادر الحصول على التمويل قصير الأجل </a:t>
            </a:r>
          </a:p>
          <a:p>
            <a:pPr algn="just">
              <a:buNone/>
            </a:pPr>
            <a:r>
              <a:rPr lang="ar-SA" sz="2800" dirty="0" smtClean="0"/>
              <a:t>أ – ال</a:t>
            </a:r>
            <a:r>
              <a:rPr lang="ar-JO" sz="2800" dirty="0" smtClean="0"/>
              <a:t>ا</a:t>
            </a:r>
            <a:r>
              <a:rPr lang="ar-SA" sz="2800" dirty="0" smtClean="0"/>
              <a:t>ئتمان التجاري </a:t>
            </a:r>
          </a:p>
          <a:p>
            <a:pPr algn="just">
              <a:buNone/>
            </a:pPr>
            <a:r>
              <a:rPr lang="ar-SA" sz="2800" dirty="0" smtClean="0"/>
              <a:t>ب _ القروض من البنوك </a:t>
            </a:r>
          </a:p>
          <a:p>
            <a:pPr algn="just">
              <a:buNone/>
            </a:pPr>
            <a:endParaRPr lang="ar-SA" dirty="0" smtClean="0"/>
          </a:p>
          <a:p>
            <a:pPr algn="just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16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1143000"/>
          </a:xfrm>
        </p:spPr>
        <p:txBody>
          <a:bodyPr>
            <a:normAutofit/>
          </a:bodyPr>
          <a:lstStyle/>
          <a:p>
            <a:r>
              <a:rPr lang="ar-SA" dirty="0" smtClean="0"/>
              <a:t>أ – الائتمان التجاري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786058"/>
            <a:ext cx="8352928" cy="36281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dirty="0" smtClean="0"/>
              <a:t>هو العملي</a:t>
            </a:r>
            <a:r>
              <a:rPr lang="ar-JO" dirty="0" smtClean="0"/>
              <a:t>ة</a:t>
            </a:r>
            <a:r>
              <a:rPr lang="ar-SA" dirty="0" smtClean="0"/>
              <a:t> ا</a:t>
            </a:r>
            <a:r>
              <a:rPr lang="ar-JO" dirty="0" smtClean="0"/>
              <a:t>ل</a:t>
            </a:r>
            <a:r>
              <a:rPr lang="ar-SA" dirty="0" smtClean="0"/>
              <a:t>تي يتم بها قيد القيم</a:t>
            </a:r>
            <a:r>
              <a:rPr lang="ar-JO" dirty="0" smtClean="0"/>
              <a:t>ة</a:t>
            </a:r>
            <a:r>
              <a:rPr lang="ar-SA" dirty="0" smtClean="0"/>
              <a:t> على حساب العميل في المشروعا</a:t>
            </a:r>
            <a:r>
              <a:rPr lang="ar-JO" dirty="0" smtClean="0"/>
              <a:t>ت</a:t>
            </a:r>
            <a:r>
              <a:rPr lang="ar-SA" dirty="0" smtClean="0"/>
              <a:t> التجارية لمدة معين</a:t>
            </a:r>
            <a:r>
              <a:rPr lang="ar-JO" dirty="0" smtClean="0"/>
              <a:t>ة</a:t>
            </a:r>
            <a:r>
              <a:rPr lang="ar-SA" dirty="0" smtClean="0"/>
              <a:t> قد تصل الى 30 أو 60 أو 90 يوم ولكن تضحي المنشأه بالخصم النقدي في هذه الحاله.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17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472" y="1214422"/>
            <a:ext cx="8229600" cy="1143000"/>
          </a:xfrm>
        </p:spPr>
        <p:txBody>
          <a:bodyPr>
            <a:normAutofit/>
          </a:bodyPr>
          <a:lstStyle/>
          <a:p>
            <a:r>
              <a:rPr lang="ar-SA" dirty="0" smtClean="0"/>
              <a:t>ب – ال</a:t>
            </a:r>
            <a:r>
              <a:rPr lang="ar-JO" dirty="0" smtClean="0"/>
              <a:t>إ</a:t>
            </a:r>
            <a:r>
              <a:rPr lang="ar-SA" dirty="0" smtClean="0"/>
              <a:t>قتراض من البنوك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571744"/>
            <a:ext cx="8352928" cy="384245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dirty="0" smtClean="0"/>
              <a:t>يعتبر من أكثر المصادر استخداماً للتمويل قصير الأجل. يعتمد درج</a:t>
            </a:r>
            <a:r>
              <a:rPr lang="ar-JO" dirty="0" smtClean="0"/>
              <a:t>ة</a:t>
            </a:r>
            <a:r>
              <a:rPr lang="ar-SA" dirty="0" smtClean="0"/>
              <a:t> استخدامه على سمعة المنشأة، ومركزها المالي، والعلاقات التي تربطها بالبنوك</a:t>
            </a:r>
          </a:p>
          <a:p>
            <a:pPr algn="just">
              <a:buNone/>
            </a:pPr>
            <a:r>
              <a:rPr lang="ar-SA" dirty="0" smtClean="0"/>
              <a:t> و</a:t>
            </a:r>
            <a:r>
              <a:rPr lang="ar-JO" dirty="0" smtClean="0"/>
              <a:t>أ</a:t>
            </a:r>
            <a:r>
              <a:rPr lang="ar-SA" dirty="0" smtClean="0"/>
              <a:t>حياناً تطلب البنوك ضمانات </a:t>
            </a:r>
            <a:r>
              <a:rPr lang="ar-JO" dirty="0" smtClean="0"/>
              <a:t>إ</a:t>
            </a:r>
            <a:r>
              <a:rPr lang="ar-SA" dirty="0" smtClean="0"/>
              <a:t>ضافية لتعزيز طلب المنشأة للقرض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18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928802"/>
            <a:ext cx="8352928" cy="4485393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ar-SA" dirty="0" smtClean="0"/>
              <a:t>تعتمد البنوك على بعض الشروط في القروض غير المكفول</a:t>
            </a:r>
            <a:r>
              <a:rPr lang="ar-JO" dirty="0" smtClean="0"/>
              <a:t>ة</a:t>
            </a:r>
            <a:r>
              <a:rPr lang="ar-SA" dirty="0" smtClean="0"/>
              <a:t> بضمان معين منها :</a:t>
            </a:r>
          </a:p>
          <a:p>
            <a:pPr marL="514350" indent="-514350" algn="just">
              <a:buNone/>
            </a:pPr>
            <a:r>
              <a:rPr lang="ar-JO" dirty="0" smtClean="0"/>
              <a:t> </a:t>
            </a:r>
            <a:endParaRPr lang="ar-SA" dirty="0" smtClean="0"/>
          </a:p>
          <a:p>
            <a:pPr marL="514350" indent="-514350" algn="just">
              <a:buNone/>
            </a:pPr>
            <a:r>
              <a:rPr lang="ar-SA" dirty="0" smtClean="0"/>
              <a:t>1- الرصيد المعوض : وهو </a:t>
            </a:r>
            <a:r>
              <a:rPr lang="ar-JO" dirty="0" smtClean="0"/>
              <a:t>أ</a:t>
            </a:r>
            <a:r>
              <a:rPr lang="ar-SA" dirty="0" smtClean="0"/>
              <a:t>ن يترك العميل في حسابه الجاري نسب</a:t>
            </a:r>
            <a:r>
              <a:rPr lang="ar-JO" dirty="0" smtClean="0"/>
              <a:t>ة</a:t>
            </a:r>
            <a:r>
              <a:rPr lang="ar-SA" dirty="0" smtClean="0"/>
              <a:t> مئوي</a:t>
            </a:r>
            <a:r>
              <a:rPr lang="ar-JO" dirty="0" smtClean="0"/>
              <a:t>ة</a:t>
            </a:r>
            <a:r>
              <a:rPr lang="ar-SA" dirty="0" smtClean="0"/>
              <a:t> من قيم</a:t>
            </a:r>
            <a:r>
              <a:rPr lang="ar-JO" dirty="0" smtClean="0"/>
              <a:t>ة</a:t>
            </a:r>
            <a:r>
              <a:rPr lang="ar-SA" dirty="0" smtClean="0"/>
              <a:t> القرض.</a:t>
            </a:r>
          </a:p>
          <a:p>
            <a:pPr marL="514350" indent="-514350" algn="just">
              <a:buNone/>
            </a:pPr>
            <a:r>
              <a:rPr lang="ar-SA" dirty="0" smtClean="0"/>
              <a:t>2- ضرورة السداد مرة واحدة كل سنة على الأقل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19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34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ar-SA" sz="2800" b="1" dirty="0" smtClean="0"/>
              <a:t>موضوعات الفصل</a:t>
            </a:r>
          </a:p>
          <a:p>
            <a:pPr lvl="0">
              <a:buNone/>
            </a:pPr>
            <a:endParaRPr lang="ar-SA" sz="2400" b="1" dirty="0" smtClean="0"/>
          </a:p>
          <a:p>
            <a:pPr lvl="0"/>
            <a:r>
              <a:rPr lang="ar-SA" dirty="0" smtClean="0"/>
              <a:t>ما هي الإدارة المالية</a:t>
            </a:r>
            <a:endParaRPr lang="en-US" dirty="0" smtClean="0"/>
          </a:p>
          <a:p>
            <a:pPr lvl="0"/>
            <a:r>
              <a:rPr lang="ar-SA" dirty="0" smtClean="0"/>
              <a:t>الوظيفة الماليه وعلاقتها بوظائف الإدارة</a:t>
            </a:r>
            <a:endParaRPr lang="en-US" dirty="0" smtClean="0"/>
          </a:p>
          <a:p>
            <a:pPr lvl="0"/>
            <a:r>
              <a:rPr lang="ar-SA" dirty="0" smtClean="0"/>
              <a:t>الادارة المالية والتخطيط</a:t>
            </a:r>
            <a:endParaRPr lang="en-US" dirty="0" smtClean="0"/>
          </a:p>
          <a:p>
            <a:r>
              <a:rPr lang="ar-SA" dirty="0" smtClean="0"/>
              <a:t>أهداف الإدارة المالية</a:t>
            </a:r>
            <a:endParaRPr lang="ar-S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3600" dirty="0" smtClean="0">
                  <a:solidFill>
                    <a:schemeClr val="tx1"/>
                  </a:solidFill>
                </a:rPr>
                <a:t>استخدام الأموال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785926"/>
            <a:ext cx="8352928" cy="462826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ar-SA" dirty="0" smtClean="0"/>
              <a:t>المجموعه الثانيه من الأنشطه المالية هي تلك التي تتضمنها الخطط أو المناهج التي تستخدم كمرشد للمنشأة عند استخدامها للأموال التي حصلت عليها . ومن العناصر التي يجب </a:t>
            </a:r>
            <a:r>
              <a:rPr lang="ar-JO" dirty="0" smtClean="0"/>
              <a:t>أ</a:t>
            </a:r>
            <a:r>
              <a:rPr lang="ar-SA" dirty="0" smtClean="0"/>
              <a:t>خذها بالحسبان </a:t>
            </a:r>
            <a:r>
              <a:rPr lang="ar-SA" dirty="0" smtClean="0">
                <a:solidFill>
                  <a:srgbClr val="FF0000"/>
                </a:solidFill>
              </a:rPr>
              <a:t>الأصول الثابته</a:t>
            </a:r>
            <a:r>
              <a:rPr lang="ar-SA" dirty="0" smtClean="0"/>
              <a:t>، </a:t>
            </a:r>
            <a:r>
              <a:rPr lang="ar-SA" dirty="0" smtClean="0">
                <a:solidFill>
                  <a:srgbClr val="FF0000"/>
                </a:solidFill>
              </a:rPr>
              <a:t>والنسب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بين الأصول الثابت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والأصول المتداول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/>
              <a:t>، </a:t>
            </a:r>
            <a:r>
              <a:rPr lang="ar-SA" dirty="0" smtClean="0">
                <a:solidFill>
                  <a:srgbClr val="FF0000"/>
                </a:solidFill>
              </a:rPr>
              <a:t>وحجم المخزون</a:t>
            </a:r>
            <a:r>
              <a:rPr lang="ar-SA" dirty="0" smtClean="0"/>
              <a:t>، و</a:t>
            </a:r>
            <a:r>
              <a:rPr lang="ar-SA" dirty="0" smtClean="0">
                <a:solidFill>
                  <a:srgbClr val="FF0000"/>
                </a:solidFill>
              </a:rPr>
              <a:t>المدينون</a:t>
            </a:r>
            <a:r>
              <a:rPr lang="ar-SA" dirty="0" smtClean="0"/>
              <a:t>، </a:t>
            </a:r>
            <a:r>
              <a:rPr lang="ar-SA" dirty="0" smtClean="0">
                <a:solidFill>
                  <a:srgbClr val="FF0000"/>
                </a:solidFill>
              </a:rPr>
              <a:t>وال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ستهلاك.</a:t>
            </a:r>
          </a:p>
          <a:p>
            <a:pPr algn="just">
              <a:buNone/>
            </a:pPr>
            <a:r>
              <a:rPr lang="ar-SA" dirty="0" smtClean="0"/>
              <a:t>وكل هذه العناصر تتطلب استخداماً للنقدي</a:t>
            </a:r>
            <a:r>
              <a:rPr lang="ar-JO" dirty="0" smtClean="0"/>
              <a:t>ة</a:t>
            </a:r>
            <a:r>
              <a:rPr lang="ar-SA" dirty="0" smtClean="0"/>
              <a:t>، وما لم يكن هناك سياسات تحدد</a:t>
            </a:r>
            <a:r>
              <a:rPr lang="ar-SA" dirty="0" smtClean="0">
                <a:solidFill>
                  <a:srgbClr val="FF0000"/>
                </a:solidFill>
              </a:rPr>
              <a:t> حجم </a:t>
            </a:r>
            <a:r>
              <a:rPr lang="ar-SA" dirty="0" smtClean="0"/>
              <a:t>الأموال التي تستثمر في كل منها، فمن المحتمل أن تواجه الشرك</a:t>
            </a:r>
            <a:r>
              <a:rPr lang="ar-JO" dirty="0" smtClean="0"/>
              <a:t>ة</a:t>
            </a:r>
            <a:r>
              <a:rPr lang="ar-SA" dirty="0" smtClean="0"/>
              <a:t> خللاً خطيراً، وبالتالي تسئ </a:t>
            </a:r>
            <a:r>
              <a:rPr lang="ar-JO" dirty="0" smtClean="0"/>
              <a:t>إ</a:t>
            </a:r>
            <a:r>
              <a:rPr lang="ar-SA" dirty="0" smtClean="0"/>
              <a:t>لى المركز المالي للمنشأة.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20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500174"/>
            <a:ext cx="8352928" cy="491402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ar-SA" b="1" dirty="0" smtClean="0"/>
              <a:t>الاصول الثابته :</a:t>
            </a:r>
          </a:p>
          <a:p>
            <a:pPr algn="just">
              <a:buNone/>
            </a:pPr>
            <a:r>
              <a:rPr lang="ar-SA" dirty="0" smtClean="0"/>
              <a:t>يجب </a:t>
            </a:r>
            <a:r>
              <a:rPr lang="ar-JO" dirty="0" smtClean="0"/>
              <a:t>أ</a:t>
            </a:r>
            <a:r>
              <a:rPr lang="ar-SA" dirty="0" smtClean="0"/>
              <a:t>ن تدرس الشرك</a:t>
            </a:r>
            <a:r>
              <a:rPr lang="ar-JO" dirty="0" smtClean="0"/>
              <a:t>ة</a:t>
            </a:r>
            <a:r>
              <a:rPr lang="ar-SA" dirty="0" smtClean="0"/>
              <a:t> بعناي</a:t>
            </a:r>
            <a:r>
              <a:rPr lang="ar-JO" dirty="0" smtClean="0"/>
              <a:t>ة</a:t>
            </a:r>
            <a:r>
              <a:rPr lang="ar-SA" dirty="0" smtClean="0"/>
              <a:t> المدى الذي تذهب </a:t>
            </a:r>
            <a:r>
              <a:rPr lang="ar-JO" dirty="0" smtClean="0"/>
              <a:t>إ</a:t>
            </a:r>
            <a:r>
              <a:rPr lang="ar-SA" dirty="0" smtClean="0"/>
              <a:t>ليه في تحويل الأموال </a:t>
            </a:r>
            <a:r>
              <a:rPr lang="ar-JO" dirty="0" smtClean="0"/>
              <a:t>إ</a:t>
            </a:r>
            <a:r>
              <a:rPr lang="ar-SA" dirty="0" smtClean="0"/>
              <a:t>لى أصول ثابته، أي يجب على الشركة أن تقرر ما إذا كانت تمتلك هذه </a:t>
            </a:r>
            <a:r>
              <a:rPr lang="ar-SA" dirty="0" smtClean="0">
                <a:solidFill>
                  <a:srgbClr val="FF0000"/>
                </a:solidFill>
              </a:rPr>
              <a:t>الأصول بشرائها أو تلجأ 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لى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يجار </a:t>
            </a:r>
          </a:p>
          <a:p>
            <a:pPr algn="just">
              <a:buNone/>
            </a:pPr>
            <a:r>
              <a:rPr lang="ar-SA" dirty="0" smtClean="0"/>
              <a:t>يجب وضع سياسات تحكم </a:t>
            </a:r>
            <a:r>
              <a:rPr lang="ar-SA" dirty="0" smtClean="0">
                <a:solidFill>
                  <a:srgbClr val="FF0000"/>
                </a:solidFill>
              </a:rPr>
              <a:t>طبيعة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صول الثابت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</a:t>
            </a:r>
            <a:r>
              <a:rPr lang="ar-SA" dirty="0" smtClean="0"/>
              <a:t>التي يتعين  على الشركات الحصول عليها.</a:t>
            </a:r>
          </a:p>
          <a:p>
            <a:pPr algn="just">
              <a:buNone/>
            </a:pPr>
            <a:r>
              <a:rPr lang="ar-SA" dirty="0" smtClean="0"/>
              <a:t>وال</a:t>
            </a:r>
            <a:r>
              <a:rPr lang="ar-JO" dirty="0" smtClean="0"/>
              <a:t>أ</a:t>
            </a:r>
            <a:r>
              <a:rPr lang="ar-SA" dirty="0" smtClean="0"/>
              <a:t>خذ بال</a:t>
            </a:r>
            <a:r>
              <a:rPr lang="ar-JO" dirty="0" smtClean="0"/>
              <a:t>إ</a:t>
            </a:r>
            <a:r>
              <a:rPr lang="ar-SA" dirty="0" smtClean="0"/>
              <a:t>عتبار </a:t>
            </a:r>
            <a:r>
              <a:rPr lang="ar-SA" dirty="0" smtClean="0">
                <a:solidFill>
                  <a:srgbClr val="FF0000"/>
                </a:solidFill>
              </a:rPr>
              <a:t>أثر شراء الأصول أو إيجارها على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لتزامات الضريبي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20000"/>
              </a:lnSpc>
              <a:buNone/>
            </a:pPr>
            <a:r>
              <a:rPr lang="ar-SA" dirty="0" smtClean="0"/>
              <a:t>وقد </a:t>
            </a:r>
            <a:r>
              <a:rPr lang="ar-SA" u="sng" dirty="0" smtClean="0"/>
              <a:t>تلجأ الشركات </a:t>
            </a:r>
            <a:r>
              <a:rPr lang="ar-JO" u="sng" dirty="0" smtClean="0"/>
              <a:t>إ</a:t>
            </a:r>
            <a:r>
              <a:rPr lang="ar-SA" u="sng" dirty="0" smtClean="0"/>
              <a:t>لي بيع ال</a:t>
            </a:r>
            <a:r>
              <a:rPr lang="ar-JO" u="sng" dirty="0" smtClean="0"/>
              <a:t>أ</a:t>
            </a:r>
            <a:r>
              <a:rPr lang="ar-SA" u="sng" dirty="0" smtClean="0"/>
              <a:t>صول وتحويلها </a:t>
            </a:r>
            <a:r>
              <a:rPr lang="ar-JO" u="sng" dirty="0" smtClean="0"/>
              <a:t>إ</a:t>
            </a:r>
            <a:r>
              <a:rPr lang="ar-SA" u="sng" dirty="0" smtClean="0"/>
              <a:t>لى نقدي</a:t>
            </a:r>
            <a:r>
              <a:rPr lang="ar-JO" u="sng" dirty="0" smtClean="0"/>
              <a:t>ة</a:t>
            </a:r>
            <a:r>
              <a:rPr lang="ar-SA" u="sng" dirty="0" smtClean="0"/>
              <a:t> في حال كانت ال</a:t>
            </a:r>
            <a:r>
              <a:rPr lang="ar-JO" u="sng" dirty="0" smtClean="0"/>
              <a:t>أ</a:t>
            </a:r>
            <a:r>
              <a:rPr lang="ar-SA" u="sng" dirty="0" smtClean="0"/>
              <a:t>صول لا تستخدم استخداماً كاملاً، </a:t>
            </a:r>
            <a:r>
              <a:rPr lang="ar-JO" u="sng" dirty="0" smtClean="0"/>
              <a:t>أ</a:t>
            </a:r>
            <a:r>
              <a:rPr lang="ar-SA" u="sng" dirty="0" smtClean="0"/>
              <a:t>و كانت الشركه تعاني من السيول</a:t>
            </a:r>
            <a:r>
              <a:rPr lang="ar-JO" u="sng" dirty="0" smtClean="0"/>
              <a:t>ة .</a:t>
            </a:r>
            <a:r>
              <a:rPr lang="ar-SA" u="sng" dirty="0" smtClean="0"/>
              <a:t>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21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85860"/>
            <a:ext cx="8352928" cy="5128335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ar-SA" b="1" dirty="0" smtClean="0"/>
              <a:t>رأس المال العامل:</a:t>
            </a:r>
          </a:p>
          <a:p>
            <a:pPr algn="just">
              <a:buNone/>
            </a:pPr>
            <a:r>
              <a:rPr lang="ar-SA" dirty="0" smtClean="0"/>
              <a:t>تحتاج كل شركة </a:t>
            </a:r>
            <a:r>
              <a:rPr lang="ar-JO" dirty="0" smtClean="0"/>
              <a:t>إ</a:t>
            </a:r>
            <a:r>
              <a:rPr lang="ar-SA" dirty="0" smtClean="0"/>
              <a:t>لى </a:t>
            </a:r>
            <a:r>
              <a:rPr lang="ar-SA" dirty="0" smtClean="0">
                <a:solidFill>
                  <a:srgbClr val="FF0000"/>
                </a:solidFill>
              </a:rPr>
              <a:t>سياسات</a:t>
            </a:r>
            <a:r>
              <a:rPr lang="ar-SA" dirty="0" smtClean="0"/>
              <a:t> تسترشد بها في تحديد حجم الأموال التي </a:t>
            </a:r>
            <a:r>
              <a:rPr lang="ar-SA" dirty="0" smtClean="0">
                <a:solidFill>
                  <a:srgbClr val="FF0000"/>
                </a:solidFill>
              </a:rPr>
              <a:t>تحتفظ</a:t>
            </a:r>
            <a:r>
              <a:rPr lang="ar-SA" dirty="0" smtClean="0"/>
              <a:t> بها </a:t>
            </a:r>
            <a:r>
              <a:rPr lang="ar-SA" dirty="0" smtClean="0">
                <a:solidFill>
                  <a:srgbClr val="FF0000"/>
                </a:solidFill>
              </a:rPr>
              <a:t>لتستخدمها</a:t>
            </a:r>
            <a:r>
              <a:rPr lang="ar-SA" dirty="0" smtClean="0"/>
              <a:t> في تشغيل عملياتها، ولتبين لها </a:t>
            </a:r>
            <a:r>
              <a:rPr lang="ar-SA" dirty="0" smtClean="0">
                <a:solidFill>
                  <a:srgbClr val="FF0000"/>
                </a:solidFill>
              </a:rPr>
              <a:t>كيف</a:t>
            </a:r>
            <a:r>
              <a:rPr lang="ar-SA" dirty="0" smtClean="0"/>
              <a:t> تستخدم هذه الاموال. هل للشراء ودفع ال</a:t>
            </a:r>
            <a:r>
              <a:rPr lang="ar-JO" dirty="0" smtClean="0"/>
              <a:t>أ</a:t>
            </a:r>
            <a:r>
              <a:rPr lang="ar-SA" dirty="0" smtClean="0"/>
              <a:t>جور ...</a:t>
            </a:r>
            <a:r>
              <a:rPr lang="ar-SA" u="sng" dirty="0" smtClean="0"/>
              <a:t>ويجب </a:t>
            </a:r>
            <a:r>
              <a:rPr lang="ar-JO" u="sng" dirty="0" smtClean="0"/>
              <a:t>أ</a:t>
            </a:r>
            <a:r>
              <a:rPr lang="ar-SA" u="sng" dirty="0" smtClean="0"/>
              <a:t>ن يكون هناك توازن بين ال</a:t>
            </a:r>
            <a:r>
              <a:rPr lang="ar-JO" u="sng" dirty="0" smtClean="0"/>
              <a:t>أ</a:t>
            </a:r>
            <a:r>
              <a:rPr lang="ar-SA" u="sng" dirty="0" smtClean="0"/>
              <a:t>صول الثابته التي تتطلب </a:t>
            </a:r>
            <a:r>
              <a:rPr lang="ar-JO" u="sng" dirty="0" smtClean="0"/>
              <a:t>أ</a:t>
            </a:r>
            <a:r>
              <a:rPr lang="ar-SA" u="sng" dirty="0" smtClean="0"/>
              <a:t>موال للتشغيل وتوافر ر</a:t>
            </a:r>
            <a:r>
              <a:rPr lang="ar-JO" u="sng" dirty="0" smtClean="0"/>
              <a:t>أ</a:t>
            </a:r>
            <a:r>
              <a:rPr lang="ar-SA" u="sng" dirty="0" smtClean="0"/>
              <a:t>س المال</a:t>
            </a:r>
            <a:r>
              <a:rPr lang="ar-SA" dirty="0" smtClean="0"/>
              <a:t>، ف</a:t>
            </a:r>
            <a:r>
              <a:rPr lang="ar-JO" dirty="0" smtClean="0"/>
              <a:t>إ</a:t>
            </a:r>
            <a:r>
              <a:rPr lang="ar-SA" dirty="0" smtClean="0">
                <a:solidFill>
                  <a:srgbClr val="FF0000"/>
                </a:solidFill>
              </a:rPr>
              <a:t>ذا كانت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موال المستثمره في هذه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صول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كبر من رأس المال فيجب على الشركة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قتراض </a:t>
            </a:r>
            <a:r>
              <a:rPr lang="ar-SA" dirty="0" smtClean="0"/>
              <a:t>و</a:t>
            </a:r>
            <a:r>
              <a:rPr lang="ar-JO" dirty="0" smtClean="0"/>
              <a:t>إ</a:t>
            </a:r>
            <a:r>
              <a:rPr lang="ar-SA" dirty="0" smtClean="0"/>
              <a:t>ذا لم يكن </a:t>
            </a:r>
            <a:r>
              <a:rPr lang="ar-SA" dirty="0" smtClean="0">
                <a:solidFill>
                  <a:srgbClr val="FF0000"/>
                </a:solidFill>
              </a:rPr>
              <a:t>بال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مكان توفير المال يجب على الشركه تقليص حجم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نتاج</a:t>
            </a:r>
            <a:r>
              <a:rPr lang="ar-JO" dirty="0" smtClean="0">
                <a:solidFill>
                  <a:srgbClr val="FF0000"/>
                </a:solidFill>
              </a:rPr>
              <a:t> </a:t>
            </a:r>
            <a:r>
              <a:rPr lang="ar-JO" dirty="0" smtClean="0"/>
              <a:t>.</a:t>
            </a:r>
            <a:r>
              <a:rPr lang="ar-SA" dirty="0" smtClean="0"/>
              <a:t> </a:t>
            </a:r>
          </a:p>
          <a:p>
            <a:pPr algn="just">
              <a:buNone/>
            </a:pPr>
            <a:r>
              <a:rPr lang="ar-JO" dirty="0" smtClean="0"/>
              <a:t>أيضا </a:t>
            </a:r>
            <a:r>
              <a:rPr lang="ar-SA" dirty="0" smtClean="0">
                <a:solidFill>
                  <a:srgbClr val="FF0000"/>
                </a:solidFill>
              </a:rPr>
              <a:t>رأس المال الذي لا يستخدم بالكامل يعتبر 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سرافاً في موارد الشركه  فيتعين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ن يستثمر الفائض ليتزايد العائد على مورادها 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22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28736"/>
            <a:ext cx="8352928" cy="4985459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ar-SA" b="1" dirty="0" smtClean="0"/>
              <a:t>المخزون : </a:t>
            </a:r>
          </a:p>
          <a:p>
            <a:pPr algn="just">
              <a:buNone/>
            </a:pPr>
            <a:r>
              <a:rPr lang="ar-SA" dirty="0" smtClean="0"/>
              <a:t>المخزون من السلع تحت التشغيل وبضائع جاهزه للبيع. </a:t>
            </a:r>
          </a:p>
          <a:p>
            <a:pPr algn="just">
              <a:buNone/>
            </a:pPr>
            <a:r>
              <a:rPr lang="ar-SA" dirty="0" smtClean="0"/>
              <a:t>بدون وجود سياسات واضحة فقد تدرك الشرك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نها وضعت قدراً ضخماً من الأموال المستثمر</a:t>
            </a:r>
            <a:r>
              <a:rPr lang="ar-JO" dirty="0" smtClean="0"/>
              <a:t>ة</a:t>
            </a:r>
            <a:r>
              <a:rPr lang="ar-SA" dirty="0" smtClean="0"/>
              <a:t> في المخزون بدون فائدة. </a:t>
            </a:r>
          </a:p>
          <a:p>
            <a:pPr algn="just">
              <a:buNone/>
            </a:pPr>
            <a:r>
              <a:rPr lang="ar-SA" dirty="0" smtClean="0"/>
              <a:t>فوجود المخزون ينطوي على </a:t>
            </a:r>
            <a:r>
              <a:rPr lang="ar-SA" u="sng" dirty="0" smtClean="0"/>
              <a:t>المخاطر</a:t>
            </a:r>
            <a:r>
              <a:rPr lang="ar-JO" u="sng" dirty="0" smtClean="0"/>
              <a:t>ة</a:t>
            </a:r>
            <a:r>
              <a:rPr lang="ar-SA" dirty="0" smtClean="0"/>
              <a:t> </a:t>
            </a:r>
            <a:r>
              <a:rPr lang="ar-JO" dirty="0" smtClean="0"/>
              <a:t>إ</a:t>
            </a:r>
            <a:r>
              <a:rPr lang="ar-SA" dirty="0" smtClean="0"/>
              <a:t>ذا كان يتكون من عناصر عرض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للتقادم</a:t>
            </a:r>
            <a:r>
              <a:rPr lang="ar-SA" dirty="0" smtClean="0"/>
              <a:t> و</a:t>
            </a:r>
            <a:r>
              <a:rPr lang="ar-JO" dirty="0" smtClean="0"/>
              <a:t>أ</a:t>
            </a:r>
            <a:r>
              <a:rPr lang="ar-SA" dirty="0" smtClean="0"/>
              <a:t>يضاَ في الشركات التي تتعرض ل</a:t>
            </a:r>
            <a:r>
              <a:rPr lang="ar-JO" dirty="0" smtClean="0"/>
              <a:t>إ</a:t>
            </a:r>
            <a:r>
              <a:rPr lang="ar-SA" dirty="0" smtClean="0"/>
              <a:t>ختلافات ملحوظة في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سعار المواد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ولية التي تستخدم في تصنيع السلع </a:t>
            </a:r>
          </a:p>
          <a:p>
            <a:pPr algn="just">
              <a:buNone/>
            </a:pPr>
            <a:r>
              <a:rPr lang="ar-SA" dirty="0" smtClean="0"/>
              <a:t>لذلك يجب </a:t>
            </a:r>
            <a:r>
              <a:rPr lang="ar-JO" dirty="0" smtClean="0"/>
              <a:t>أ</a:t>
            </a:r>
            <a:r>
              <a:rPr lang="ar-SA" dirty="0" smtClean="0"/>
              <a:t>ن تكون سياس</a:t>
            </a:r>
            <a:r>
              <a:rPr lang="ar-JO" dirty="0" smtClean="0"/>
              <a:t>ة</a:t>
            </a:r>
            <a:r>
              <a:rPr lang="ar-SA" dirty="0" smtClean="0"/>
              <a:t> المخزون </a:t>
            </a:r>
            <a:r>
              <a:rPr lang="ar-SA" dirty="0" smtClean="0">
                <a:solidFill>
                  <a:srgbClr val="FF0000"/>
                </a:solidFill>
              </a:rPr>
              <a:t>محدد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لحجم المخزون </a:t>
            </a:r>
            <a:r>
              <a:rPr lang="ar-SA" dirty="0" smtClean="0"/>
              <a:t>معبراً عنها </a:t>
            </a:r>
            <a:r>
              <a:rPr lang="ar-SA" u="sng" dirty="0" smtClean="0"/>
              <a:t>بنسبة من المبيعات السنوي</a:t>
            </a:r>
            <a:r>
              <a:rPr lang="ar-JO" u="sng" dirty="0" smtClean="0"/>
              <a:t>ة</a:t>
            </a:r>
            <a:r>
              <a:rPr lang="ar-SA" u="sng" dirty="0" smtClean="0"/>
              <a:t> </a:t>
            </a:r>
            <a:r>
              <a:rPr lang="ar-SA" dirty="0" smtClean="0"/>
              <a:t>ويجب </a:t>
            </a:r>
            <a:r>
              <a:rPr lang="ar-JO" dirty="0" smtClean="0"/>
              <a:t>أ</a:t>
            </a:r>
            <a:r>
              <a:rPr lang="ar-SA" dirty="0" smtClean="0"/>
              <a:t>ن تبين </a:t>
            </a:r>
            <a:r>
              <a:rPr lang="ar-SA" u="sng" dirty="0" smtClean="0"/>
              <a:t>معدلات تكوين المخزون ومعدل دورانه </a:t>
            </a:r>
            <a:r>
              <a:rPr lang="ar-SA" dirty="0" smtClean="0"/>
              <a:t>حتى يمكن ال</a:t>
            </a:r>
            <a:r>
              <a:rPr lang="ar-JO" dirty="0" smtClean="0"/>
              <a:t>إ</a:t>
            </a:r>
            <a:r>
              <a:rPr lang="ar-SA" dirty="0" smtClean="0"/>
              <a:t>ستفاد</a:t>
            </a:r>
            <a:r>
              <a:rPr lang="ar-JO" dirty="0" smtClean="0"/>
              <a:t>ة</a:t>
            </a:r>
            <a:r>
              <a:rPr lang="ar-SA" dirty="0" smtClean="0"/>
              <a:t> من تقلبات </a:t>
            </a:r>
            <a:r>
              <a:rPr lang="ar-JO" dirty="0" smtClean="0"/>
              <a:t>أ</a:t>
            </a:r>
            <a:r>
              <a:rPr lang="ar-SA" dirty="0" smtClean="0"/>
              <a:t>سعار المواد ال</a:t>
            </a:r>
            <a:r>
              <a:rPr lang="ar-JO" dirty="0" smtClean="0"/>
              <a:t>أ</a:t>
            </a:r>
            <a:r>
              <a:rPr lang="ar-SA" dirty="0" smtClean="0"/>
              <a:t>ولي</a:t>
            </a:r>
            <a:r>
              <a:rPr lang="ar-JO" dirty="0" smtClean="0"/>
              <a:t>ة</a:t>
            </a: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23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357298"/>
            <a:ext cx="8352928" cy="50568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b="1" dirty="0" smtClean="0"/>
              <a:t>منح الائتمان :</a:t>
            </a:r>
          </a:p>
          <a:p>
            <a:pPr algn="just">
              <a:buNone/>
            </a:pPr>
            <a:r>
              <a:rPr lang="ar-SA" dirty="0" smtClean="0"/>
              <a:t>منح الائتمان للعملاء والمدى الذي تصل </a:t>
            </a:r>
            <a:r>
              <a:rPr lang="ar-JO" dirty="0" smtClean="0"/>
              <a:t>إ</a:t>
            </a:r>
            <a:r>
              <a:rPr lang="ar-SA" dirty="0" smtClean="0"/>
              <a:t>ليه الشرك</a:t>
            </a:r>
            <a:r>
              <a:rPr lang="ar-JO" dirty="0" smtClean="0"/>
              <a:t>ة</a:t>
            </a:r>
            <a:r>
              <a:rPr lang="ar-SA" dirty="0" smtClean="0"/>
              <a:t> في هذا المنح </a:t>
            </a:r>
          </a:p>
          <a:p>
            <a:pPr algn="just"/>
            <a:r>
              <a:rPr lang="ar-SA" dirty="0" smtClean="0"/>
              <a:t>قد يتحدد بالتقاليد المتبع</a:t>
            </a:r>
            <a:r>
              <a:rPr lang="ar-JO" dirty="0" smtClean="0"/>
              <a:t>ة</a:t>
            </a:r>
            <a:r>
              <a:rPr lang="ar-SA" dirty="0" smtClean="0"/>
              <a:t> في الصناع</a:t>
            </a:r>
            <a:r>
              <a:rPr lang="ar-JO" dirty="0" smtClean="0"/>
              <a:t>ة</a:t>
            </a:r>
            <a:r>
              <a:rPr lang="ar-SA" dirty="0" smtClean="0"/>
              <a:t>، </a:t>
            </a:r>
            <a:r>
              <a:rPr lang="ar-JO" dirty="0" smtClean="0"/>
              <a:t>أ</a:t>
            </a:r>
            <a:r>
              <a:rPr lang="ar-SA" dirty="0" smtClean="0"/>
              <a:t>و نتيج</a:t>
            </a:r>
            <a:r>
              <a:rPr lang="ar-JO" dirty="0" smtClean="0"/>
              <a:t>ة</a:t>
            </a:r>
            <a:r>
              <a:rPr lang="ar-SA" dirty="0" smtClean="0"/>
              <a:t> لجهود تسويقي</a:t>
            </a:r>
            <a:r>
              <a:rPr lang="ar-JO" dirty="0" smtClean="0"/>
              <a:t>ة</a:t>
            </a:r>
            <a:r>
              <a:rPr lang="ar-SA" dirty="0" smtClean="0"/>
              <a:t> في الحالتين لا بد من وجود سياسات لتحديد حجم الائتمان الذي تمنحه الشرك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</a:p>
          <a:p>
            <a:pPr algn="just"/>
            <a:r>
              <a:rPr lang="ar-SA" dirty="0" smtClean="0"/>
              <a:t>ويرتبط بسياسات منح الائتمان ضرور</a:t>
            </a:r>
            <a:r>
              <a:rPr lang="ar-JO" dirty="0" smtClean="0"/>
              <a:t>ة</a:t>
            </a:r>
            <a:r>
              <a:rPr lang="ar-SA" dirty="0" smtClean="0"/>
              <a:t> وجود سياسات خاص</a:t>
            </a:r>
            <a:r>
              <a:rPr lang="ar-JO" dirty="0" smtClean="0"/>
              <a:t>ة</a:t>
            </a:r>
            <a:r>
              <a:rPr lang="ar-SA" dirty="0" smtClean="0"/>
              <a:t> بتحصيل الحسابات المدين</a:t>
            </a:r>
            <a:r>
              <a:rPr lang="ar-JO" dirty="0" smtClean="0"/>
              <a:t>ة</a:t>
            </a:r>
            <a:r>
              <a:rPr lang="ar-SA" dirty="0" smtClean="0"/>
              <a:t> وتحديد الخصومات والمسموحات لتعجيل الدفع 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24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357298"/>
            <a:ext cx="8352928" cy="50568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b="1" dirty="0" smtClean="0"/>
              <a:t>الاستهلاك :</a:t>
            </a:r>
          </a:p>
          <a:p>
            <a:pPr algn="just">
              <a:buNone/>
            </a:pPr>
            <a:r>
              <a:rPr lang="ar-SA" dirty="0" smtClean="0"/>
              <a:t>يجب </a:t>
            </a:r>
            <a:r>
              <a:rPr lang="ar-JO" dirty="0" smtClean="0"/>
              <a:t>أ</a:t>
            </a:r>
            <a:r>
              <a:rPr lang="ar-SA" dirty="0" smtClean="0"/>
              <a:t>ن يكون هناك سياسات لتحديد الطريق</a:t>
            </a:r>
            <a:r>
              <a:rPr lang="ar-JO" dirty="0" smtClean="0"/>
              <a:t>ة</a:t>
            </a:r>
            <a:r>
              <a:rPr lang="ar-SA" dirty="0" smtClean="0"/>
              <a:t> التي تستخدم في تقدير معدل استهلاك الأصول الثابت</a:t>
            </a:r>
            <a:r>
              <a:rPr lang="ar-JO" dirty="0" smtClean="0"/>
              <a:t>ة</a:t>
            </a:r>
            <a:r>
              <a:rPr lang="ar-SA" dirty="0" smtClean="0"/>
              <a:t>. بعض المعدات تكون نافع</a:t>
            </a:r>
            <a:r>
              <a:rPr lang="ar-JO" dirty="0" smtClean="0"/>
              <a:t>ة</a:t>
            </a:r>
            <a:r>
              <a:rPr lang="ar-SA" dirty="0" smtClean="0"/>
              <a:t> لفتر</a:t>
            </a:r>
            <a:r>
              <a:rPr lang="ar-JO" dirty="0" smtClean="0"/>
              <a:t>ة</a:t>
            </a:r>
            <a:r>
              <a:rPr lang="ar-SA" dirty="0" smtClean="0"/>
              <a:t> من الزمن </a:t>
            </a:r>
            <a:r>
              <a:rPr lang="ar-JO" dirty="0" smtClean="0"/>
              <a:t>أ</a:t>
            </a:r>
            <a:r>
              <a:rPr lang="ar-SA" dirty="0" smtClean="0"/>
              <a:t>كبر بكثير من حياتها العادي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و المتوقعة في هذه الحال</a:t>
            </a:r>
            <a:r>
              <a:rPr lang="ar-JO" dirty="0" smtClean="0"/>
              <a:t>ة</a:t>
            </a:r>
            <a:r>
              <a:rPr lang="ar-SA" dirty="0" smtClean="0"/>
              <a:t> تكون طريق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القسط الثابت </a:t>
            </a:r>
            <a:r>
              <a:rPr lang="ar-SA" dirty="0" smtClean="0"/>
              <a:t>مرضي</a:t>
            </a:r>
            <a:r>
              <a:rPr lang="ar-JO" dirty="0" smtClean="0"/>
              <a:t>ة</a:t>
            </a:r>
            <a:r>
              <a:rPr lang="ar-SA" dirty="0" smtClean="0"/>
              <a:t> ولكن في المجالات التي تتعرض لتغيرات تكنولوجي</a:t>
            </a:r>
            <a:r>
              <a:rPr lang="ar-JO" dirty="0" smtClean="0"/>
              <a:t>ة</a:t>
            </a:r>
            <a:r>
              <a:rPr lang="ar-SA" dirty="0" smtClean="0"/>
              <a:t> سريع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و التي تتعرض لتحسينات مستمر</a:t>
            </a:r>
            <a:r>
              <a:rPr lang="ar-JO" dirty="0" smtClean="0"/>
              <a:t>ة</a:t>
            </a:r>
            <a:r>
              <a:rPr lang="ar-SA" dirty="0" smtClean="0"/>
              <a:t> في وسائل ال</a:t>
            </a:r>
            <a:r>
              <a:rPr lang="ar-JO" dirty="0" smtClean="0"/>
              <a:t>إ</a:t>
            </a:r>
            <a:r>
              <a:rPr lang="ar-SA" dirty="0" smtClean="0"/>
              <a:t>نتاج </a:t>
            </a:r>
            <a:r>
              <a:rPr lang="ar-JO" dirty="0" smtClean="0"/>
              <a:t>أ</a:t>
            </a:r>
            <a:r>
              <a:rPr lang="ar-SA" dirty="0" smtClean="0"/>
              <a:t>و التغييرات في السلع ذاتها من ال</a:t>
            </a:r>
            <a:r>
              <a:rPr lang="ar-JO" dirty="0" smtClean="0"/>
              <a:t>أ</a:t>
            </a:r>
            <a:r>
              <a:rPr lang="ar-SA" dirty="0" smtClean="0"/>
              <a:t>فضل استخدام طرق الاستهلاك ال</a:t>
            </a:r>
            <a:r>
              <a:rPr lang="ar-JO" dirty="0" smtClean="0"/>
              <a:t>أ</a:t>
            </a:r>
            <a:r>
              <a:rPr lang="ar-SA" dirty="0" smtClean="0"/>
              <a:t>خرى </a:t>
            </a:r>
            <a:endParaRPr lang="ar-JO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25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3600" dirty="0" smtClean="0">
                  <a:solidFill>
                    <a:schemeClr val="tx1"/>
                  </a:solidFill>
                </a:rPr>
                <a:t>توزيعات الارباح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714488"/>
            <a:ext cx="8352928" cy="4699707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ar-SA" sz="1800" dirty="0" smtClean="0"/>
          </a:p>
          <a:p>
            <a:pPr algn="just">
              <a:buNone/>
            </a:pPr>
            <a:r>
              <a:rPr lang="ar-SA" dirty="0" smtClean="0"/>
              <a:t>النشاط الثالث من </a:t>
            </a:r>
            <a:r>
              <a:rPr lang="ar-JO" dirty="0" smtClean="0"/>
              <a:t>أ</a:t>
            </a:r>
            <a:r>
              <a:rPr lang="ar-SA" dirty="0" smtClean="0"/>
              <a:t>نشط</a:t>
            </a:r>
            <a:r>
              <a:rPr lang="ar-JO" dirty="0" smtClean="0"/>
              <a:t>ة</a:t>
            </a:r>
            <a:r>
              <a:rPr lang="ar-SA" dirty="0" smtClean="0"/>
              <a:t> الادارة المالي</a:t>
            </a:r>
            <a:r>
              <a:rPr lang="ar-JO" dirty="0" smtClean="0"/>
              <a:t>ة</a:t>
            </a:r>
            <a:r>
              <a:rPr lang="ar-SA" dirty="0" smtClean="0"/>
              <a:t> هو</a:t>
            </a:r>
            <a:r>
              <a:rPr lang="ar-JO" dirty="0" smtClean="0"/>
              <a:t> </a:t>
            </a:r>
            <a:r>
              <a:rPr lang="ar-SA" dirty="0" smtClean="0"/>
              <a:t>توزيعات ال</a:t>
            </a:r>
            <a:r>
              <a:rPr lang="ar-JO" dirty="0" smtClean="0"/>
              <a:t>أ</a:t>
            </a:r>
            <a:r>
              <a:rPr lang="ar-SA" dirty="0" smtClean="0"/>
              <a:t>رباح، فمن الضروري وضع سياسات تحدد حجم ال</a:t>
            </a:r>
            <a:r>
              <a:rPr lang="ar-JO" dirty="0" smtClean="0"/>
              <a:t>أ</a:t>
            </a:r>
            <a:r>
              <a:rPr lang="ar-SA" dirty="0" smtClean="0"/>
              <a:t>رباح التي </a:t>
            </a:r>
            <a:r>
              <a:rPr lang="ar-SA" dirty="0" smtClean="0">
                <a:solidFill>
                  <a:srgbClr val="FF0000"/>
                </a:solidFill>
              </a:rPr>
              <a:t>تحتفظ</a:t>
            </a:r>
            <a:r>
              <a:rPr lang="ar-SA" dirty="0" smtClean="0"/>
              <a:t> بها الشرك</a:t>
            </a:r>
            <a:r>
              <a:rPr lang="ar-JO" dirty="0" smtClean="0"/>
              <a:t>ة</a:t>
            </a:r>
            <a:r>
              <a:rPr lang="ar-SA" dirty="0" smtClean="0"/>
              <a:t> ك</a:t>
            </a:r>
            <a:r>
              <a:rPr lang="ar-JO" dirty="0" smtClean="0"/>
              <a:t>إ</a:t>
            </a:r>
            <a:r>
              <a:rPr lang="ar-SA" dirty="0" smtClean="0"/>
              <a:t>حتياطيات حتى يمكنها ال</a:t>
            </a:r>
            <a:r>
              <a:rPr lang="ar-JO" dirty="0" smtClean="0"/>
              <a:t>ا</a:t>
            </a:r>
            <a:r>
              <a:rPr lang="ar-SA" dirty="0" smtClean="0"/>
              <a:t>ستمرار في التشغيل، و</a:t>
            </a:r>
            <a:r>
              <a:rPr lang="ar-JO" dirty="0" smtClean="0"/>
              <a:t>أ</a:t>
            </a:r>
            <a:r>
              <a:rPr lang="ar-SA" dirty="0" smtClean="0"/>
              <a:t>يضا حجم الذي تقوم </a:t>
            </a:r>
            <a:r>
              <a:rPr lang="ar-SA" dirty="0" smtClean="0">
                <a:solidFill>
                  <a:srgbClr val="FF0000"/>
                </a:solidFill>
              </a:rPr>
              <a:t>بتوزيعه</a:t>
            </a:r>
            <a:r>
              <a:rPr lang="ar-SA" dirty="0" smtClean="0"/>
              <a:t>. </a:t>
            </a:r>
            <a:r>
              <a:rPr lang="ar-SA" u="sng" dirty="0" smtClean="0"/>
              <a:t>فاحتفاظ بحجم كبير من ال</a:t>
            </a:r>
            <a:r>
              <a:rPr lang="ar-JO" u="sng" dirty="0" smtClean="0"/>
              <a:t>أ</a:t>
            </a:r>
            <a:r>
              <a:rPr lang="ar-SA" u="sng" dirty="0" smtClean="0"/>
              <a:t>رباح يجنب الشرك</a:t>
            </a:r>
            <a:r>
              <a:rPr lang="ar-JO" u="sng" dirty="0" smtClean="0"/>
              <a:t>ة</a:t>
            </a:r>
            <a:r>
              <a:rPr lang="ar-SA" u="sng" dirty="0" smtClean="0"/>
              <a:t> الكثير من المشاكل، ولكنها لا تستطيع ال</a:t>
            </a:r>
            <a:r>
              <a:rPr lang="ar-JO" u="sng" dirty="0" smtClean="0"/>
              <a:t>إ</a:t>
            </a:r>
            <a:r>
              <a:rPr lang="ar-SA" u="sng" dirty="0" smtClean="0"/>
              <a:t>حتفاظ بسمعتها الماليه في ال</a:t>
            </a:r>
            <a:r>
              <a:rPr lang="ar-JO" u="sng" dirty="0" smtClean="0"/>
              <a:t>أ</a:t>
            </a:r>
            <a:r>
              <a:rPr lang="ar-SA" u="sng" dirty="0" smtClean="0"/>
              <a:t>سواق مالم تقوم بتوزيع ال</a:t>
            </a:r>
            <a:r>
              <a:rPr lang="ar-JO" u="sng" dirty="0" smtClean="0"/>
              <a:t>أ</a:t>
            </a:r>
            <a:r>
              <a:rPr lang="ar-SA" u="sng" dirty="0" smtClean="0"/>
              <a:t>رباح 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26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472" y="1643050"/>
            <a:ext cx="8229600" cy="1143000"/>
          </a:xfrm>
        </p:spPr>
        <p:txBody>
          <a:bodyPr>
            <a:normAutofit/>
          </a:bodyPr>
          <a:lstStyle/>
          <a:p>
            <a:r>
              <a:rPr lang="ar-SA" dirty="0" smtClean="0"/>
              <a:t>سياسات توزيع ال</a:t>
            </a:r>
            <a:r>
              <a:rPr lang="ar-JO" dirty="0" smtClean="0"/>
              <a:t>أ</a:t>
            </a:r>
            <a:r>
              <a:rPr lang="ar-SA" dirty="0" smtClean="0"/>
              <a:t>رباح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3429000"/>
            <a:ext cx="8352928" cy="29851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dirty="0" smtClean="0"/>
              <a:t>أ – توزيعات ال</a:t>
            </a:r>
            <a:r>
              <a:rPr lang="ar-JO" dirty="0" smtClean="0"/>
              <a:t>أ</a:t>
            </a:r>
            <a:r>
              <a:rPr lang="ar-SA" dirty="0" smtClean="0"/>
              <a:t>رباح</a:t>
            </a:r>
          </a:p>
          <a:p>
            <a:pPr>
              <a:buNone/>
            </a:pPr>
            <a:r>
              <a:rPr lang="ar-SA" dirty="0" smtClean="0"/>
              <a:t>ب – </a:t>
            </a:r>
            <a:r>
              <a:rPr lang="ar-JO" dirty="0" smtClean="0"/>
              <a:t>إ</a:t>
            </a:r>
            <a:r>
              <a:rPr lang="ar-SA" dirty="0" smtClean="0"/>
              <a:t>عادة استثمار ال</a:t>
            </a:r>
            <a:r>
              <a:rPr lang="ar-JO" dirty="0" smtClean="0"/>
              <a:t>أ</a:t>
            </a:r>
            <a:r>
              <a:rPr lang="ar-SA" dirty="0" smtClean="0"/>
              <a:t>رباح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27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472" y="1428736"/>
            <a:ext cx="8229600" cy="1143000"/>
          </a:xfrm>
        </p:spPr>
        <p:txBody>
          <a:bodyPr>
            <a:normAutofit/>
          </a:bodyPr>
          <a:lstStyle/>
          <a:p>
            <a:r>
              <a:rPr lang="ar-SA" dirty="0" smtClean="0"/>
              <a:t>أ - توزيعات ال</a:t>
            </a:r>
            <a:r>
              <a:rPr lang="ar-JO" dirty="0" smtClean="0"/>
              <a:t>أ</a:t>
            </a:r>
            <a:r>
              <a:rPr lang="ar-SA" dirty="0" smtClean="0"/>
              <a:t>رباح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643182"/>
            <a:ext cx="8352928" cy="377101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dirty="0" smtClean="0"/>
              <a:t>تعتبر ضرورية لضمان </a:t>
            </a:r>
            <a:r>
              <a:rPr lang="ar-SA" dirty="0" smtClean="0">
                <a:solidFill>
                  <a:srgbClr val="FF0000"/>
                </a:solidFill>
              </a:rPr>
              <a:t>عائد</a:t>
            </a:r>
            <a:r>
              <a:rPr lang="ar-SA" dirty="0" smtClean="0"/>
              <a:t> عادل على ال</a:t>
            </a:r>
            <a:r>
              <a:rPr lang="ar-JO" dirty="0" smtClean="0"/>
              <a:t>إ</a:t>
            </a:r>
            <a:r>
              <a:rPr lang="ar-SA" dirty="0" smtClean="0"/>
              <a:t>ستثمار لهؤلاء الذين وضعوا أموالهم في الشرك</a:t>
            </a:r>
            <a:r>
              <a:rPr lang="ar-JO" dirty="0" smtClean="0"/>
              <a:t>ة</a:t>
            </a:r>
            <a:r>
              <a:rPr lang="ar-SA" dirty="0" smtClean="0"/>
              <a:t> ولجعل عملية شراء الأوراق المالية للشركة استثماراً </a:t>
            </a:r>
            <a:r>
              <a:rPr lang="ar-SA" dirty="0" smtClean="0">
                <a:solidFill>
                  <a:srgbClr val="FF0000"/>
                </a:solidFill>
              </a:rPr>
              <a:t>جذاباً</a:t>
            </a:r>
            <a:r>
              <a:rPr lang="ar-SA" dirty="0" smtClean="0"/>
              <a:t>. وعندما تبين السياسات حجم ال</a:t>
            </a:r>
            <a:r>
              <a:rPr lang="ar-JO" dirty="0" smtClean="0"/>
              <a:t>أ</a:t>
            </a:r>
            <a:r>
              <a:rPr lang="ar-SA" dirty="0" smtClean="0"/>
              <a:t>موال التي تدفع في شكل </a:t>
            </a:r>
            <a:r>
              <a:rPr lang="ar-SA" dirty="0" smtClean="0">
                <a:solidFill>
                  <a:srgbClr val="FF0000"/>
                </a:solidFill>
              </a:rPr>
              <a:t>توزيعات كنسبة مئوية من الأرباح المتحققة</a:t>
            </a:r>
            <a:r>
              <a:rPr lang="ar-SA" dirty="0" smtClean="0"/>
              <a:t> فيكون هناك احتمال زيادة المدفوعات وبالتالي زيادة العائد على الاموال المستثمرة </a:t>
            </a:r>
          </a:p>
          <a:p>
            <a:pPr algn="just">
              <a:buNone/>
            </a:pPr>
            <a:r>
              <a:rPr lang="ar-SA" dirty="0" smtClean="0"/>
              <a:t>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28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</p:spPr>
        <p:txBody>
          <a:bodyPr>
            <a:normAutofit/>
          </a:bodyPr>
          <a:lstStyle/>
          <a:p>
            <a:r>
              <a:rPr lang="ar-SA" dirty="0" smtClean="0"/>
              <a:t>ب - </a:t>
            </a:r>
            <a:r>
              <a:rPr lang="ar-JO" dirty="0" smtClean="0"/>
              <a:t>إ</a:t>
            </a:r>
            <a:r>
              <a:rPr lang="ar-SA" dirty="0" smtClean="0"/>
              <a:t>عادة استثمار ال</a:t>
            </a:r>
            <a:r>
              <a:rPr lang="ar-JO" dirty="0" smtClean="0"/>
              <a:t>أ</a:t>
            </a:r>
            <a:r>
              <a:rPr lang="ar-SA" dirty="0" smtClean="0"/>
              <a:t>رباح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714620"/>
            <a:ext cx="8352928" cy="36995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ar-JO" dirty="0" smtClean="0"/>
              <a:t>إ</a:t>
            </a:r>
            <a:r>
              <a:rPr lang="ar-SA" dirty="0" smtClean="0"/>
              <a:t>عادة استثمار ال</a:t>
            </a:r>
            <a:r>
              <a:rPr lang="ar-JO" dirty="0" smtClean="0"/>
              <a:t>أ</a:t>
            </a:r>
            <a:r>
              <a:rPr lang="ar-SA" dirty="0" smtClean="0"/>
              <a:t>رباح : </a:t>
            </a:r>
            <a:r>
              <a:rPr lang="ar-SA" dirty="0" smtClean="0">
                <a:solidFill>
                  <a:srgbClr val="FF0000"/>
                </a:solidFill>
              </a:rPr>
              <a:t>بعد تكوين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حتياطات الكافية </a:t>
            </a:r>
            <a:r>
              <a:rPr lang="ar-SA" dirty="0" smtClean="0"/>
              <a:t>لا بد من تحديد مصيرها. فيثار العديد من ال</a:t>
            </a:r>
            <a:r>
              <a:rPr lang="ar-JO" dirty="0" smtClean="0"/>
              <a:t>أ</a:t>
            </a:r>
            <a:r>
              <a:rPr lang="ar-SA" dirty="0" smtClean="0"/>
              <a:t>سئله منها </a:t>
            </a:r>
          </a:p>
          <a:p>
            <a:pPr>
              <a:buNone/>
            </a:pPr>
            <a:r>
              <a:rPr lang="ar-SA" dirty="0" smtClean="0"/>
              <a:t>ما هو حجم ال</a:t>
            </a:r>
            <a:r>
              <a:rPr lang="ar-JO" dirty="0" smtClean="0"/>
              <a:t>أ</a:t>
            </a:r>
            <a:r>
              <a:rPr lang="ar-SA" dirty="0" smtClean="0"/>
              <a:t>رباح التي يجب </a:t>
            </a:r>
            <a:r>
              <a:rPr lang="ar-JO" dirty="0" smtClean="0"/>
              <a:t>إ</a:t>
            </a:r>
            <a:r>
              <a:rPr lang="ar-SA" dirty="0" smtClean="0"/>
              <a:t>عاد</a:t>
            </a:r>
            <a:r>
              <a:rPr lang="ar-JO" dirty="0" smtClean="0"/>
              <a:t>ة</a:t>
            </a:r>
            <a:r>
              <a:rPr lang="ar-SA" dirty="0" smtClean="0"/>
              <a:t> استثمارها؟</a:t>
            </a:r>
          </a:p>
          <a:p>
            <a:pPr>
              <a:buNone/>
            </a:pPr>
            <a:r>
              <a:rPr lang="ar-SA" dirty="0" smtClean="0"/>
              <a:t>كيف يمكن </a:t>
            </a:r>
            <a:r>
              <a:rPr lang="ar-JO" dirty="0" smtClean="0"/>
              <a:t>إ</a:t>
            </a:r>
            <a:r>
              <a:rPr lang="ar-SA" dirty="0" smtClean="0"/>
              <a:t>عاده استثمار هذه الارباح؟</a:t>
            </a:r>
          </a:p>
          <a:p>
            <a:pPr>
              <a:buNone/>
            </a:pPr>
            <a:r>
              <a:rPr lang="ar-SA" dirty="0" smtClean="0"/>
              <a:t>ما هو حجم الاموال المطلوبه؟ ......</a:t>
            </a:r>
          </a:p>
          <a:p>
            <a:pPr>
              <a:buNone/>
            </a:pPr>
            <a:r>
              <a:rPr lang="ar-SA" dirty="0" smtClean="0"/>
              <a:t>من المجالات التي يمكن توجيه ال</a:t>
            </a:r>
            <a:r>
              <a:rPr lang="ar-JO" dirty="0" smtClean="0"/>
              <a:t>أ</a:t>
            </a:r>
            <a:r>
              <a:rPr lang="ar-SA" dirty="0" smtClean="0"/>
              <a:t>رباح المتبقية :</a:t>
            </a:r>
          </a:p>
          <a:p>
            <a:pPr>
              <a:buFontTx/>
              <a:buChar char="-"/>
            </a:pPr>
            <a:r>
              <a:rPr lang="ar-SA" dirty="0" smtClean="0"/>
              <a:t>الاستثمار في شراء ال</a:t>
            </a:r>
            <a:r>
              <a:rPr lang="ar-JO" dirty="0" smtClean="0"/>
              <a:t>أ</a:t>
            </a:r>
            <a:r>
              <a:rPr lang="ar-SA" dirty="0" smtClean="0"/>
              <a:t>صول الثابته</a:t>
            </a:r>
          </a:p>
          <a:p>
            <a:pPr>
              <a:buFontTx/>
              <a:buChar char="-"/>
            </a:pPr>
            <a:r>
              <a:rPr lang="ar-SA" dirty="0" smtClean="0"/>
              <a:t>ال</a:t>
            </a:r>
            <a:r>
              <a:rPr lang="ar-JO" dirty="0" smtClean="0"/>
              <a:t>إ</a:t>
            </a:r>
            <a:r>
              <a:rPr lang="ar-SA" dirty="0" smtClean="0"/>
              <a:t>نفاق على برامج ال</a:t>
            </a:r>
            <a:r>
              <a:rPr lang="ar-JO" dirty="0" smtClean="0"/>
              <a:t>إ</a:t>
            </a:r>
            <a:r>
              <a:rPr lang="ar-SA" dirty="0" smtClean="0"/>
              <a:t>علان</a:t>
            </a:r>
          </a:p>
          <a:p>
            <a:pPr>
              <a:buFontTx/>
              <a:buChar char="-"/>
            </a:pPr>
            <a:r>
              <a:rPr lang="ar-SA" dirty="0" smtClean="0"/>
              <a:t>برامج البحوث والتنميه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29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4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4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ar-SA" sz="4000" dirty="0" smtClean="0">
                  <a:solidFill>
                    <a:schemeClr val="tx1"/>
                  </a:solidFill>
                </a:rPr>
                <a:t>ال</a:t>
              </a:r>
              <a:r>
                <a:rPr lang="ar-JO" sz="4000" dirty="0">
                  <a:solidFill>
                    <a:schemeClr val="tx1"/>
                  </a:solidFill>
                </a:rPr>
                <a:t>إ</a:t>
              </a:r>
              <a:r>
                <a:rPr lang="ar-SA" sz="4000" dirty="0" smtClean="0">
                  <a:solidFill>
                    <a:schemeClr val="tx1"/>
                  </a:solidFill>
                </a:rPr>
                <a:t>دارة الماليه </a:t>
              </a:r>
            </a:p>
            <a:p>
              <a:pPr algn="ctr"/>
              <a:endParaRPr lang="ar-SA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endParaRPr lang="ar-SA" dirty="0" smtClean="0"/>
          </a:p>
          <a:p>
            <a:pPr algn="just">
              <a:buNone/>
            </a:pPr>
            <a:r>
              <a:rPr lang="ar-SA" dirty="0" smtClean="0"/>
              <a:t>تتعامل الوظيفه الماليه مع </a:t>
            </a:r>
            <a:r>
              <a:rPr lang="ar-SA" dirty="0" smtClean="0">
                <a:solidFill>
                  <a:srgbClr val="FF0000"/>
                </a:solidFill>
              </a:rPr>
              <a:t>الخطط </a:t>
            </a:r>
            <a:r>
              <a:rPr lang="ar-JO" dirty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و البرامج </a:t>
            </a:r>
            <a:r>
              <a:rPr lang="ar-SA" dirty="0" smtClean="0"/>
              <a:t>التي تبين كيفيه الحصول على ال</a:t>
            </a:r>
            <a:r>
              <a:rPr lang="ar-JO" dirty="0" smtClean="0"/>
              <a:t>أ</a:t>
            </a:r>
            <a:r>
              <a:rPr lang="ar-SA" dirty="0" smtClean="0"/>
              <a:t>موال اللازمه، واستخدامها لتنفيذ العمليات الضروريه للمنشأة – </a:t>
            </a:r>
            <a:r>
              <a:rPr lang="ar-JO" dirty="0" smtClean="0"/>
              <a:t>أي </a:t>
            </a:r>
            <a:r>
              <a:rPr lang="ar-SA" dirty="0" smtClean="0"/>
              <a:t>الحصول على الأموال اللازمه، لاستخدامها في عمليات انتاج وبيع السلع والخدمات، وتوزيع الأرباح الناتجه وتتم بطريقة مستمرة يطلق عليها التدفق النقدي</a:t>
            </a:r>
            <a:r>
              <a:rPr lang="en-US" dirty="0" smtClean="0"/>
              <a:t>  .</a:t>
            </a:r>
            <a:endParaRPr lang="ar-SA" dirty="0" smtClean="0"/>
          </a:p>
          <a:p>
            <a:pPr algn="just">
              <a:buNone/>
            </a:pPr>
            <a:r>
              <a:rPr lang="ar-SA" dirty="0" smtClean="0"/>
              <a:t>الوظيفة الماليه لها علاقات رئيسيه مع المجالات والعلوم والمعارف ال</a:t>
            </a:r>
            <a:r>
              <a:rPr lang="ar-JO" dirty="0" smtClean="0"/>
              <a:t>أ</a:t>
            </a:r>
            <a:r>
              <a:rPr lang="ar-SA" dirty="0" smtClean="0"/>
              <a:t>خرى في بيئة المنشأة مثل ال</a:t>
            </a:r>
            <a:r>
              <a:rPr lang="ar-JO" dirty="0" smtClean="0"/>
              <a:t>إ</a:t>
            </a:r>
            <a:r>
              <a:rPr lang="ar-SA" dirty="0" smtClean="0"/>
              <a:t>قتصاد والمحاسب</a:t>
            </a:r>
            <a:r>
              <a:rPr lang="ar-JO" dirty="0" smtClean="0"/>
              <a:t>ة</a:t>
            </a:r>
            <a:r>
              <a:rPr lang="ar-SA" dirty="0" smtClean="0"/>
              <a:t> والتسويق والتكنولوجيا والصناعه الحديثة 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792088"/>
          </a:xfrm>
        </p:spPr>
        <p:txBody>
          <a:bodyPr>
            <a:normAutofit/>
          </a:bodyPr>
          <a:lstStyle/>
          <a:p>
            <a:r>
              <a:rPr lang="ar-SA" dirty="0" smtClean="0"/>
              <a:t>وظائف الادارة وعناصر النشاط الاداري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3200" dirty="0" smtClean="0">
                  <a:solidFill>
                    <a:schemeClr val="tx1"/>
                  </a:solidFill>
                </a:rPr>
                <a:t>الوظيفه الماليه وعلاقتها بوظائف الاداره </a:t>
              </a:r>
              <a:endParaRPr lang="ar-SA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420888"/>
            <a:ext cx="8352928" cy="4437112"/>
          </a:xfrm>
        </p:spPr>
        <p:txBody>
          <a:bodyPr>
            <a:normAutofit/>
          </a:bodyPr>
          <a:lstStyle/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99592" y="2420888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chemeClr val="tx1"/>
                </a:solidFill>
              </a:rPr>
              <a:t>تحديد الاهداف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chemeClr val="tx1"/>
                </a:solidFill>
              </a:rPr>
              <a:t>التخطيط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576" y="4725144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chemeClr val="tx1"/>
                </a:solidFill>
              </a:rPr>
              <a:t>التنظيم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576" y="5877272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chemeClr val="tx1"/>
                </a:solidFill>
              </a:rPr>
              <a:t>الرقابه</a:t>
            </a:r>
            <a:endParaRPr lang="ar-SA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059832" y="2492896"/>
          <a:ext cx="5303912" cy="4064479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5303912"/>
              </a:tblGrid>
              <a:tr h="387259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>
                          <a:solidFill>
                            <a:schemeClr val="tx1"/>
                          </a:solidFill>
                        </a:rPr>
                        <a:t>تحديد</a:t>
                      </a:r>
                      <a:r>
                        <a:rPr lang="ar-SA" baseline="0" dirty="0" smtClean="0">
                          <a:solidFill>
                            <a:schemeClr val="tx1"/>
                          </a:solidFill>
                        </a:rPr>
                        <a:t> الأهداف ووضع أولوياتها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6674">
                <a:tc>
                  <a:txBody>
                    <a:bodyPr/>
                    <a:lstStyle/>
                    <a:p>
                      <a:pPr rtl="1">
                        <a:buFontTx/>
                        <a:buChar char="-"/>
                      </a:pPr>
                      <a:r>
                        <a:rPr lang="ar-SA" dirty="0" smtClean="0"/>
                        <a:t>وضع السياسات</a:t>
                      </a:r>
                      <a:r>
                        <a:rPr lang="ar-SA" baseline="0" dirty="0" smtClean="0"/>
                        <a:t> العامة واقتراح الإجراءات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التنبوء ووضع الميزانيات التقديرية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تحديد الأعمال والواجبات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وضع البرامج الزمنيه للتنفيذ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تصميم الهيكل التنظيمي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تنمية الهيئة الإدارية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20357">
                <a:tc>
                  <a:txBody>
                    <a:bodyPr/>
                    <a:lstStyle/>
                    <a:p>
                      <a:pPr rtl="1">
                        <a:buFontTx/>
                        <a:buChar char="-"/>
                      </a:pPr>
                      <a:r>
                        <a:rPr lang="ar-SA" dirty="0" smtClean="0"/>
                        <a:t>الإتصال بالمرؤوسين</a:t>
                      </a:r>
                      <a:r>
                        <a:rPr lang="ar-SA" baseline="0" dirty="0" smtClean="0"/>
                        <a:t> وإرشادهم 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حفز العالمين 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تحديد المعايير الرقابيه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قياس الأداء الفعلي</a:t>
                      </a:r>
                    </a:p>
                    <a:p>
                      <a:pPr rtl="1">
                        <a:buFontTx/>
                        <a:buChar char="-"/>
                      </a:pPr>
                      <a:r>
                        <a:rPr lang="ar-SA" baseline="0" dirty="0" smtClean="0"/>
                        <a:t>القيام بالأعمال التصحيحيه</a:t>
                      </a:r>
                      <a:endParaRPr lang="ar-S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682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- المتابعه</a:t>
                      </a:r>
                      <a:endParaRPr lang="ar-S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0800000">
            <a:off x="2123728" y="2708920"/>
            <a:ext cx="86409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123729" y="3643435"/>
            <a:ext cx="86409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2123729" y="5011588"/>
            <a:ext cx="86409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2123728" y="6309320"/>
            <a:ext cx="86409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30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      </a:t>
              </a:r>
              <a:endParaRPr lang="ar-JO" sz="2800" dirty="0" smtClean="0"/>
            </a:p>
            <a:p>
              <a:pPr algn="ctr"/>
              <a:r>
                <a:rPr lang="ar-JO" sz="2800" dirty="0">
                  <a:solidFill>
                    <a:schemeClr val="tx1"/>
                  </a:solidFill>
                </a:rPr>
                <a:t> </a:t>
              </a:r>
              <a:r>
                <a:rPr lang="ar-JO" sz="2800" dirty="0" smtClean="0">
                  <a:solidFill>
                    <a:schemeClr val="tx1"/>
                  </a:solidFill>
                </a:rPr>
                <a:t>      </a:t>
              </a:r>
              <a:r>
                <a:rPr lang="ar-SA" sz="2800" dirty="0" smtClean="0">
                  <a:solidFill>
                    <a:schemeClr val="tx1"/>
                  </a:solidFill>
                </a:rPr>
                <a:t>الفرق بين ال</a:t>
              </a:r>
              <a:r>
                <a:rPr lang="ar-JO" sz="2800" dirty="0" smtClean="0">
                  <a:solidFill>
                    <a:schemeClr val="tx1"/>
                  </a:solidFill>
                </a:rPr>
                <a:t>إ</a:t>
              </a:r>
              <a:r>
                <a:rPr lang="ar-SA" sz="2800" dirty="0" smtClean="0">
                  <a:solidFill>
                    <a:schemeClr val="tx1"/>
                  </a:solidFill>
                </a:rPr>
                <a:t>دار</a:t>
              </a:r>
              <a:r>
                <a:rPr lang="ar-JO" sz="2800" dirty="0">
                  <a:solidFill>
                    <a:schemeClr val="tx1"/>
                  </a:solidFill>
                </a:rPr>
                <a:t>ة</a:t>
              </a:r>
              <a:r>
                <a:rPr lang="ar-SA" sz="2800" dirty="0" smtClean="0">
                  <a:solidFill>
                    <a:schemeClr val="tx1"/>
                  </a:solidFill>
                </a:rPr>
                <a:t> المالي</a:t>
              </a:r>
              <a:r>
                <a:rPr lang="ar-JO" sz="2800" dirty="0" smtClean="0">
                  <a:solidFill>
                    <a:schemeClr val="tx1"/>
                  </a:solidFill>
                </a:rPr>
                <a:t>ة</a:t>
              </a:r>
              <a:r>
                <a:rPr lang="ar-SA" sz="2800" dirty="0" smtClean="0">
                  <a:solidFill>
                    <a:schemeClr val="tx1"/>
                  </a:solidFill>
                </a:rPr>
                <a:t> كوحد </a:t>
              </a:r>
              <a:r>
                <a:rPr lang="ar-JO" sz="2800" dirty="0">
                  <a:solidFill>
                    <a:schemeClr val="tx1"/>
                  </a:solidFill>
                </a:rPr>
                <a:t>إ</a:t>
              </a:r>
              <a:r>
                <a:rPr lang="ar-SA" sz="2800" dirty="0" smtClean="0">
                  <a:solidFill>
                    <a:schemeClr val="tx1"/>
                  </a:solidFill>
                </a:rPr>
                <a:t>داري</a:t>
              </a:r>
              <a:r>
                <a:rPr lang="ar-JO" sz="2800" dirty="0" smtClean="0">
                  <a:solidFill>
                    <a:schemeClr val="tx1"/>
                  </a:solidFill>
                </a:rPr>
                <a:t>ة</a:t>
              </a:r>
              <a:r>
                <a:rPr lang="ar-SA" sz="2800" dirty="0" smtClean="0">
                  <a:solidFill>
                    <a:schemeClr val="tx1"/>
                  </a:solidFill>
                </a:rPr>
                <a:t> وكوظيف</a:t>
              </a:r>
              <a:r>
                <a:rPr lang="ar-JO" sz="2800" dirty="0" smtClean="0">
                  <a:solidFill>
                    <a:schemeClr val="tx1"/>
                  </a:solidFill>
                </a:rPr>
                <a:t>ة</a:t>
              </a:r>
              <a:r>
                <a:rPr lang="ar-SA" sz="2800" dirty="0" smtClean="0">
                  <a:solidFill>
                    <a:schemeClr val="tx1"/>
                  </a:solidFill>
                </a:rPr>
                <a:t> </a:t>
              </a:r>
              <a:r>
                <a:rPr lang="ar-JO" sz="2800" dirty="0">
                  <a:solidFill>
                    <a:schemeClr val="tx1"/>
                  </a:solidFill>
                </a:rPr>
                <a:t>إ</a:t>
              </a:r>
              <a:r>
                <a:rPr lang="ar-SA" sz="2800" dirty="0" smtClean="0">
                  <a:solidFill>
                    <a:schemeClr val="tx1"/>
                  </a:solidFill>
                </a:rPr>
                <a:t>داري</a:t>
              </a:r>
              <a:r>
                <a:rPr lang="ar-JO" sz="2800" dirty="0" smtClean="0">
                  <a:solidFill>
                    <a:schemeClr val="tx1"/>
                  </a:solidFill>
                </a:rPr>
                <a:t>ة</a:t>
              </a:r>
              <a:r>
                <a:rPr lang="ar-SA" sz="2800" dirty="0" smtClean="0">
                  <a:solidFill>
                    <a:schemeClr val="tx1"/>
                  </a:solidFill>
                </a:rPr>
                <a:t> </a:t>
              </a:r>
              <a:endParaRPr lang="ar-SA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988840"/>
            <a:ext cx="8352928" cy="43924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dirty="0" smtClean="0"/>
              <a:t>نطاق دراس</a:t>
            </a:r>
            <a:r>
              <a:rPr lang="ar-JO" dirty="0" smtClean="0"/>
              <a:t>ة</a:t>
            </a:r>
            <a:r>
              <a:rPr lang="ar-SA" dirty="0" smtClean="0"/>
              <a:t> ال</a:t>
            </a:r>
            <a:r>
              <a:rPr lang="ar-JO" dirty="0"/>
              <a:t>إ</a:t>
            </a:r>
            <a:r>
              <a:rPr lang="ar-SA" dirty="0" smtClean="0"/>
              <a:t>دار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 </a:t>
            </a:r>
            <a:r>
              <a:rPr lang="ar-SA" u="sng" dirty="0" smtClean="0"/>
              <a:t>كوحد</a:t>
            </a:r>
            <a:r>
              <a:rPr lang="ar-JO" u="sng" dirty="0" smtClean="0"/>
              <a:t>ة</a:t>
            </a:r>
            <a:r>
              <a:rPr lang="ar-SA" u="sng" dirty="0" smtClean="0"/>
              <a:t> </a:t>
            </a:r>
            <a:r>
              <a:rPr lang="ar-JO" u="sng" dirty="0" smtClean="0"/>
              <a:t>إ</a:t>
            </a:r>
            <a:r>
              <a:rPr lang="ar-SA" u="sng" dirty="0" smtClean="0"/>
              <a:t>داري</a:t>
            </a:r>
            <a:r>
              <a:rPr lang="ar-JO" u="sng" dirty="0" smtClean="0"/>
              <a:t>ة</a:t>
            </a:r>
            <a:r>
              <a:rPr lang="ar-SA" u="sng" dirty="0" smtClean="0"/>
              <a:t> </a:t>
            </a:r>
            <a:r>
              <a:rPr lang="ar-SA" dirty="0" smtClean="0"/>
              <a:t>تهتم </a:t>
            </a:r>
            <a:r>
              <a:rPr lang="ar-SA" u="sng" dirty="0" smtClean="0"/>
              <a:t>بتحديد</a:t>
            </a:r>
            <a:r>
              <a:rPr lang="ar-SA" dirty="0" smtClean="0"/>
              <a:t> ال</a:t>
            </a:r>
            <a:r>
              <a:rPr lang="ar-JO" dirty="0" smtClean="0"/>
              <a:t>إ</a:t>
            </a:r>
            <a:r>
              <a:rPr lang="ar-SA" dirty="0" smtClean="0">
                <a:solidFill>
                  <a:srgbClr val="FF0000"/>
                </a:solidFill>
              </a:rPr>
              <a:t>ختصاصات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والمسئوليات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والسلطات</a:t>
            </a:r>
            <a:r>
              <a:rPr lang="ar-SA" dirty="0" smtClean="0"/>
              <a:t> داخل الوحد</a:t>
            </a:r>
            <a:r>
              <a:rPr lang="ar-JO" dirty="0" smtClean="0"/>
              <a:t>ة</a:t>
            </a:r>
            <a:r>
              <a:rPr lang="ar-SA" dirty="0" smtClean="0"/>
              <a:t> ال</a:t>
            </a:r>
            <a:r>
              <a:rPr lang="ar-JO" dirty="0" smtClean="0"/>
              <a:t>إ</a:t>
            </a:r>
            <a:r>
              <a:rPr lang="ar-SA" dirty="0" smtClean="0"/>
              <a:t>داري</a:t>
            </a:r>
            <a:r>
              <a:rPr lang="ar-JO" dirty="0" smtClean="0"/>
              <a:t>ة</a:t>
            </a:r>
            <a:r>
              <a:rPr lang="ar-SA" dirty="0" smtClean="0"/>
              <a:t> المسئول</a:t>
            </a:r>
            <a:r>
              <a:rPr lang="ar-JO" dirty="0" smtClean="0"/>
              <a:t>ة</a:t>
            </a:r>
            <a:r>
              <a:rPr lang="ar-SA" dirty="0" smtClean="0"/>
              <a:t> عن النواحي المالي</a:t>
            </a:r>
            <a:r>
              <a:rPr lang="ar-JO" dirty="0" smtClean="0"/>
              <a:t>ة</a:t>
            </a:r>
            <a:r>
              <a:rPr lang="ar-SA" dirty="0" smtClean="0"/>
              <a:t> مثل: كيفيه تقسيم ال</a:t>
            </a:r>
            <a:r>
              <a:rPr lang="ar-JO" dirty="0" smtClean="0"/>
              <a:t>أ</a:t>
            </a:r>
            <a:r>
              <a:rPr lang="ar-SA" dirty="0" smtClean="0"/>
              <a:t>نشط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وتحديد نطاق ال</a:t>
            </a:r>
            <a:r>
              <a:rPr lang="ar-JO" dirty="0" smtClean="0"/>
              <a:t>إ</a:t>
            </a:r>
            <a:r>
              <a:rPr lang="ar-SA" dirty="0" smtClean="0"/>
              <a:t>شراف وكيفي</a:t>
            </a:r>
            <a:r>
              <a:rPr lang="ar-JO" dirty="0" smtClean="0"/>
              <a:t>ة</a:t>
            </a:r>
            <a:r>
              <a:rPr lang="ar-SA" dirty="0" smtClean="0"/>
              <a:t> تحقيق التنسيق بين </a:t>
            </a:r>
            <a:r>
              <a:rPr lang="ar-JO" dirty="0" smtClean="0"/>
              <a:t>أ</a:t>
            </a:r>
            <a:r>
              <a:rPr lang="ar-SA" dirty="0" smtClean="0"/>
              <a:t>قسام ال</a:t>
            </a:r>
            <a:r>
              <a:rPr lang="ar-JO" dirty="0" smtClean="0"/>
              <a:t>إ</a:t>
            </a:r>
            <a:r>
              <a:rPr lang="ar-SA" dirty="0" smtClean="0"/>
              <a:t>دار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والوظائف المالي</a:t>
            </a:r>
            <a:r>
              <a:rPr lang="ar-JO" dirty="0" smtClean="0"/>
              <a:t>ة</a:t>
            </a:r>
            <a:r>
              <a:rPr lang="ar-SA" dirty="0" smtClean="0"/>
              <a:t> التي يباشرها مجلس ال</a:t>
            </a:r>
            <a:r>
              <a:rPr lang="ar-JO" dirty="0" smtClean="0"/>
              <a:t>إ</a:t>
            </a:r>
            <a:r>
              <a:rPr lang="ar-SA" dirty="0" smtClean="0"/>
              <a:t>دارة بنفسه والتي يفوضها للمدير المالي .... </a:t>
            </a:r>
          </a:p>
          <a:p>
            <a:pPr algn="just">
              <a:buNone/>
            </a:pPr>
            <a:r>
              <a:rPr lang="ar-JO" dirty="0" smtClean="0"/>
              <a:t>أ</a:t>
            </a:r>
            <a:r>
              <a:rPr lang="ar-SA" dirty="0" smtClean="0"/>
              <a:t>ما ال</a:t>
            </a:r>
            <a:r>
              <a:rPr lang="ar-JO" dirty="0" smtClean="0"/>
              <a:t>إ</a:t>
            </a:r>
            <a:r>
              <a:rPr lang="ar-SA" dirty="0" smtClean="0"/>
              <a:t>دار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SA" u="sng" dirty="0" smtClean="0"/>
              <a:t>كوظيف</a:t>
            </a:r>
            <a:r>
              <a:rPr lang="ar-JO" u="sng" dirty="0" smtClean="0"/>
              <a:t>ة</a:t>
            </a:r>
            <a:r>
              <a:rPr lang="ar-SA" dirty="0" smtClean="0"/>
              <a:t> تركز على </a:t>
            </a:r>
            <a:r>
              <a:rPr lang="ar-SA" dirty="0" smtClean="0">
                <a:solidFill>
                  <a:srgbClr val="FF0000"/>
                </a:solidFill>
              </a:rPr>
              <a:t>التخطيط المالي والرقاب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المالي</a:t>
            </a:r>
            <a:r>
              <a:rPr lang="ar-JO" dirty="0" smtClean="0">
                <a:solidFill>
                  <a:srgbClr val="FF0000"/>
                </a:solidFill>
              </a:rPr>
              <a:t>ة وهذا ما سندرسه</a:t>
            </a:r>
            <a:endParaRPr lang="ar-SA" dirty="0" smtClean="0">
              <a:solidFill>
                <a:srgbClr val="FF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31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ar-SA" dirty="0" smtClean="0"/>
              <a:t>أهدف الادارة الماليه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28736"/>
            <a:ext cx="8352928" cy="4952592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A" u="sng" dirty="0" smtClean="0"/>
              <a:t>تعظيم الربح </a:t>
            </a:r>
            <a:r>
              <a:rPr lang="ar-SA" dirty="0" smtClean="0"/>
              <a:t>هو </a:t>
            </a:r>
            <a:r>
              <a:rPr lang="ar-JO" dirty="0" smtClean="0"/>
              <a:t>أ</a:t>
            </a:r>
            <a:r>
              <a:rPr lang="ar-SA" dirty="0" smtClean="0"/>
              <a:t>كثر ال</a:t>
            </a:r>
            <a:r>
              <a:rPr lang="ar-JO" dirty="0" smtClean="0"/>
              <a:t>أ</a:t>
            </a:r>
            <a:r>
              <a:rPr lang="ar-SA" dirty="0" smtClean="0"/>
              <a:t>راء انتشاراً </a:t>
            </a:r>
          </a:p>
          <a:p>
            <a:pPr marL="514350" indent="-514350" algn="just">
              <a:buNone/>
            </a:pPr>
            <a:r>
              <a:rPr lang="ar-SA" dirty="0" smtClean="0"/>
              <a:t>ل</a:t>
            </a:r>
            <a:r>
              <a:rPr lang="ar-JO" dirty="0" smtClean="0"/>
              <a:t>أ</a:t>
            </a:r>
            <a:r>
              <a:rPr lang="ar-SA" dirty="0" smtClean="0"/>
              <a:t>ن  تحقيق الربح ضروري ل</a:t>
            </a:r>
            <a:r>
              <a:rPr lang="ar-JO" dirty="0" smtClean="0"/>
              <a:t>ا</a:t>
            </a:r>
            <a:r>
              <a:rPr lang="ar-SA" dirty="0" smtClean="0"/>
              <a:t>ستمرار المشروع ونموه </a:t>
            </a:r>
          </a:p>
          <a:p>
            <a:pPr algn="just">
              <a:buNone/>
            </a:pPr>
            <a:r>
              <a:rPr lang="ar-SA" dirty="0" smtClean="0"/>
              <a:t>ولكن </a:t>
            </a:r>
          </a:p>
          <a:p>
            <a:pPr algn="just"/>
            <a:r>
              <a:rPr lang="ar-SA" dirty="0" smtClean="0"/>
              <a:t>هدف تعظيم الربح يكتنفه الغموض </a:t>
            </a:r>
            <a:r>
              <a:rPr lang="ar-JO" dirty="0" smtClean="0"/>
              <a:t>إ</a:t>
            </a:r>
            <a:r>
              <a:rPr lang="ar-SA" dirty="0" smtClean="0"/>
              <a:t>لى حد كبير حيث </a:t>
            </a:r>
            <a:r>
              <a:rPr lang="ar-JO" dirty="0" smtClean="0"/>
              <a:t>أ</a:t>
            </a:r>
            <a:r>
              <a:rPr lang="ar-SA" dirty="0" smtClean="0"/>
              <a:t>نه لا يقدم </a:t>
            </a:r>
            <a:r>
              <a:rPr lang="ar-JO" dirty="0" smtClean="0"/>
              <a:t>إ</a:t>
            </a:r>
            <a:r>
              <a:rPr lang="ar-SA" dirty="0" smtClean="0"/>
              <a:t>جابات قاطع</a:t>
            </a:r>
            <a:r>
              <a:rPr lang="ar-JO" dirty="0" smtClean="0"/>
              <a:t>ة</a:t>
            </a:r>
            <a:r>
              <a:rPr lang="ar-SA" dirty="0" smtClean="0"/>
              <a:t> عن </a:t>
            </a:r>
            <a:r>
              <a:rPr lang="ar-JO" dirty="0" smtClean="0"/>
              <a:t>أ</a:t>
            </a:r>
            <a:r>
              <a:rPr lang="ar-SA" dirty="0" smtClean="0"/>
              <a:t>مور هامه مثل </a:t>
            </a:r>
            <a:r>
              <a:rPr lang="ar-SA" dirty="0" smtClean="0">
                <a:solidFill>
                  <a:srgbClr val="FF0000"/>
                </a:solidFill>
              </a:rPr>
              <a:t>هل المقصود الربح قصير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م طويل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جل وهل المقصود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رباح 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جمالي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م الصافي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بعد الضرائب</a:t>
            </a:r>
          </a:p>
          <a:p>
            <a:pPr algn="just">
              <a:lnSpc>
                <a:spcPct val="120000"/>
              </a:lnSpc>
            </a:pPr>
            <a:r>
              <a:rPr lang="ar-SA" dirty="0" smtClean="0"/>
              <a:t>هدف تعظيم الربح رغم </a:t>
            </a:r>
            <a:r>
              <a:rPr lang="ar-JO" dirty="0" smtClean="0"/>
              <a:t>أ</a:t>
            </a:r>
            <a:r>
              <a:rPr lang="ar-SA" dirty="0" smtClean="0"/>
              <a:t>هميته ليس هو الهدف الوحيد للمشروعات الخاص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والعام</a:t>
            </a:r>
            <a:r>
              <a:rPr lang="ar-JO" dirty="0" smtClean="0"/>
              <a:t>ة</a:t>
            </a:r>
            <a:r>
              <a:rPr lang="ar-SA" dirty="0" smtClean="0"/>
              <a:t> بل هناك </a:t>
            </a:r>
            <a:r>
              <a:rPr lang="ar-JO" dirty="0" smtClean="0"/>
              <a:t>أ</a:t>
            </a:r>
            <a:r>
              <a:rPr lang="ar-SA" dirty="0" smtClean="0"/>
              <a:t>هداف </a:t>
            </a:r>
            <a:r>
              <a:rPr lang="ar-JO" dirty="0" smtClean="0"/>
              <a:t>أ</a:t>
            </a:r>
            <a:r>
              <a:rPr lang="ar-SA" dirty="0" smtClean="0"/>
              <a:t>خرى تعمل بجانبه يتعين على ال</a:t>
            </a:r>
            <a:r>
              <a:rPr lang="ar-JO" dirty="0" smtClean="0"/>
              <a:t>إ</a:t>
            </a:r>
            <a:r>
              <a:rPr lang="ar-SA" dirty="0" smtClean="0"/>
              <a:t>درا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لهذه المشروعات المساهم</a:t>
            </a:r>
            <a:r>
              <a:rPr lang="ar-JO" dirty="0" smtClean="0"/>
              <a:t>ة</a:t>
            </a:r>
            <a:r>
              <a:rPr lang="ar-SA" dirty="0" smtClean="0"/>
              <a:t> في تحقيقها عن طريق ال</a:t>
            </a:r>
            <a:r>
              <a:rPr lang="ar-JO" dirty="0" smtClean="0"/>
              <a:t>ا</a:t>
            </a:r>
            <a:r>
              <a:rPr lang="ar-SA" dirty="0" smtClean="0"/>
              <a:t>ستخدام ال</a:t>
            </a:r>
            <a:r>
              <a:rPr lang="ar-JO" dirty="0" smtClean="0"/>
              <a:t>أ</a:t>
            </a:r>
            <a:r>
              <a:rPr lang="ar-SA" dirty="0" smtClean="0"/>
              <a:t>كفأ لل</a:t>
            </a:r>
            <a:r>
              <a:rPr lang="ar-JO" dirty="0" smtClean="0"/>
              <a:t>أ</a:t>
            </a:r>
            <a:r>
              <a:rPr lang="ar-SA" dirty="0" smtClean="0"/>
              <a:t>موال المتاح</a:t>
            </a:r>
            <a:r>
              <a:rPr lang="ar-JO" dirty="0" smtClean="0"/>
              <a:t>ة</a:t>
            </a: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32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28736"/>
            <a:ext cx="8352928" cy="4952592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ar-SA" dirty="0" smtClean="0"/>
              <a:t>2. </a:t>
            </a:r>
            <a:r>
              <a:rPr lang="ar-SA" u="sng" dirty="0" smtClean="0"/>
              <a:t>تعظيم الثروه </a:t>
            </a:r>
            <a:r>
              <a:rPr lang="ar-SA" dirty="0" smtClean="0"/>
              <a:t>أي تعظيم </a:t>
            </a:r>
            <a:r>
              <a:rPr lang="ar-SA" dirty="0" smtClean="0">
                <a:solidFill>
                  <a:srgbClr val="FF0000"/>
                </a:solidFill>
              </a:rPr>
              <a:t>القيم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الحالي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لل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ستثمار</a:t>
            </a:r>
            <a:r>
              <a:rPr lang="ar-SA" dirty="0" smtClean="0"/>
              <a:t>، هذا الهدف لا يوجه </a:t>
            </a:r>
            <a:r>
              <a:rPr lang="ar-JO" dirty="0" smtClean="0"/>
              <a:t>إ</a:t>
            </a:r>
            <a:r>
              <a:rPr lang="ar-SA" dirty="0" smtClean="0"/>
              <a:t>هتمامه </a:t>
            </a:r>
            <a:r>
              <a:rPr lang="ar-JO" dirty="0" smtClean="0"/>
              <a:t>إ</a:t>
            </a:r>
            <a:r>
              <a:rPr lang="ar-SA" dirty="0" smtClean="0"/>
              <a:t>لى ال</a:t>
            </a:r>
            <a:r>
              <a:rPr lang="ar-JO" dirty="0" smtClean="0"/>
              <a:t>أ</a:t>
            </a:r>
            <a:r>
              <a:rPr lang="ar-SA" dirty="0" smtClean="0"/>
              <a:t>رباح في حد ذاتها بل يوجه </a:t>
            </a:r>
            <a:r>
              <a:rPr lang="ar-JO" dirty="0" smtClean="0"/>
              <a:t>أ</a:t>
            </a:r>
            <a:r>
              <a:rPr lang="ar-SA" dirty="0" smtClean="0"/>
              <a:t>يضا ناحي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توقيت هذه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رباح وعنصر الخطر فيها </a:t>
            </a:r>
          </a:p>
          <a:p>
            <a:pPr marL="514350" indent="-514350" algn="just">
              <a:buNone/>
            </a:pPr>
            <a:endParaRPr lang="ar-SA" dirty="0" smtClean="0">
              <a:solidFill>
                <a:srgbClr val="FF0000"/>
              </a:solidFill>
            </a:endParaRPr>
          </a:p>
          <a:p>
            <a:pPr marL="514350" indent="-514350" algn="just">
              <a:buNone/>
            </a:pPr>
            <a:r>
              <a:rPr lang="ar-SA" dirty="0" smtClean="0"/>
              <a:t>3. </a:t>
            </a:r>
            <a:r>
              <a:rPr lang="ar-SA" u="sng" dirty="0" smtClean="0"/>
              <a:t>تحقيق التوازن بين السيول</a:t>
            </a:r>
            <a:r>
              <a:rPr lang="ar-JO" u="sng" dirty="0" smtClean="0"/>
              <a:t>ة</a:t>
            </a:r>
            <a:r>
              <a:rPr lang="ar-SA" u="sng" dirty="0" smtClean="0"/>
              <a:t> والربحي</a:t>
            </a:r>
            <a:r>
              <a:rPr lang="ar-JO" u="sng" dirty="0" smtClean="0"/>
              <a:t>ة</a:t>
            </a:r>
            <a:r>
              <a:rPr lang="ar-SA" u="sng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ي تحقيق التوازن بين ال</a:t>
            </a:r>
            <a:r>
              <a:rPr lang="ar-JO" dirty="0" smtClean="0"/>
              <a:t>إ</a:t>
            </a:r>
            <a:r>
              <a:rPr lang="ar-SA" dirty="0" smtClean="0"/>
              <a:t>ستثمار الكامل للموارد المالي</a:t>
            </a:r>
            <a:r>
              <a:rPr lang="ar-JO" dirty="0" smtClean="0"/>
              <a:t>ة</a:t>
            </a:r>
            <a:r>
              <a:rPr lang="ar-SA" dirty="0" smtClean="0"/>
              <a:t> للمشروع لتعظيم الربح وبين ضرورة ال</a:t>
            </a:r>
            <a:r>
              <a:rPr lang="ar-JO" dirty="0" smtClean="0"/>
              <a:t>إ</a:t>
            </a:r>
            <a:r>
              <a:rPr lang="ar-SA" dirty="0" smtClean="0"/>
              <a:t>حتفاظ بجانب من تلك الموارد في شكل نقدي لمواجهة المخاطر التي قد يتعرض لها المشروع </a:t>
            </a:r>
            <a:r>
              <a:rPr lang="ar-JO" dirty="0" smtClean="0"/>
              <a:t>إ</a:t>
            </a:r>
            <a:r>
              <a:rPr lang="ar-SA" dirty="0" smtClean="0"/>
              <a:t>ذا لم تتوافر لديه السيول</a:t>
            </a:r>
            <a:r>
              <a:rPr lang="ar-JO" dirty="0" smtClean="0"/>
              <a:t>ة</a:t>
            </a:r>
            <a:r>
              <a:rPr lang="ar-SA" dirty="0" smtClean="0"/>
              <a:t> الكافي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endParaRPr lang="ar-SA" u="sng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33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28736"/>
            <a:ext cx="8352928" cy="4952592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ar-SA" dirty="0" smtClean="0"/>
              <a:t>4. تحقيق المنفع</a:t>
            </a:r>
            <a:r>
              <a:rPr lang="ar-JO" dirty="0" smtClean="0"/>
              <a:t>ة</a:t>
            </a:r>
            <a:r>
              <a:rPr lang="ar-SA" dirty="0" smtClean="0"/>
              <a:t> العام</a:t>
            </a:r>
            <a:r>
              <a:rPr lang="ar-JO" dirty="0" smtClean="0"/>
              <a:t>ة</a:t>
            </a:r>
            <a:r>
              <a:rPr lang="ar-SA" dirty="0" smtClean="0"/>
              <a:t> هي الهدف ال</a:t>
            </a:r>
            <a:r>
              <a:rPr lang="ar-JO" dirty="0" smtClean="0"/>
              <a:t>أ</a:t>
            </a:r>
            <a:r>
              <a:rPr lang="ar-SA" dirty="0" smtClean="0"/>
              <a:t>ساسي </a:t>
            </a:r>
            <a:r>
              <a:rPr lang="ar-SA" dirty="0" smtClean="0">
                <a:solidFill>
                  <a:srgbClr val="FF0000"/>
                </a:solidFill>
              </a:rPr>
              <a:t>في </a:t>
            </a:r>
            <a:r>
              <a:rPr lang="ar-JO" dirty="0" smtClean="0">
                <a:solidFill>
                  <a:srgbClr val="FF0000"/>
                </a:solidFill>
              </a:rPr>
              <a:t>ا</a:t>
            </a:r>
            <a:r>
              <a:rPr lang="ar-SA" dirty="0" smtClean="0">
                <a:solidFill>
                  <a:srgbClr val="FF0000"/>
                </a:solidFill>
              </a:rPr>
              <a:t>لمشروع العام الذي تقوم به الدول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و تشرف عليه</a:t>
            </a:r>
            <a:r>
              <a:rPr lang="ar-SA" dirty="0" smtClean="0"/>
              <a:t>، سواء تحقق ربح من قيام هذا المشروع أو لم يتحقق فالمنفع</a:t>
            </a:r>
            <a:r>
              <a:rPr lang="ar-JO" dirty="0" smtClean="0"/>
              <a:t>ة</a:t>
            </a:r>
            <a:r>
              <a:rPr lang="ar-SA" dirty="0" smtClean="0"/>
              <a:t> العام</a:t>
            </a:r>
            <a:r>
              <a:rPr lang="ar-JO" dirty="0" smtClean="0"/>
              <a:t>ة</a:t>
            </a:r>
            <a:r>
              <a:rPr lang="ar-SA" dirty="0" smtClean="0"/>
              <a:t> قد تكون بيع سلع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  <a:r>
              <a:rPr lang="ar-JO" dirty="0" smtClean="0"/>
              <a:t>أ</a:t>
            </a:r>
            <a:r>
              <a:rPr lang="ar-SA" dirty="0" smtClean="0"/>
              <a:t>وتقديم خدم</a:t>
            </a:r>
            <a:r>
              <a:rPr lang="ar-JO" dirty="0" smtClean="0"/>
              <a:t>ة</a:t>
            </a:r>
            <a:r>
              <a:rPr lang="ar-SA" dirty="0" smtClean="0"/>
              <a:t> فيتعين التركيز في هذه المشروعات على ال</a:t>
            </a:r>
            <a:r>
              <a:rPr lang="ar-JO" dirty="0" smtClean="0"/>
              <a:t>أ</a:t>
            </a:r>
            <a:r>
              <a:rPr lang="ar-SA" dirty="0" smtClean="0"/>
              <a:t>هداف التي </a:t>
            </a:r>
            <a:r>
              <a:rPr lang="ar-JO" dirty="0" smtClean="0"/>
              <a:t>ا</a:t>
            </a:r>
            <a:r>
              <a:rPr lang="ar-SA" dirty="0" smtClean="0"/>
              <a:t>نش</a:t>
            </a:r>
            <a:r>
              <a:rPr lang="ar-JO" dirty="0" smtClean="0"/>
              <a:t>أ</a:t>
            </a:r>
            <a:r>
              <a:rPr lang="ar-SA" dirty="0" smtClean="0"/>
              <a:t>ت من </a:t>
            </a:r>
            <a:r>
              <a:rPr lang="ar-JO" dirty="0" smtClean="0"/>
              <a:t>أ</a:t>
            </a:r>
            <a:r>
              <a:rPr lang="ar-SA" dirty="0" smtClean="0"/>
              <a:t>جلها مثل المشروعات الوطني</a:t>
            </a:r>
            <a:r>
              <a:rPr lang="ar-JO" dirty="0" smtClean="0"/>
              <a:t>ة</a:t>
            </a:r>
            <a:r>
              <a:rPr lang="ar-SA" dirty="0" smtClean="0"/>
              <a:t> المرتبط</a:t>
            </a:r>
            <a:r>
              <a:rPr lang="ar-JO" dirty="0" smtClean="0"/>
              <a:t>ة</a:t>
            </a:r>
            <a:r>
              <a:rPr lang="ar-SA" dirty="0" smtClean="0"/>
              <a:t> بال</a:t>
            </a:r>
            <a:r>
              <a:rPr lang="ar-JO" dirty="0" smtClean="0"/>
              <a:t>أ</a:t>
            </a:r>
            <a:r>
              <a:rPr lang="ar-SA" dirty="0" smtClean="0"/>
              <a:t>من القومي للدول</a:t>
            </a:r>
            <a:r>
              <a:rPr lang="ar-JO" dirty="0" smtClean="0"/>
              <a:t>ة</a:t>
            </a:r>
            <a:r>
              <a:rPr lang="ar-SA" dirty="0" smtClean="0"/>
              <a:t> و</a:t>
            </a:r>
            <a:r>
              <a:rPr lang="ar-JO" dirty="0" smtClean="0"/>
              <a:t>إ</a:t>
            </a:r>
            <a:r>
              <a:rPr lang="ar-SA" dirty="0" smtClean="0"/>
              <a:t>نتاج وبيع ب</a:t>
            </a:r>
            <a:r>
              <a:rPr lang="ar-JO" dirty="0" smtClean="0"/>
              <a:t>أ</a:t>
            </a:r>
            <a:r>
              <a:rPr lang="ar-SA" dirty="0" smtClean="0"/>
              <a:t>قل من التكلفه ل</a:t>
            </a:r>
            <a:r>
              <a:rPr lang="ar-JO" dirty="0" smtClean="0"/>
              <a:t>ا</a:t>
            </a:r>
            <a:r>
              <a:rPr lang="ar-SA" dirty="0" smtClean="0"/>
              <a:t>عتبارات اجتماعي</a:t>
            </a:r>
            <a:r>
              <a:rPr lang="ar-JO" dirty="0" smtClean="0"/>
              <a:t>ة</a:t>
            </a:r>
            <a:r>
              <a:rPr lang="ar-SA" dirty="0" smtClean="0"/>
              <a:t> وقد يكون الهدف الحصول على موارد مالي</a:t>
            </a:r>
            <a:r>
              <a:rPr lang="ar-JO" dirty="0" smtClean="0"/>
              <a:t>ة</a:t>
            </a:r>
            <a:r>
              <a:rPr lang="ar-SA" dirty="0" smtClean="0"/>
              <a:t> لتمويل نفقاتها بدل</a:t>
            </a:r>
            <a:r>
              <a:rPr lang="ar-JO" dirty="0" smtClean="0"/>
              <a:t>اً</a:t>
            </a:r>
            <a:r>
              <a:rPr lang="ar-SA" dirty="0" smtClean="0"/>
              <a:t> من الضرائب ...في هذه المشروعات </a:t>
            </a:r>
            <a:r>
              <a:rPr lang="ar-JO" dirty="0" smtClean="0"/>
              <a:t>لا </a:t>
            </a:r>
            <a:r>
              <a:rPr lang="ar-SA" dirty="0" smtClean="0"/>
              <a:t>يكون هدف ال</a:t>
            </a:r>
            <a:r>
              <a:rPr lang="ar-JO" dirty="0" smtClean="0"/>
              <a:t>إ</a:t>
            </a:r>
            <a:r>
              <a:rPr lang="ar-SA" dirty="0" smtClean="0"/>
              <a:t>دار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منصب على تحقيق الربح و</a:t>
            </a:r>
            <a:r>
              <a:rPr lang="ar-JO" dirty="0" smtClean="0"/>
              <a:t>إ</a:t>
            </a:r>
            <a:r>
              <a:rPr lang="ar-SA" dirty="0" smtClean="0"/>
              <a:t>نما يتوارى هذا الهدف </a:t>
            </a:r>
            <a:r>
              <a:rPr lang="ar-SA" smtClean="0"/>
              <a:t>وراء </a:t>
            </a:r>
            <a:r>
              <a:rPr lang="ar-SA" smtClean="0">
                <a:solidFill>
                  <a:srgbClr val="FF0000"/>
                </a:solidFill>
              </a:rPr>
              <a:t>كفاءه 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ستخدام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موال المخصص</a:t>
            </a:r>
            <a:r>
              <a:rPr lang="ar-JO" dirty="0" smtClean="0">
                <a:solidFill>
                  <a:srgbClr val="FF0000"/>
                </a:solidFill>
              </a:rPr>
              <a:t>ة</a:t>
            </a:r>
            <a:r>
              <a:rPr lang="ar-SA" dirty="0" smtClean="0">
                <a:solidFill>
                  <a:srgbClr val="FF0000"/>
                </a:solidFill>
              </a:rPr>
              <a:t> للمشروع</a:t>
            </a:r>
            <a:r>
              <a:rPr lang="ar-JO" dirty="0" smtClean="0">
                <a:solidFill>
                  <a:srgbClr val="FF0000"/>
                </a:solidFill>
              </a:rPr>
              <a:t> </a:t>
            </a:r>
            <a:r>
              <a:rPr lang="ar-JO" dirty="0" smtClean="0"/>
              <a:t>.</a:t>
            </a:r>
            <a:endParaRPr lang="ar-SA" u="sng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34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1143000"/>
          </a:xfrm>
        </p:spPr>
        <p:txBody>
          <a:bodyPr/>
          <a:lstStyle/>
          <a:p>
            <a:r>
              <a:rPr lang="ar-SA" dirty="0" smtClean="0"/>
              <a:t>علاقه الوظيفه الماليه مع العلوم ال</a:t>
            </a:r>
            <a:r>
              <a:rPr lang="ar-JO" dirty="0" smtClean="0"/>
              <a:t>ا</a:t>
            </a:r>
            <a:r>
              <a:rPr lang="ar-SA" dirty="0" smtClean="0"/>
              <a:t>قتصاديه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ar-SA" dirty="0" smtClean="0"/>
              <a:t>تعتمد الوظيف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على العلوم ال</a:t>
            </a:r>
            <a:r>
              <a:rPr lang="ar-JO" dirty="0" smtClean="0"/>
              <a:t>ا</a:t>
            </a:r>
            <a:r>
              <a:rPr lang="ar-SA" dirty="0" smtClean="0"/>
              <a:t>قتصادي</a:t>
            </a:r>
            <a:r>
              <a:rPr lang="ar-JO" dirty="0" smtClean="0"/>
              <a:t>ة</a:t>
            </a:r>
            <a:r>
              <a:rPr lang="ar-SA" dirty="0" smtClean="0"/>
              <a:t> (ال</a:t>
            </a:r>
            <a:r>
              <a:rPr lang="ar-JO" dirty="0" smtClean="0"/>
              <a:t>ا</a:t>
            </a:r>
            <a:r>
              <a:rPr lang="ar-SA" dirty="0" smtClean="0"/>
              <a:t>قتصاد الكلي وال</a:t>
            </a:r>
            <a:r>
              <a:rPr lang="ar-JO" dirty="0" smtClean="0"/>
              <a:t>ا</a:t>
            </a:r>
            <a:r>
              <a:rPr lang="ar-SA" dirty="0" smtClean="0"/>
              <a:t>قتصاد الجزئي)</a:t>
            </a:r>
          </a:p>
          <a:p>
            <a:pPr algn="just">
              <a:buNone/>
            </a:pPr>
            <a:r>
              <a:rPr lang="ar-SA" dirty="0" smtClean="0"/>
              <a:t>حيث يختص </a:t>
            </a:r>
            <a:r>
              <a:rPr lang="ar-SA" u="sng" dirty="0" smtClean="0"/>
              <a:t>ال</a:t>
            </a:r>
            <a:r>
              <a:rPr lang="ar-JO" u="sng" dirty="0" smtClean="0"/>
              <a:t>ا</a:t>
            </a:r>
            <a:r>
              <a:rPr lang="ar-SA" u="sng" dirty="0" smtClean="0"/>
              <a:t>قتصاد الكلي </a:t>
            </a:r>
            <a:r>
              <a:rPr lang="ar-SA" dirty="0" smtClean="0"/>
              <a:t>بالمجمتع ككل والبيئ</a:t>
            </a:r>
            <a:r>
              <a:rPr lang="ar-JO" dirty="0" smtClean="0"/>
              <a:t>ة</a:t>
            </a:r>
            <a:r>
              <a:rPr lang="ar-SA" dirty="0" smtClean="0"/>
              <a:t> العام</a:t>
            </a:r>
            <a:r>
              <a:rPr lang="ar-JO" dirty="0" smtClean="0"/>
              <a:t>ة</a:t>
            </a:r>
            <a:r>
              <a:rPr lang="ar-SA" dirty="0" smtClean="0"/>
              <a:t> والمنظمات المالي</a:t>
            </a:r>
            <a:r>
              <a:rPr lang="ar-JO" dirty="0" smtClean="0"/>
              <a:t>ة</a:t>
            </a:r>
            <a:r>
              <a:rPr lang="ar-SA" dirty="0" smtClean="0"/>
              <a:t> </a:t>
            </a:r>
          </a:p>
          <a:p>
            <a:pPr algn="just">
              <a:buNone/>
            </a:pPr>
            <a:r>
              <a:rPr lang="ar-SA" dirty="0" smtClean="0"/>
              <a:t>بينما </a:t>
            </a:r>
            <a:r>
              <a:rPr lang="ar-SA" u="sng" dirty="0" smtClean="0"/>
              <a:t>ال</a:t>
            </a:r>
            <a:r>
              <a:rPr lang="ar-JO" u="sng" dirty="0" smtClean="0"/>
              <a:t>ا</a:t>
            </a:r>
            <a:r>
              <a:rPr lang="ar-SA" u="sng" dirty="0" smtClean="0"/>
              <a:t>قتصاد الجزئي </a:t>
            </a:r>
            <a:r>
              <a:rPr lang="ar-SA" dirty="0" smtClean="0"/>
              <a:t>يختص بتحديد الاستراتيجيات المثاليه للشركات والقطاع الخاص للمشروعات الفردي</a:t>
            </a:r>
            <a:r>
              <a:rPr lang="ar-JO" dirty="0" smtClean="0"/>
              <a:t>ة</a:t>
            </a:r>
            <a:r>
              <a:rPr lang="ar-SA" dirty="0" smtClean="0"/>
              <a:t> .</a:t>
            </a:r>
          </a:p>
          <a:p>
            <a:pPr algn="just">
              <a:buNone/>
            </a:pPr>
            <a:r>
              <a:rPr lang="ar-SA" dirty="0" smtClean="0"/>
              <a:t>وكل هذه الجوانب لها تأثير على طرق ونشاط وممارسات ال</a:t>
            </a:r>
            <a:r>
              <a:rPr lang="ar-JO" dirty="0" smtClean="0"/>
              <a:t>إ</a:t>
            </a:r>
            <a:r>
              <a:rPr lang="ar-SA" dirty="0" smtClean="0"/>
              <a:t>دارة المالي</a:t>
            </a:r>
            <a:r>
              <a:rPr lang="ar-JO" dirty="0" smtClean="0"/>
              <a:t>ة</a:t>
            </a:r>
            <a:endParaRPr lang="ar-SA" dirty="0" smtClean="0"/>
          </a:p>
          <a:p>
            <a:pPr algn="just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4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0034" y="1285860"/>
            <a:ext cx="8229600" cy="1143000"/>
          </a:xfrm>
        </p:spPr>
        <p:txBody>
          <a:bodyPr/>
          <a:lstStyle/>
          <a:p>
            <a:r>
              <a:rPr lang="ar-SA" dirty="0" smtClean="0"/>
              <a:t>علاقه الوظيف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و وظيفة المحاسبه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357430"/>
            <a:ext cx="8229600" cy="405676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ar-SA" dirty="0" smtClean="0"/>
              <a:t>ينظر </a:t>
            </a:r>
            <a:r>
              <a:rPr lang="ar-JO" dirty="0" smtClean="0"/>
              <a:t>إ</a:t>
            </a:r>
            <a:r>
              <a:rPr lang="ar-SA" dirty="0" smtClean="0"/>
              <a:t>لى وظيفة التمويل والمحاسبه داخل المشروعات الصغيره على </a:t>
            </a:r>
            <a:r>
              <a:rPr lang="ar-JO" dirty="0" smtClean="0"/>
              <a:t>أ</a:t>
            </a:r>
            <a:r>
              <a:rPr lang="ar-SA" dirty="0" smtClean="0"/>
              <a:t>ن لهما نفس المهمه لكن توجد علاقه وثيقة بينهما في المشروعات المتوسطة الحجم والكبيرة .</a:t>
            </a:r>
          </a:p>
          <a:p>
            <a:pPr algn="just">
              <a:buNone/>
            </a:pPr>
            <a:r>
              <a:rPr lang="ar-SA" dirty="0" smtClean="0"/>
              <a:t>حيث تعتبر المحاسبه المدخل لوظيفة التمويل، </a:t>
            </a:r>
            <a:r>
              <a:rPr lang="ar-JO" dirty="0" smtClean="0"/>
              <a:t>أ</a:t>
            </a:r>
            <a:r>
              <a:rPr lang="ar-SA" dirty="0" smtClean="0"/>
              <a:t>ي </a:t>
            </a:r>
            <a:r>
              <a:rPr lang="ar-JO" dirty="0" smtClean="0"/>
              <a:t>أ</a:t>
            </a:r>
            <a:r>
              <a:rPr lang="ar-SA" dirty="0" smtClean="0"/>
              <a:t>ن المحاسبه هي وظيفة فرعيه من وظائف التمويل .</a:t>
            </a:r>
          </a:p>
          <a:p>
            <a:pPr algn="just">
              <a:buNone/>
            </a:pPr>
            <a:r>
              <a:rPr lang="ar-SA" dirty="0" smtClean="0"/>
              <a:t>لكن يبقى هناك اختلافات ب</a:t>
            </a:r>
            <a:r>
              <a:rPr lang="ar-JO" dirty="0" smtClean="0"/>
              <a:t>أ</a:t>
            </a:r>
            <a:r>
              <a:rPr lang="ar-SA" dirty="0" smtClean="0"/>
              <a:t>سلوب معالج</a:t>
            </a:r>
            <a:r>
              <a:rPr lang="ar-JO" dirty="0" smtClean="0"/>
              <a:t>ة</a:t>
            </a:r>
            <a:r>
              <a:rPr lang="ar-SA" dirty="0" smtClean="0"/>
              <a:t> تدفق ال</a:t>
            </a:r>
            <a:r>
              <a:rPr lang="ar-JO" dirty="0" smtClean="0"/>
              <a:t>أ</a:t>
            </a:r>
            <a:r>
              <a:rPr lang="ar-SA" dirty="0" smtClean="0"/>
              <a:t>موال وكذلك ال</a:t>
            </a:r>
            <a:r>
              <a:rPr lang="ar-JO" dirty="0" smtClean="0"/>
              <a:t>إ</a:t>
            </a:r>
            <a:r>
              <a:rPr lang="ar-SA" dirty="0" smtClean="0"/>
              <a:t>ختلاف بين الوظيفة الماليه والمحاسبه يتعلق ب</a:t>
            </a:r>
            <a:r>
              <a:rPr lang="ar-JO" dirty="0" smtClean="0"/>
              <a:t>إ</a:t>
            </a:r>
            <a:r>
              <a:rPr lang="ar-SA" dirty="0" smtClean="0"/>
              <a:t>تخاذ القرار وشموليته وإطاره العام .</a:t>
            </a:r>
          </a:p>
          <a:p>
            <a:pPr algn="just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5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1472" y="1285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ar-SA" dirty="0" smtClean="0"/>
              <a:t>ال</a:t>
            </a:r>
            <a:r>
              <a:rPr lang="ar-JO" dirty="0" smtClean="0"/>
              <a:t>أ</a:t>
            </a:r>
            <a:r>
              <a:rPr lang="ar-SA" dirty="0" smtClean="0"/>
              <a:t>نشط</a:t>
            </a:r>
            <a:r>
              <a:rPr lang="ar-JO" dirty="0" smtClean="0"/>
              <a:t>ة</a:t>
            </a:r>
            <a:r>
              <a:rPr lang="ar-SA" dirty="0" smtClean="0"/>
              <a:t> المالي</a:t>
            </a:r>
            <a:r>
              <a:rPr lang="ar-JO" dirty="0" smtClean="0"/>
              <a:t>ة</a:t>
            </a:r>
            <a:r>
              <a:rPr lang="ar-SA" dirty="0" smtClean="0"/>
              <a:t> في عملي</a:t>
            </a:r>
            <a:r>
              <a:rPr lang="ar-JO" dirty="0" smtClean="0"/>
              <a:t>ة</a:t>
            </a:r>
            <a:r>
              <a:rPr lang="ar-SA" dirty="0" smtClean="0"/>
              <a:t> التدفق النقدي</a:t>
            </a:r>
            <a:br>
              <a:rPr lang="ar-SA" dirty="0" smtClean="0"/>
            </a:br>
            <a:r>
              <a:rPr lang="ar-SA" dirty="0" smtClean="0"/>
              <a:t>(أنشطة الادارة المالية)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643820" y="0"/>
            <a:ext cx="1500166" cy="1357298"/>
            <a:chOff x="7643834" y="0"/>
            <a:chExt cx="1500166" cy="1357298"/>
          </a:xfrm>
        </p:grpSpPr>
        <p:sp>
          <p:nvSpPr>
            <p:cNvPr id="11" name="Teardrop 10"/>
            <p:cNvSpPr/>
            <p:nvPr/>
          </p:nvSpPr>
          <p:spPr>
            <a:xfrm>
              <a:off x="7643834" y="0"/>
              <a:ext cx="1500166" cy="135729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44450">
              <a:bevelT w="152400" h="50800" prst="softRound"/>
              <a:bevelB prst="angle"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24" y="214290"/>
              <a:ext cx="965842" cy="928694"/>
            </a:xfrm>
            <a:prstGeom prst="rect">
              <a:avLst/>
            </a:prstGeom>
            <a:noFill/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7158" y="2857496"/>
            <a:ext cx="8229600" cy="29851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ar-SA" dirty="0" smtClean="0"/>
              <a:t>الحصول على رأس المال</a:t>
            </a:r>
          </a:p>
          <a:p>
            <a:pPr>
              <a:buFontTx/>
              <a:buChar char="-"/>
            </a:pPr>
            <a:r>
              <a:rPr lang="ar-SA" dirty="0" smtClean="0"/>
              <a:t>استخدام رأس المال</a:t>
            </a:r>
          </a:p>
          <a:p>
            <a:pPr>
              <a:buFontTx/>
              <a:buChar char="-"/>
            </a:pPr>
            <a:r>
              <a:rPr lang="ar-SA" dirty="0" smtClean="0"/>
              <a:t>توزيع الأرباح</a:t>
            </a:r>
          </a:p>
          <a:p>
            <a:pPr algn="ctr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6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3600" b="1" dirty="0" smtClean="0">
                  <a:solidFill>
                    <a:schemeClr val="tx1"/>
                  </a:solidFill>
                </a:rPr>
                <a:t>الحصول على الأموال</a:t>
              </a:r>
              <a:endParaRPr lang="ar-SA" sz="3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065315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ar-SA" b="1" dirty="0" smtClean="0"/>
              <a:t>المنشأة الفردي</a:t>
            </a:r>
            <a:r>
              <a:rPr lang="ar-JO" b="1" dirty="0" smtClean="0"/>
              <a:t>ة</a:t>
            </a:r>
            <a:endParaRPr lang="ar-SA" b="1" dirty="0" smtClean="0"/>
          </a:p>
          <a:p>
            <a:pPr algn="just">
              <a:buNone/>
            </a:pPr>
            <a:r>
              <a:rPr lang="ar-SA" dirty="0" smtClean="0"/>
              <a:t>لا تشكل عملي</a:t>
            </a:r>
            <a:r>
              <a:rPr lang="ar-JO" dirty="0" smtClean="0"/>
              <a:t>ة</a:t>
            </a:r>
            <a:r>
              <a:rPr lang="ar-SA" dirty="0" smtClean="0"/>
              <a:t> الحصول على ال</a:t>
            </a:r>
            <a:r>
              <a:rPr lang="ar-JO" dirty="0" smtClean="0"/>
              <a:t>أ</a:t>
            </a:r>
            <a:r>
              <a:rPr lang="ar-SA" dirty="0" smtClean="0"/>
              <a:t>موال مشكل</a:t>
            </a:r>
            <a:r>
              <a:rPr lang="ar-JO" dirty="0" smtClean="0"/>
              <a:t>ة</a:t>
            </a:r>
            <a:r>
              <a:rPr lang="ar-SA" dirty="0" smtClean="0"/>
              <a:t> خطير</a:t>
            </a:r>
            <a:r>
              <a:rPr lang="ar-JO" dirty="0" smtClean="0"/>
              <a:t>ة</a:t>
            </a:r>
            <a:endParaRPr lang="ar-SA" dirty="0" smtClean="0"/>
          </a:p>
          <a:p>
            <a:pPr algn="just">
              <a:buNone/>
            </a:pPr>
            <a:r>
              <a:rPr lang="ar-JO" dirty="0" smtClean="0"/>
              <a:t>ف</a:t>
            </a:r>
            <a:r>
              <a:rPr lang="ar-SA" dirty="0" smtClean="0"/>
              <a:t>هناك مصادر داخلي</a:t>
            </a:r>
            <a:r>
              <a:rPr lang="ar-JO" dirty="0" smtClean="0"/>
              <a:t>ة</a:t>
            </a:r>
            <a:r>
              <a:rPr lang="ar-SA" dirty="0" smtClean="0"/>
              <a:t> ومصادر خارجي</a:t>
            </a:r>
            <a:r>
              <a:rPr lang="ar-JO" dirty="0" smtClean="0"/>
              <a:t>ة</a:t>
            </a:r>
            <a:r>
              <a:rPr lang="ar-SA" dirty="0" smtClean="0"/>
              <a:t> للحصول على ال</a:t>
            </a:r>
            <a:r>
              <a:rPr lang="ar-JO" dirty="0" smtClean="0"/>
              <a:t>أ</a:t>
            </a:r>
            <a:r>
              <a:rPr lang="ar-SA" dirty="0" smtClean="0"/>
              <a:t>موال في المنشأه الفرديه </a:t>
            </a:r>
          </a:p>
          <a:p>
            <a:pPr algn="just">
              <a:buFont typeface="Wingdings" pitchFamily="2" charset="2"/>
              <a:buChar char="v"/>
            </a:pPr>
            <a:r>
              <a:rPr lang="ar-SA" dirty="0" smtClean="0"/>
              <a:t>المصادر الداخلي</a:t>
            </a:r>
            <a:r>
              <a:rPr lang="ar-JO" dirty="0" smtClean="0"/>
              <a:t>ة</a:t>
            </a:r>
            <a:r>
              <a:rPr lang="ar-SA" dirty="0" smtClean="0"/>
              <a:t> - عندما يستخدم صاحب المنشأة </a:t>
            </a:r>
            <a:r>
              <a:rPr lang="ar-SA" dirty="0" smtClean="0">
                <a:solidFill>
                  <a:srgbClr val="FF0000"/>
                </a:solidFill>
              </a:rPr>
              <a:t>مدخراته وثروته</a:t>
            </a:r>
            <a:r>
              <a:rPr lang="ar-SA" dirty="0" smtClean="0"/>
              <a:t>، فالمدخرات والثروه تمثل أحد المصادر الرئيسي</a:t>
            </a:r>
            <a:r>
              <a:rPr lang="ar-JO" dirty="0" smtClean="0"/>
              <a:t>ة</a:t>
            </a:r>
            <a:r>
              <a:rPr lang="ar-SA" dirty="0" smtClean="0"/>
              <a:t> للأموال في المنشآت الخاص</a:t>
            </a:r>
            <a:r>
              <a:rPr lang="ar-JO" dirty="0" smtClean="0"/>
              <a:t>ة</a:t>
            </a:r>
            <a:r>
              <a:rPr lang="ar-SA" dirty="0" smtClean="0"/>
              <a:t> .</a:t>
            </a:r>
          </a:p>
          <a:p>
            <a:pPr algn="just">
              <a:buFont typeface="Wingdings" pitchFamily="2" charset="2"/>
              <a:buChar char="v"/>
            </a:pPr>
            <a:r>
              <a:rPr lang="ar-SA" dirty="0" smtClean="0"/>
              <a:t>المصادر الخارجي</a:t>
            </a:r>
            <a:r>
              <a:rPr lang="ar-JO" dirty="0" smtClean="0"/>
              <a:t>ة</a:t>
            </a:r>
            <a:r>
              <a:rPr lang="ar-SA" dirty="0" smtClean="0"/>
              <a:t> – يقوم صاحب المنشأة </a:t>
            </a:r>
            <a:r>
              <a:rPr lang="ar-SA" dirty="0" smtClean="0">
                <a:solidFill>
                  <a:srgbClr val="FF0000"/>
                </a:solidFill>
              </a:rPr>
              <a:t>بال</a:t>
            </a:r>
            <a:r>
              <a:rPr lang="ar-JO" dirty="0" smtClean="0">
                <a:solidFill>
                  <a:srgbClr val="FF0000"/>
                </a:solidFill>
              </a:rPr>
              <a:t>إ</a:t>
            </a:r>
            <a:r>
              <a:rPr lang="ar-SA" dirty="0" smtClean="0">
                <a:solidFill>
                  <a:srgbClr val="FF0000"/>
                </a:solidFill>
              </a:rPr>
              <a:t>قتراض </a:t>
            </a:r>
            <a:r>
              <a:rPr lang="ar-SA" dirty="0" smtClean="0"/>
              <a:t>من أصدقائه ومعارفه قبل أن يبدأ بمشروعه </a:t>
            </a:r>
          </a:p>
          <a:p>
            <a:pPr algn="just">
              <a:buNone/>
            </a:pPr>
            <a:endParaRPr lang="ar-SA" dirty="0" smtClean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7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3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ar-SA" sz="3600" b="1" dirty="0" smtClean="0">
                  <a:solidFill>
                    <a:schemeClr val="tx1"/>
                  </a:solidFill>
                </a:rPr>
                <a:t>الحصول على الأموال</a:t>
              </a:r>
            </a:p>
            <a:p>
              <a:pPr algn="ctr"/>
              <a:endParaRPr lang="ar-SA" dirty="0"/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20933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ar-SA" b="1" dirty="0" smtClean="0"/>
              <a:t>الشركات المساهمه</a:t>
            </a:r>
          </a:p>
          <a:p>
            <a:pPr algn="just">
              <a:buFont typeface="Wingdings" pitchFamily="2" charset="2"/>
              <a:buChar char="v"/>
            </a:pPr>
            <a:r>
              <a:rPr lang="ar-SA" dirty="0" smtClean="0"/>
              <a:t>المصادر الداخلي</a:t>
            </a:r>
            <a:r>
              <a:rPr lang="ar-JO" dirty="0" smtClean="0"/>
              <a:t>ة</a:t>
            </a:r>
            <a:r>
              <a:rPr lang="ar-SA" dirty="0" smtClean="0"/>
              <a:t>  - تظهر </a:t>
            </a:r>
            <a:r>
              <a:rPr lang="ar-SA" u="sng" dirty="0" smtClean="0"/>
              <a:t>المدخرات والأرباح </a:t>
            </a:r>
            <a:r>
              <a:rPr lang="ar-SA" dirty="0" smtClean="0"/>
              <a:t>في ال</a:t>
            </a:r>
            <a:r>
              <a:rPr lang="ar-JO" dirty="0" smtClean="0"/>
              <a:t>إ</a:t>
            </a:r>
            <a:r>
              <a:rPr lang="ar-SA" dirty="0" smtClean="0"/>
              <a:t>حتياطات التي تحتفظ بها داخليا</a:t>
            </a:r>
          </a:p>
          <a:p>
            <a:pPr algn="just">
              <a:buFont typeface="Wingdings" pitchFamily="2" charset="2"/>
              <a:buChar char="v"/>
            </a:pPr>
            <a:r>
              <a:rPr lang="ar-SA" dirty="0" smtClean="0"/>
              <a:t>المصادر الخارجي</a:t>
            </a:r>
            <a:r>
              <a:rPr lang="ar-JO" dirty="0" smtClean="0"/>
              <a:t>ة</a:t>
            </a:r>
            <a:r>
              <a:rPr lang="ar-SA" dirty="0" smtClean="0"/>
              <a:t> - </a:t>
            </a:r>
            <a:r>
              <a:rPr lang="ar-SA" u="sng" dirty="0" smtClean="0">
                <a:solidFill>
                  <a:srgbClr val="FF0000"/>
                </a:solidFill>
              </a:rPr>
              <a:t>التمويل</a:t>
            </a:r>
            <a:r>
              <a:rPr lang="ar-SA" dirty="0" smtClean="0"/>
              <a:t> الذي تحصل عليه </a:t>
            </a:r>
            <a:r>
              <a:rPr lang="ar-SA" dirty="0" smtClean="0"/>
              <a:t>المنشأة من المصادر الخارجي</a:t>
            </a:r>
            <a:r>
              <a:rPr lang="ar-JO" dirty="0" smtClean="0"/>
              <a:t>ة</a:t>
            </a:r>
            <a:r>
              <a:rPr lang="ar-SA" dirty="0" smtClean="0"/>
              <a:t> فيمكن </a:t>
            </a:r>
            <a:r>
              <a:rPr lang="ar-SA" dirty="0" smtClean="0"/>
              <a:t>تصنيفه </a:t>
            </a:r>
            <a:r>
              <a:rPr lang="ar-SA" dirty="0" smtClean="0"/>
              <a:t>وفقا للفتر</a:t>
            </a:r>
            <a:r>
              <a:rPr lang="ar-JO" dirty="0" smtClean="0"/>
              <a:t>ة</a:t>
            </a:r>
            <a:r>
              <a:rPr lang="ar-SA" dirty="0" smtClean="0"/>
              <a:t> الزمني</a:t>
            </a:r>
            <a:r>
              <a:rPr lang="ar-JO" dirty="0" smtClean="0"/>
              <a:t>ة</a:t>
            </a:r>
            <a:r>
              <a:rPr lang="ar-SA" dirty="0" smtClean="0"/>
              <a:t> التي يحتاجها التمويل. </a:t>
            </a:r>
          </a:p>
          <a:p>
            <a:pPr algn="just">
              <a:buFont typeface="Wingdings" pitchFamily="2" charset="2"/>
              <a:buChar char="§"/>
            </a:pPr>
            <a:r>
              <a:rPr lang="ar-SA" dirty="0" smtClean="0"/>
              <a:t>التمويل طويل ال</a:t>
            </a:r>
            <a:r>
              <a:rPr lang="ar-JO" dirty="0" smtClean="0"/>
              <a:t>أ</a:t>
            </a:r>
            <a:r>
              <a:rPr lang="ar-SA" dirty="0" smtClean="0"/>
              <a:t>جل : الأموال التي تتاح للمنشأة لفترة زمنية </a:t>
            </a:r>
            <a:r>
              <a:rPr lang="ar-JO" dirty="0" smtClean="0"/>
              <a:t>أكثر من </a:t>
            </a:r>
            <a:r>
              <a:rPr lang="ar-SA" dirty="0" smtClean="0"/>
              <a:t>سنة</a:t>
            </a:r>
          </a:p>
          <a:p>
            <a:pPr algn="just">
              <a:buFont typeface="Wingdings" pitchFamily="2" charset="2"/>
              <a:buChar char="§"/>
            </a:pPr>
            <a:r>
              <a:rPr lang="ar-SA" dirty="0" smtClean="0"/>
              <a:t>التمويل قصير ال</a:t>
            </a:r>
            <a:r>
              <a:rPr lang="ar-JO" dirty="0" smtClean="0"/>
              <a:t>أ</a:t>
            </a:r>
            <a:r>
              <a:rPr lang="ar-SA" dirty="0" smtClean="0"/>
              <a:t>جل : الأموال التي تتاح للمنشأة لفترة زمنيه تقل عن سنة</a:t>
            </a:r>
          </a:p>
          <a:p>
            <a:pPr algn="just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8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429396"/>
            <a:ext cx="17860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1200" dirty="0">
              <a:solidFill>
                <a:srgbClr val="0068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3986" cy="1785926"/>
            <a:chOff x="14" y="0"/>
            <a:chExt cx="9143986" cy="1785926"/>
          </a:xfrm>
        </p:grpSpPr>
        <p:sp>
          <p:nvSpPr>
            <p:cNvPr id="4" name="Flowchart: Document 3"/>
            <p:cNvSpPr/>
            <p:nvPr/>
          </p:nvSpPr>
          <p:spPr>
            <a:xfrm>
              <a:off x="14" y="0"/>
              <a:ext cx="9143985" cy="1785926"/>
            </a:xfrm>
            <a:prstGeom prst="flowChartDocumen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52400" h="50800" prst="softRound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Font typeface="Wingdings" pitchFamily="2" charset="2"/>
                <a:buChar char="§"/>
              </a:pPr>
              <a:r>
                <a:rPr lang="ar-SA" sz="3600" dirty="0" smtClean="0">
                  <a:solidFill>
                    <a:schemeClr val="tx1"/>
                  </a:solidFill>
                </a:rPr>
                <a:t>التمويل طويل الاجل </a:t>
              </a:r>
              <a:endParaRPr lang="ar-SA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7643834" y="0"/>
              <a:ext cx="1500166" cy="1357298"/>
              <a:chOff x="7643834" y="0"/>
              <a:chExt cx="1500166" cy="1357298"/>
            </a:xfrm>
          </p:grpSpPr>
          <p:sp>
            <p:nvSpPr>
              <p:cNvPr id="11" name="Teardrop 10"/>
              <p:cNvSpPr/>
              <p:nvPr/>
            </p:nvSpPr>
            <p:spPr>
              <a:xfrm>
                <a:off x="7643834" y="0"/>
                <a:ext cx="1500166" cy="1357298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 contourW="44450">
                <a:bevelT w="152400" h="50800" prst="softRound"/>
                <a:bevelB prst="angle"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24" y="214290"/>
                <a:ext cx="965842" cy="9286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dirty="0" smtClean="0"/>
              <a:t>يستخدم هذا التمويل لل</a:t>
            </a:r>
            <a:r>
              <a:rPr lang="ar-JO" dirty="0" smtClean="0"/>
              <a:t>إ</a:t>
            </a:r>
            <a:r>
              <a:rPr lang="ar-SA" dirty="0" smtClean="0"/>
              <a:t>ستثمار في </a:t>
            </a:r>
            <a:r>
              <a:rPr lang="ar-SA" dirty="0" smtClean="0">
                <a:solidFill>
                  <a:srgbClr val="FF0000"/>
                </a:solidFill>
              </a:rPr>
              <a:t>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صول الثابته</a:t>
            </a:r>
            <a:r>
              <a:rPr lang="ar-SA" dirty="0" smtClean="0"/>
              <a:t>، </a:t>
            </a:r>
            <a:r>
              <a:rPr lang="ar-SA" dirty="0" smtClean="0">
                <a:solidFill>
                  <a:srgbClr val="FF0000"/>
                </a:solidFill>
              </a:rPr>
              <a:t>أو لتطوير ال</a:t>
            </a:r>
            <a:r>
              <a:rPr lang="ar-JO" dirty="0" smtClean="0">
                <a:solidFill>
                  <a:srgbClr val="FF0000"/>
                </a:solidFill>
              </a:rPr>
              <a:t>أ</a:t>
            </a:r>
            <a:r>
              <a:rPr lang="ar-SA" dirty="0" smtClean="0">
                <a:solidFill>
                  <a:srgbClr val="FF0000"/>
                </a:solidFill>
              </a:rPr>
              <a:t>صول الموجوده.</a:t>
            </a:r>
          </a:p>
          <a:p>
            <a:pPr>
              <a:buNone/>
            </a:pPr>
            <a:r>
              <a:rPr lang="ar-SA" dirty="0" smtClean="0"/>
              <a:t>مصادر التمويل طويل ال</a:t>
            </a:r>
            <a:r>
              <a:rPr lang="ar-JO" dirty="0" smtClean="0"/>
              <a:t>أ</a:t>
            </a:r>
            <a:r>
              <a:rPr lang="ar-SA" dirty="0" smtClean="0"/>
              <a:t>جل :</a:t>
            </a:r>
          </a:p>
          <a:p>
            <a:pPr>
              <a:buNone/>
            </a:pPr>
            <a:endParaRPr lang="ar-SA" sz="1200" dirty="0" smtClean="0"/>
          </a:p>
          <a:p>
            <a:pPr>
              <a:buNone/>
            </a:pPr>
            <a:r>
              <a:rPr lang="ar-SA" dirty="0" smtClean="0"/>
              <a:t>1- ال</a:t>
            </a:r>
            <a:r>
              <a:rPr lang="ar-JO" dirty="0" smtClean="0"/>
              <a:t>أ</a:t>
            </a:r>
            <a:r>
              <a:rPr lang="ar-SA" dirty="0" smtClean="0"/>
              <a:t>سهم </a:t>
            </a:r>
          </a:p>
          <a:p>
            <a:pPr>
              <a:buNone/>
            </a:pPr>
            <a:r>
              <a:rPr lang="ar-SA" dirty="0" smtClean="0"/>
              <a:t>2- السندات </a:t>
            </a:r>
          </a:p>
          <a:p>
            <a:pPr>
              <a:buNone/>
            </a:pPr>
            <a:r>
              <a:rPr lang="ar-SA" dirty="0" smtClean="0"/>
              <a:t>3 - القروض بضمان</a:t>
            </a:r>
          </a:p>
          <a:p>
            <a:pPr algn="ctr">
              <a:buNone/>
            </a:pPr>
            <a:endParaRPr lang="ar-SA" dirty="0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Diana Alhajjeah  www.cob.rb.kau.edu.sa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D7F-6548-46A8-9F66-5B44D68E6E3C}" type="slidenum">
              <a:rPr lang="ar-SA" smtClean="0"/>
              <a:pPr/>
              <a:t>9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5749</TotalTime>
  <Words>2606</Words>
  <Application>Microsoft Office PowerPoint</Application>
  <PresentationFormat>On-screen Show (4:3)</PresentationFormat>
  <Paragraphs>231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Theme2</vt:lpstr>
      <vt:lpstr>Slide 1</vt:lpstr>
      <vt:lpstr>Slide 2</vt:lpstr>
      <vt:lpstr>Slide 3</vt:lpstr>
      <vt:lpstr>علاقه الوظيفه الماليه مع العلوم الاقتصاديه </vt:lpstr>
      <vt:lpstr>علاقه الوظيفة المالية و وظيفة المحاسبه</vt:lpstr>
      <vt:lpstr>الأنشطة المالية في عملية التدفق النقدي (أنشطة الادارة المالية) </vt:lpstr>
      <vt:lpstr>Slide 7</vt:lpstr>
      <vt:lpstr>Slide 8</vt:lpstr>
      <vt:lpstr>Slide 9</vt:lpstr>
      <vt:lpstr>1- الأسهم </vt:lpstr>
      <vt:lpstr>أ - الأسهم الممتازة </vt:lpstr>
      <vt:lpstr>ب - الأسهم العادية</vt:lpstr>
      <vt:lpstr>2 - السندات</vt:lpstr>
      <vt:lpstr>Slide 14</vt:lpstr>
      <vt:lpstr>3– القروض بضمان</vt:lpstr>
      <vt:lpstr>Slide 16</vt:lpstr>
      <vt:lpstr>أ – الائتمان التجاري</vt:lpstr>
      <vt:lpstr>ب – الإقتراض من البنوك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سياسات توزيع الأرباح</vt:lpstr>
      <vt:lpstr>أ - توزيعات الأرباح</vt:lpstr>
      <vt:lpstr>ب - إعادة استثمار الأرباح</vt:lpstr>
      <vt:lpstr>وظائف الادارة وعناصر النشاط الاداري</vt:lpstr>
      <vt:lpstr>Slide 31</vt:lpstr>
      <vt:lpstr>أهدف الادارة الماليه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FARIS</cp:lastModifiedBy>
  <cp:revision>293</cp:revision>
  <dcterms:created xsi:type="dcterms:W3CDTF">2011-01-26T12:09:51Z</dcterms:created>
  <dcterms:modified xsi:type="dcterms:W3CDTF">2013-10-22T16:23:28Z</dcterms:modified>
</cp:coreProperties>
</file>