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5" r:id="rId1"/>
  </p:sldMasterIdLst>
  <p:notesMasterIdLst>
    <p:notesMasterId r:id="rId19"/>
  </p:notesMasterIdLst>
  <p:sldIdLst>
    <p:sldId id="256" r:id="rId2"/>
    <p:sldId id="260" r:id="rId3"/>
    <p:sldId id="257" r:id="rId4"/>
    <p:sldId id="277" r:id="rId5"/>
    <p:sldId id="262" r:id="rId6"/>
    <p:sldId id="263" r:id="rId7"/>
    <p:sldId id="265" r:id="rId8"/>
    <p:sldId id="269" r:id="rId9"/>
    <p:sldId id="266" r:id="rId10"/>
    <p:sldId id="267" r:id="rId11"/>
    <p:sldId id="268" r:id="rId12"/>
    <p:sldId id="276" r:id="rId13"/>
    <p:sldId id="270" r:id="rId14"/>
    <p:sldId id="271" r:id="rId15"/>
    <p:sldId id="273" r:id="rId16"/>
    <p:sldId id="274" r:id="rId17"/>
    <p:sldId id="275" r:id="rId18"/>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6600"/>
    <a:srgbClr val="006800"/>
    <a:srgbClr val="4BF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autoAdjust="0"/>
    <p:restoredTop sz="94576" autoAdjust="0"/>
  </p:normalViewPr>
  <p:slideViewPr>
    <p:cSldViewPr>
      <p:cViewPr>
        <p:scale>
          <a:sx n="52" d="100"/>
          <a:sy n="52" d="100"/>
        </p:scale>
        <p:origin x="-1860"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2C00722-C45E-43D7-BBE6-98B831FAB552}" type="datetimeFigureOut">
              <a:rPr lang="ar-SA" smtClean="0"/>
              <a:pPr/>
              <a:t>15/02/39</a:t>
            </a:fld>
            <a:endParaRPr lang="ar-S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DB023BB-EC25-4543-B855-B250B240C99A}" type="slidenum">
              <a:rPr lang="ar-SA" smtClean="0"/>
              <a:pPr/>
              <a:t>‹#›</a:t>
            </a:fld>
            <a:endParaRPr lang="ar-SA" dirty="0"/>
          </a:p>
        </p:txBody>
      </p:sp>
    </p:spTree>
    <p:extLst>
      <p:ext uri="{BB962C8B-B14F-4D97-AF65-F5344CB8AC3E}">
        <p14:creationId xmlns:p14="http://schemas.microsoft.com/office/powerpoint/2010/main" val="148897698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S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04ECFDE1-2E2C-4068-A290-DC38B4348B02}" type="datetime1">
              <a:rPr lang="ar-SA" smtClean="0"/>
              <a:pPr/>
              <a:t>15/02/39</a:t>
            </a:fld>
            <a:endParaRPr lang="ar-SA" dirty="0"/>
          </a:p>
        </p:txBody>
      </p:sp>
      <p:sp>
        <p:nvSpPr>
          <p:cNvPr id="5" name="Footer Placeholder 4"/>
          <p:cNvSpPr>
            <a:spLocks noGrp="1"/>
          </p:cNvSpPr>
          <p:nvPr>
            <p:ph type="ftr" sz="quarter" idx="11"/>
          </p:nvPr>
        </p:nvSpPr>
        <p:spPr/>
        <p:txBody>
          <a:bodyPr/>
          <a:lstStyle/>
          <a:p>
            <a:r>
              <a:rPr lang="en-US" smtClean="0"/>
              <a:t>By Diana Alhajjeah  www.cob.rb.kau.edu.sa                                </a:t>
            </a:r>
            <a:endParaRPr lang="ar-SA" dirty="0"/>
          </a:p>
        </p:txBody>
      </p:sp>
      <p:sp>
        <p:nvSpPr>
          <p:cNvPr id="6" name="Slide Number Placeholder 5"/>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0B64E4C-53E9-422A-AAEE-5B0F6A5D0E06}" type="datetime1">
              <a:rPr lang="ar-SA" smtClean="0"/>
              <a:pPr/>
              <a:t>15/02/39</a:t>
            </a:fld>
            <a:endParaRPr lang="ar-SA" dirty="0"/>
          </a:p>
        </p:txBody>
      </p:sp>
      <p:sp>
        <p:nvSpPr>
          <p:cNvPr id="5" name="Footer Placeholder 4"/>
          <p:cNvSpPr>
            <a:spLocks noGrp="1"/>
          </p:cNvSpPr>
          <p:nvPr>
            <p:ph type="ftr" sz="quarter" idx="11"/>
          </p:nvPr>
        </p:nvSpPr>
        <p:spPr/>
        <p:txBody>
          <a:bodyPr/>
          <a:lstStyle/>
          <a:p>
            <a:r>
              <a:rPr lang="en-US" smtClean="0"/>
              <a:t>By Diana Alhajjeah  www.cob.rb.kau.edu.sa                                </a:t>
            </a:r>
            <a:endParaRPr lang="ar-SA" dirty="0"/>
          </a:p>
        </p:txBody>
      </p:sp>
      <p:sp>
        <p:nvSpPr>
          <p:cNvPr id="6" name="Slide Number Placeholder 5"/>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4F2F1AEF-E8EC-488A-BC07-F2CFB08C48F0}" type="datetime1">
              <a:rPr lang="ar-SA" smtClean="0"/>
              <a:pPr/>
              <a:t>15/02/39</a:t>
            </a:fld>
            <a:endParaRPr lang="ar-SA" dirty="0"/>
          </a:p>
        </p:txBody>
      </p:sp>
      <p:sp>
        <p:nvSpPr>
          <p:cNvPr id="5" name="Footer Placeholder 4"/>
          <p:cNvSpPr>
            <a:spLocks noGrp="1"/>
          </p:cNvSpPr>
          <p:nvPr>
            <p:ph type="ftr" sz="quarter" idx="11"/>
          </p:nvPr>
        </p:nvSpPr>
        <p:spPr/>
        <p:txBody>
          <a:bodyPr/>
          <a:lstStyle/>
          <a:p>
            <a:r>
              <a:rPr lang="en-US" smtClean="0"/>
              <a:t>By Diana Alhajjeah  www.cob.rb.kau.edu.sa                                </a:t>
            </a:r>
            <a:endParaRPr lang="ar-SA" dirty="0"/>
          </a:p>
        </p:txBody>
      </p:sp>
      <p:sp>
        <p:nvSpPr>
          <p:cNvPr id="6" name="Slide Number Placeholder 5"/>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303EEF6E-01BC-4915-B187-29C2054717EA}" type="datetime1">
              <a:rPr lang="ar-SA" smtClean="0"/>
              <a:pPr/>
              <a:t>15/02/39</a:t>
            </a:fld>
            <a:endParaRPr lang="ar-SA" dirty="0"/>
          </a:p>
        </p:txBody>
      </p:sp>
      <p:sp>
        <p:nvSpPr>
          <p:cNvPr id="5" name="Footer Placeholder 4"/>
          <p:cNvSpPr>
            <a:spLocks noGrp="1"/>
          </p:cNvSpPr>
          <p:nvPr>
            <p:ph type="ftr" sz="quarter" idx="11"/>
          </p:nvPr>
        </p:nvSpPr>
        <p:spPr/>
        <p:txBody>
          <a:bodyPr/>
          <a:lstStyle/>
          <a:p>
            <a:r>
              <a:rPr lang="en-US" smtClean="0"/>
              <a:t>By Diana Alhajjeah  www.cob.rb.kau.edu.sa                                </a:t>
            </a:r>
            <a:endParaRPr lang="ar-SA" dirty="0"/>
          </a:p>
        </p:txBody>
      </p:sp>
      <p:sp>
        <p:nvSpPr>
          <p:cNvPr id="6" name="Slide Number Placeholder 5"/>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C0992-E87C-45FB-9C55-9A599F4F1C94}" type="datetime1">
              <a:rPr lang="ar-SA" smtClean="0"/>
              <a:pPr/>
              <a:t>15/02/39</a:t>
            </a:fld>
            <a:endParaRPr lang="ar-SA" dirty="0"/>
          </a:p>
        </p:txBody>
      </p:sp>
      <p:sp>
        <p:nvSpPr>
          <p:cNvPr id="5" name="Footer Placeholder 4"/>
          <p:cNvSpPr>
            <a:spLocks noGrp="1"/>
          </p:cNvSpPr>
          <p:nvPr>
            <p:ph type="ftr" sz="quarter" idx="11"/>
          </p:nvPr>
        </p:nvSpPr>
        <p:spPr/>
        <p:txBody>
          <a:bodyPr/>
          <a:lstStyle/>
          <a:p>
            <a:r>
              <a:rPr lang="en-US" smtClean="0"/>
              <a:t>By Diana Alhajjeah  www.cob.rb.kau.edu.sa                                </a:t>
            </a:r>
            <a:endParaRPr lang="ar-SA" dirty="0"/>
          </a:p>
        </p:txBody>
      </p:sp>
      <p:sp>
        <p:nvSpPr>
          <p:cNvPr id="6" name="Slide Number Placeholder 5"/>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896F3299-CED2-4BC0-BED2-2725E34B2716}" type="datetime1">
              <a:rPr lang="ar-SA" smtClean="0"/>
              <a:pPr/>
              <a:t>15/02/39</a:t>
            </a:fld>
            <a:endParaRPr lang="ar-SA" dirty="0"/>
          </a:p>
        </p:txBody>
      </p:sp>
      <p:sp>
        <p:nvSpPr>
          <p:cNvPr id="6" name="Footer Placeholder 5"/>
          <p:cNvSpPr>
            <a:spLocks noGrp="1"/>
          </p:cNvSpPr>
          <p:nvPr>
            <p:ph type="ftr" sz="quarter" idx="11"/>
          </p:nvPr>
        </p:nvSpPr>
        <p:spPr/>
        <p:txBody>
          <a:bodyPr/>
          <a:lstStyle/>
          <a:p>
            <a:r>
              <a:rPr lang="en-US" smtClean="0"/>
              <a:t>By Diana Alhajjeah  www.cob.rb.kau.edu.sa                                </a:t>
            </a:r>
            <a:endParaRPr lang="ar-SA" dirty="0"/>
          </a:p>
        </p:txBody>
      </p:sp>
      <p:sp>
        <p:nvSpPr>
          <p:cNvPr id="7" name="Slide Number Placeholder 6"/>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98C30E46-6EDA-42D4-940B-3E812AE385BA}" type="datetime1">
              <a:rPr lang="ar-SA" smtClean="0"/>
              <a:pPr/>
              <a:t>15/02/39</a:t>
            </a:fld>
            <a:endParaRPr lang="ar-SA" dirty="0"/>
          </a:p>
        </p:txBody>
      </p:sp>
      <p:sp>
        <p:nvSpPr>
          <p:cNvPr id="8" name="Footer Placeholder 7"/>
          <p:cNvSpPr>
            <a:spLocks noGrp="1"/>
          </p:cNvSpPr>
          <p:nvPr>
            <p:ph type="ftr" sz="quarter" idx="11"/>
          </p:nvPr>
        </p:nvSpPr>
        <p:spPr/>
        <p:txBody>
          <a:bodyPr/>
          <a:lstStyle/>
          <a:p>
            <a:r>
              <a:rPr lang="en-US" smtClean="0"/>
              <a:t>By Diana Alhajjeah  www.cob.rb.kau.edu.sa                                </a:t>
            </a:r>
            <a:endParaRPr lang="ar-SA" dirty="0"/>
          </a:p>
        </p:txBody>
      </p:sp>
      <p:sp>
        <p:nvSpPr>
          <p:cNvPr id="9" name="Slide Number Placeholder 8"/>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62CB690B-12E7-4A2D-9CE7-96DA7E1D21EA}" type="datetime1">
              <a:rPr lang="ar-SA" smtClean="0"/>
              <a:pPr/>
              <a:t>15/02/39</a:t>
            </a:fld>
            <a:endParaRPr lang="ar-SA" dirty="0"/>
          </a:p>
        </p:txBody>
      </p:sp>
      <p:sp>
        <p:nvSpPr>
          <p:cNvPr id="4" name="Footer Placeholder 3"/>
          <p:cNvSpPr>
            <a:spLocks noGrp="1"/>
          </p:cNvSpPr>
          <p:nvPr>
            <p:ph type="ftr" sz="quarter" idx="11"/>
          </p:nvPr>
        </p:nvSpPr>
        <p:spPr/>
        <p:txBody>
          <a:bodyPr/>
          <a:lstStyle/>
          <a:p>
            <a:r>
              <a:rPr lang="en-US" smtClean="0"/>
              <a:t>By Diana Alhajjeah  www.cob.rb.kau.edu.sa                                </a:t>
            </a:r>
            <a:endParaRPr lang="ar-SA" dirty="0"/>
          </a:p>
        </p:txBody>
      </p:sp>
      <p:sp>
        <p:nvSpPr>
          <p:cNvPr id="5" name="Slide Number Placeholder 4"/>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7B5DC-3339-4584-9A21-D2D6FA4A5449}" type="datetime1">
              <a:rPr lang="ar-SA" smtClean="0"/>
              <a:pPr/>
              <a:t>15/02/39</a:t>
            </a:fld>
            <a:endParaRPr lang="ar-SA" dirty="0"/>
          </a:p>
        </p:txBody>
      </p:sp>
      <p:sp>
        <p:nvSpPr>
          <p:cNvPr id="3" name="Footer Placeholder 2"/>
          <p:cNvSpPr>
            <a:spLocks noGrp="1"/>
          </p:cNvSpPr>
          <p:nvPr>
            <p:ph type="ftr" sz="quarter" idx="11"/>
          </p:nvPr>
        </p:nvSpPr>
        <p:spPr/>
        <p:txBody>
          <a:bodyPr/>
          <a:lstStyle/>
          <a:p>
            <a:r>
              <a:rPr lang="en-US" smtClean="0"/>
              <a:t>By Diana Alhajjeah  www.cob.rb.kau.edu.sa                                </a:t>
            </a:r>
            <a:endParaRPr lang="ar-SA" dirty="0"/>
          </a:p>
        </p:txBody>
      </p:sp>
      <p:sp>
        <p:nvSpPr>
          <p:cNvPr id="4" name="Slide Number Placeholder 3"/>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F3ECD9-F97B-4A16-B020-00EF5E67E778}" type="datetime1">
              <a:rPr lang="ar-SA" smtClean="0"/>
              <a:pPr/>
              <a:t>15/02/39</a:t>
            </a:fld>
            <a:endParaRPr lang="ar-SA" dirty="0"/>
          </a:p>
        </p:txBody>
      </p:sp>
      <p:sp>
        <p:nvSpPr>
          <p:cNvPr id="6" name="Footer Placeholder 5"/>
          <p:cNvSpPr>
            <a:spLocks noGrp="1"/>
          </p:cNvSpPr>
          <p:nvPr>
            <p:ph type="ftr" sz="quarter" idx="11"/>
          </p:nvPr>
        </p:nvSpPr>
        <p:spPr/>
        <p:txBody>
          <a:bodyPr/>
          <a:lstStyle/>
          <a:p>
            <a:r>
              <a:rPr lang="en-US" smtClean="0"/>
              <a:t>By Diana Alhajjeah  www.cob.rb.kau.edu.sa                                </a:t>
            </a:r>
            <a:endParaRPr lang="ar-SA" dirty="0"/>
          </a:p>
        </p:txBody>
      </p:sp>
      <p:sp>
        <p:nvSpPr>
          <p:cNvPr id="7" name="Slide Number Placeholder 6"/>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ar-S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6A777-D9E1-4860-9F52-CA7AF0F2C501}" type="datetime1">
              <a:rPr lang="ar-SA" smtClean="0"/>
              <a:pPr/>
              <a:t>15/02/39</a:t>
            </a:fld>
            <a:endParaRPr lang="ar-SA" dirty="0"/>
          </a:p>
        </p:txBody>
      </p:sp>
      <p:sp>
        <p:nvSpPr>
          <p:cNvPr id="6" name="Footer Placeholder 5"/>
          <p:cNvSpPr>
            <a:spLocks noGrp="1"/>
          </p:cNvSpPr>
          <p:nvPr>
            <p:ph type="ftr" sz="quarter" idx="11"/>
          </p:nvPr>
        </p:nvSpPr>
        <p:spPr/>
        <p:txBody>
          <a:bodyPr/>
          <a:lstStyle/>
          <a:p>
            <a:r>
              <a:rPr lang="en-US" smtClean="0"/>
              <a:t>By Diana Alhajjeah  www.cob.rb.kau.edu.sa                                </a:t>
            </a:r>
            <a:endParaRPr lang="ar-SA" dirty="0"/>
          </a:p>
        </p:txBody>
      </p:sp>
      <p:sp>
        <p:nvSpPr>
          <p:cNvPr id="7" name="Slide Number Placeholder 6"/>
          <p:cNvSpPr>
            <a:spLocks noGrp="1"/>
          </p:cNvSpPr>
          <p:nvPr>
            <p:ph type="sldNum" sz="quarter" idx="12"/>
          </p:nvPr>
        </p:nvSpPr>
        <p:spPr/>
        <p:txBody>
          <a:bodyPr/>
          <a:lstStyle/>
          <a:p>
            <a:fld id="{6339CD7F-6548-46A8-9F66-5B44D68E6E3C}" type="slidenum">
              <a:rPr lang="ar-SA" smtClean="0"/>
              <a:pPr/>
              <a:t>‹#›</a:t>
            </a:fld>
            <a:endParaRPr lang="ar-S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4770D37-2FE5-460A-A2C6-45E5FEF4A36E}" type="datetime1">
              <a:rPr lang="ar-SA" smtClean="0"/>
              <a:pPr/>
              <a:t>15/02/39</a:t>
            </a:fld>
            <a:endParaRPr lang="ar-S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smtClean="0"/>
              <a:t>By Diana Alhajjeah  www.cob.rb.kau.edu.sa                                </a:t>
            </a:r>
            <a:endParaRPr lang="ar-SA"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339CD7F-6548-46A8-9F66-5B44D68E6E3C}" type="slidenum">
              <a:rPr lang="ar-SA" smtClean="0"/>
              <a:pPr/>
              <a:t>‹#›</a:t>
            </a:fld>
            <a:endParaRPr lang="ar-SA" dirty="0"/>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ar-SA" dirty="0"/>
          </a:p>
        </p:txBody>
      </p:sp>
      <p:sp>
        <p:nvSpPr>
          <p:cNvPr id="3" name="Subtitle 2"/>
          <p:cNvSpPr>
            <a:spLocks noGrp="1"/>
          </p:cNvSpPr>
          <p:nvPr>
            <p:ph type="subTitle" idx="1"/>
          </p:nvPr>
        </p:nvSpPr>
        <p:spPr/>
        <p:txBody>
          <a:bodyPr>
            <a:normAutofit/>
          </a:bodyPr>
          <a:lstStyle/>
          <a:p>
            <a:r>
              <a:rPr lang="ar-SA" dirty="0" smtClean="0"/>
              <a:t> </a:t>
            </a:r>
          </a:p>
          <a:p>
            <a:r>
              <a:rPr lang="ar-SA" dirty="0" smtClean="0"/>
              <a:t>الفصل الثاني </a:t>
            </a:r>
            <a:endParaRPr lang="ar-SA" dirty="0"/>
          </a:p>
        </p:txBody>
      </p:sp>
      <p:grpSp>
        <p:nvGrpSpPr>
          <p:cNvPr id="8" name="Group 7"/>
          <p:cNvGrpSpPr/>
          <p:nvPr/>
        </p:nvGrpSpPr>
        <p:grpSpPr>
          <a:xfrm>
            <a:off x="0" y="0"/>
            <a:ext cx="9144000" cy="3786190"/>
            <a:chOff x="0" y="0"/>
            <a:chExt cx="9144000" cy="3786190"/>
          </a:xfrm>
        </p:grpSpPr>
        <p:sp>
          <p:nvSpPr>
            <p:cNvPr id="9" name="Rectangle 8"/>
            <p:cNvSpPr/>
            <p:nvPr/>
          </p:nvSpPr>
          <p:spPr>
            <a:xfrm>
              <a:off x="0" y="2071678"/>
              <a:ext cx="9144000" cy="1714512"/>
            </a:xfrm>
            <a:prstGeom prst="rect">
              <a:avLst/>
            </a:prstGeom>
            <a:solidFill>
              <a:schemeClr val="bg1"/>
            </a:solidFill>
            <a:ln>
              <a:solidFill>
                <a:schemeClr val="tx1"/>
              </a:solidFill>
            </a:ln>
            <a:scene3d>
              <a:camera prst="orthographicFront"/>
              <a:lightRig rig="threePt" dir="t"/>
            </a:scene3d>
            <a:sp3d contourW="6350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600" dirty="0" smtClean="0">
                  <a:solidFill>
                    <a:schemeClr val="tx1"/>
                  </a:solidFill>
                </a:rPr>
                <a:t>ال</a:t>
              </a:r>
              <a:r>
                <a:rPr lang="ar-JO" sz="3600" dirty="0" smtClean="0">
                  <a:solidFill>
                    <a:schemeClr val="tx1"/>
                  </a:solidFill>
                </a:rPr>
                <a:t>إ</a:t>
              </a:r>
              <a:r>
                <a:rPr lang="ar-SA" sz="3600" dirty="0" smtClean="0">
                  <a:solidFill>
                    <a:schemeClr val="tx1"/>
                  </a:solidFill>
                </a:rPr>
                <a:t>دارة المالية والتخطيط المالي للمشروع</a:t>
              </a:r>
              <a:endParaRPr lang="ar-SA" sz="3600" dirty="0">
                <a:solidFill>
                  <a:schemeClr val="tx1"/>
                </a:solidFill>
              </a:endParaRPr>
            </a:p>
          </p:txBody>
        </p:sp>
        <p:sp>
          <p:nvSpPr>
            <p:cNvPr id="17" name="Teardrop 16"/>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18" name="Picture 5"/>
            <p:cNvPicPr>
              <a:picLocks noChangeAspect="1" noChangeArrowheads="1"/>
            </p:cNvPicPr>
            <p:nvPr/>
          </p:nvPicPr>
          <p:blipFill>
            <a:blip r:embed="rId2" cstate="print"/>
            <a:srcRect/>
            <a:stretch>
              <a:fillRect/>
            </a:stretch>
          </p:blipFill>
          <p:spPr bwMode="auto">
            <a:xfrm>
              <a:off x="7929586" y="214291"/>
              <a:ext cx="965842" cy="928694"/>
            </a:xfrm>
            <a:prstGeom prst="rect">
              <a:avLst/>
            </a:prstGeom>
            <a:noFill/>
          </p:spPr>
        </p:pic>
      </p:grpSp>
      <p:sp>
        <p:nvSpPr>
          <p:cNvPr id="10" name="Footer Placeholder 9"/>
          <p:cNvSpPr>
            <a:spLocks noGrp="1"/>
          </p:cNvSpPr>
          <p:nvPr>
            <p:ph type="ftr" sz="quarter" idx="11"/>
          </p:nvPr>
        </p:nvSpPr>
        <p:spPr/>
        <p:txBody>
          <a:bodyPr/>
          <a:lstStyle/>
          <a:p>
            <a:r>
              <a:rPr lang="en-US" smtClean="0"/>
              <a:t>By Diana Alhajjeah  www.cob.rb.kau.edu.sa                                </a:t>
            </a:r>
            <a:endParaRPr lang="ar-SA" dirty="0"/>
          </a:p>
        </p:txBody>
      </p:sp>
      <p:sp>
        <p:nvSpPr>
          <p:cNvPr id="11" name="Slide Number Placeholder 10"/>
          <p:cNvSpPr>
            <a:spLocks noGrp="1"/>
          </p:cNvSpPr>
          <p:nvPr>
            <p:ph type="sldNum" sz="quarter" idx="12"/>
          </p:nvPr>
        </p:nvSpPr>
        <p:spPr/>
        <p:txBody>
          <a:bodyPr/>
          <a:lstStyle/>
          <a:p>
            <a:fld id="{6339CD7F-6548-46A8-9F66-5B44D68E6E3C}" type="slidenum">
              <a:rPr lang="ar-SA" smtClean="0"/>
              <a:pPr/>
              <a:t>1</a:t>
            </a:fld>
            <a:endParaRPr lang="ar-SA" dirty="0"/>
          </a:p>
        </p:txBody>
      </p:sp>
      <p:sp>
        <p:nvSpPr>
          <p:cNvPr id="12" name="TextBox 11"/>
          <p:cNvSpPr txBox="1"/>
          <p:nvPr/>
        </p:nvSpPr>
        <p:spPr>
          <a:xfrm>
            <a:off x="152400" y="2724144"/>
            <a:ext cx="9144000" cy="769441"/>
          </a:xfrm>
          <a:prstGeom prst="rect">
            <a:avLst/>
          </a:prstGeom>
          <a:noFill/>
        </p:spPr>
        <p:txBody>
          <a:bodyPr wrap="square" rtlCol="1">
            <a:spAutoFit/>
          </a:bodyPr>
          <a:lstStyle/>
          <a:p>
            <a:pPr algn="ctr"/>
            <a:endParaRPr lang="ar-SA"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28596" y="785794"/>
            <a:ext cx="8229600" cy="1143000"/>
          </a:xfrm>
        </p:spPr>
        <p:txBody>
          <a:bodyPr/>
          <a:lstStyle/>
          <a:p>
            <a:r>
              <a:rPr lang="ar-SA" dirty="0" smtClean="0"/>
              <a:t>الميزانية التقديرية لل</a:t>
            </a:r>
            <a:r>
              <a:rPr lang="ar-JO" dirty="0" smtClean="0"/>
              <a:t>إ</a:t>
            </a:r>
            <a:r>
              <a:rPr lang="ar-SA" dirty="0" smtClean="0"/>
              <a:t>نتاج</a:t>
            </a:r>
            <a:endParaRPr lang="ar-SA" dirty="0"/>
          </a:p>
        </p:txBody>
      </p:sp>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2357430"/>
            <a:ext cx="8229600" cy="3768733"/>
          </a:xfrm>
        </p:spPr>
        <p:txBody>
          <a:bodyPr>
            <a:normAutofit/>
          </a:bodyPr>
          <a:lstStyle/>
          <a:p>
            <a:pPr algn="just"/>
            <a:r>
              <a:rPr lang="ar-SA" dirty="0" smtClean="0"/>
              <a:t>- تهتم بتحويل الميزانية التقديريه للمبيعات </a:t>
            </a:r>
            <a:r>
              <a:rPr lang="ar-JO" dirty="0" smtClean="0"/>
              <a:t>إ</a:t>
            </a:r>
            <a:r>
              <a:rPr lang="ar-SA" dirty="0" smtClean="0"/>
              <a:t>لى </a:t>
            </a:r>
            <a:r>
              <a:rPr lang="ar-SA" dirty="0" smtClean="0">
                <a:solidFill>
                  <a:srgbClr val="FF0000"/>
                </a:solidFill>
              </a:rPr>
              <a:t>تقديرات للتكاليف </a:t>
            </a:r>
            <a:r>
              <a:rPr lang="ar-SA" dirty="0" smtClean="0"/>
              <a:t>اللازمه ل</a:t>
            </a:r>
            <a:r>
              <a:rPr lang="ar-JO" dirty="0" smtClean="0"/>
              <a:t>إ</a:t>
            </a:r>
            <a:r>
              <a:rPr lang="ar-SA" dirty="0" smtClean="0"/>
              <a:t>نتاج كمية المبيعات المقدرة. </a:t>
            </a:r>
          </a:p>
          <a:p>
            <a:pPr algn="just"/>
            <a:r>
              <a:rPr lang="ar-SA" dirty="0" smtClean="0">
                <a:solidFill>
                  <a:srgbClr val="FF0000"/>
                </a:solidFill>
              </a:rPr>
              <a:t>تستخدم لل</a:t>
            </a:r>
            <a:r>
              <a:rPr lang="ar-JO" dirty="0" smtClean="0">
                <a:solidFill>
                  <a:srgbClr val="FF0000"/>
                </a:solidFill>
              </a:rPr>
              <a:t>إ</a:t>
            </a:r>
            <a:r>
              <a:rPr lang="ar-SA" dirty="0" smtClean="0">
                <a:solidFill>
                  <a:srgbClr val="FF0000"/>
                </a:solidFill>
              </a:rPr>
              <a:t>نتاج كأساس لتنظيم برامج ال</a:t>
            </a:r>
            <a:r>
              <a:rPr lang="ar-JO" dirty="0" smtClean="0">
                <a:solidFill>
                  <a:srgbClr val="FF0000"/>
                </a:solidFill>
              </a:rPr>
              <a:t>إ</a:t>
            </a:r>
            <a:r>
              <a:rPr lang="ar-SA" dirty="0" smtClean="0">
                <a:solidFill>
                  <a:srgbClr val="FF0000"/>
                </a:solidFill>
              </a:rPr>
              <a:t>نتاج بحيث يتمكن المشروع من </a:t>
            </a:r>
            <a:r>
              <a:rPr lang="ar-JO" dirty="0" smtClean="0">
                <a:solidFill>
                  <a:srgbClr val="FF0000"/>
                </a:solidFill>
              </a:rPr>
              <a:t>إ</a:t>
            </a:r>
            <a:r>
              <a:rPr lang="ar-SA" dirty="0" smtClean="0">
                <a:solidFill>
                  <a:srgbClr val="FF0000"/>
                </a:solidFill>
              </a:rPr>
              <a:t>نتاج الحجم ال</a:t>
            </a:r>
            <a:r>
              <a:rPr lang="ar-JO" dirty="0" smtClean="0">
                <a:solidFill>
                  <a:srgbClr val="FF0000"/>
                </a:solidFill>
              </a:rPr>
              <a:t>أ</a:t>
            </a:r>
            <a:r>
              <a:rPr lang="ar-SA" dirty="0" smtClean="0">
                <a:solidFill>
                  <a:srgbClr val="FF0000"/>
                </a:solidFill>
              </a:rPr>
              <a:t>مثل والرقابه على المخزون السلعي. </a:t>
            </a:r>
          </a:p>
          <a:p>
            <a:pPr algn="just"/>
            <a:r>
              <a:rPr lang="ar-SA" dirty="0" smtClean="0"/>
              <a:t>ومنها يمكن وضع الميزانية التقديرية للمصروفات ال</a:t>
            </a:r>
            <a:r>
              <a:rPr lang="ar-JO" dirty="0" smtClean="0"/>
              <a:t>إ</a:t>
            </a:r>
            <a:r>
              <a:rPr lang="ar-SA" dirty="0" smtClean="0"/>
              <a:t>دارية والبيعيه و</a:t>
            </a:r>
            <a:r>
              <a:rPr lang="ar-JO" dirty="0" smtClean="0"/>
              <a:t>إ</a:t>
            </a:r>
            <a:r>
              <a:rPr lang="ar-SA" dirty="0" smtClean="0"/>
              <a:t>عداد القائمه التقديرية للأرباح والخسائر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10</a:t>
            </a:fld>
            <a:endParaRPr lang="ar-S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23528" y="1844824"/>
            <a:ext cx="8229600" cy="1143000"/>
          </a:xfrm>
        </p:spPr>
        <p:txBody>
          <a:bodyPr/>
          <a:lstStyle/>
          <a:p>
            <a:r>
              <a:rPr lang="ar-SA" dirty="0" smtClean="0"/>
              <a:t>القائمه التقديرية للأرباح والخسائر</a:t>
            </a:r>
            <a:endParaRPr lang="ar-SA" dirty="0"/>
          </a:p>
        </p:txBody>
      </p:sp>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3212976"/>
            <a:ext cx="8229600" cy="2913187"/>
          </a:xfrm>
        </p:spPr>
        <p:txBody>
          <a:bodyPr>
            <a:normAutofit/>
          </a:bodyPr>
          <a:lstStyle/>
          <a:p>
            <a:pPr algn="just">
              <a:buNone/>
            </a:pPr>
            <a:r>
              <a:rPr lang="ar-SA" dirty="0" smtClean="0"/>
              <a:t>تتضمن تقديرات الإيرادات والأعباء عن المدة الخاصة بالميزانية التقديرية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11</a:t>
            </a:fld>
            <a:endParaRPr lang="ar-S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85720" y="1000108"/>
            <a:ext cx="8229600" cy="648072"/>
          </a:xfrm>
        </p:spPr>
        <p:txBody>
          <a:bodyPr>
            <a:normAutofit fontScale="90000"/>
          </a:bodyPr>
          <a:lstStyle/>
          <a:p>
            <a:r>
              <a:rPr lang="ar-SA" dirty="0" smtClean="0"/>
              <a:t>العلاقات بين الميزانيات التقديريه</a:t>
            </a:r>
            <a:endParaRPr lang="ar-SA" dirty="0"/>
          </a:p>
        </p:txBody>
      </p:sp>
      <p:grpSp>
        <p:nvGrpSpPr>
          <p:cNvPr id="3" name="Group 7"/>
          <p:cNvGrpSpPr/>
          <p:nvPr/>
        </p:nvGrpSpPr>
        <p:grpSpPr>
          <a:xfrm>
            <a:off x="7643834" y="44624"/>
            <a:ext cx="1500166" cy="1094517"/>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2636912"/>
            <a:ext cx="8229600" cy="3489251"/>
          </a:xfrm>
        </p:spPr>
        <p:txBody>
          <a:bodyPr>
            <a:normAutofit/>
          </a:bodyPr>
          <a:lstStyle/>
          <a:p>
            <a:pPr>
              <a:buNone/>
            </a:pPr>
            <a:endParaRPr lang="ar-SA" dirty="0" smtClean="0"/>
          </a:p>
          <a:p>
            <a:pPr>
              <a:buNone/>
            </a:pPr>
            <a:endParaRPr lang="ar-SA" dirty="0" smtClean="0"/>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Rectangle 13"/>
          <p:cNvSpPr/>
          <p:nvPr/>
        </p:nvSpPr>
        <p:spPr>
          <a:xfrm>
            <a:off x="3779912" y="1988840"/>
            <a:ext cx="2304256" cy="504056"/>
          </a:xfrm>
          <a:prstGeom prst="rect">
            <a:avLst/>
          </a:prstGeom>
          <a:ln/>
        </p:spPr>
        <p:style>
          <a:lnRef idx="0">
            <a:schemeClr val="accent2"/>
          </a:lnRef>
          <a:fillRef idx="3">
            <a:schemeClr val="accent2"/>
          </a:fillRef>
          <a:effectRef idx="3">
            <a:schemeClr val="accent2"/>
          </a:effectRef>
          <a:fontRef idx="minor">
            <a:schemeClr val="lt1"/>
          </a:fontRef>
        </p:style>
        <p:txBody>
          <a:bodyPr rtlCol="1" anchor="ctr"/>
          <a:lstStyle/>
          <a:p>
            <a:pPr algn="ctr"/>
            <a:r>
              <a:rPr lang="ar-SA" dirty="0" smtClean="0">
                <a:solidFill>
                  <a:schemeClr val="tx1"/>
                </a:solidFill>
              </a:rPr>
              <a:t>الميزانية التقديرية للمبيعات </a:t>
            </a:r>
            <a:endParaRPr lang="ar-SA" dirty="0">
              <a:solidFill>
                <a:schemeClr val="tx1"/>
              </a:solidFill>
            </a:endParaRPr>
          </a:p>
        </p:txBody>
      </p:sp>
      <p:sp>
        <p:nvSpPr>
          <p:cNvPr id="17" name="Rectangle 16"/>
          <p:cNvSpPr/>
          <p:nvPr/>
        </p:nvSpPr>
        <p:spPr>
          <a:xfrm>
            <a:off x="3779912" y="2636912"/>
            <a:ext cx="2304256" cy="504056"/>
          </a:xfrm>
          <a:prstGeom prst="rect">
            <a:avLst/>
          </a:prstGeom>
          <a:ln/>
        </p:spPr>
        <p:style>
          <a:lnRef idx="0">
            <a:schemeClr val="accent1"/>
          </a:lnRef>
          <a:fillRef idx="3">
            <a:schemeClr val="accent1"/>
          </a:fillRef>
          <a:effectRef idx="3">
            <a:schemeClr val="accent1"/>
          </a:effectRef>
          <a:fontRef idx="minor">
            <a:schemeClr val="lt1"/>
          </a:fontRef>
        </p:style>
        <p:txBody>
          <a:bodyPr rtlCol="1" anchor="ctr"/>
          <a:lstStyle/>
          <a:p>
            <a:pPr algn="ctr"/>
            <a:r>
              <a:rPr lang="ar-SA" dirty="0" smtClean="0">
                <a:solidFill>
                  <a:schemeClr val="tx1"/>
                </a:solidFill>
              </a:rPr>
              <a:t>الميزانية التقديرية لل</a:t>
            </a:r>
            <a:r>
              <a:rPr lang="ar-JO" dirty="0" smtClean="0">
                <a:solidFill>
                  <a:schemeClr val="tx1"/>
                </a:solidFill>
              </a:rPr>
              <a:t>إ</a:t>
            </a:r>
            <a:r>
              <a:rPr lang="ar-SA" dirty="0" smtClean="0">
                <a:solidFill>
                  <a:schemeClr val="tx1"/>
                </a:solidFill>
              </a:rPr>
              <a:t>نتاج</a:t>
            </a:r>
            <a:endParaRPr lang="ar-SA" dirty="0">
              <a:solidFill>
                <a:schemeClr val="tx1"/>
              </a:solidFill>
            </a:endParaRPr>
          </a:p>
        </p:txBody>
      </p:sp>
      <p:sp>
        <p:nvSpPr>
          <p:cNvPr id="18" name="Isosceles Triangle 17"/>
          <p:cNvSpPr/>
          <p:nvPr/>
        </p:nvSpPr>
        <p:spPr>
          <a:xfrm>
            <a:off x="251520" y="3284984"/>
            <a:ext cx="4032448" cy="936104"/>
          </a:xfrm>
          <a:prstGeom prst="triangle">
            <a:avLst/>
          </a:prstGeom>
          <a:ln/>
        </p:spPr>
        <p:style>
          <a:lnRef idx="0">
            <a:schemeClr val="accent3"/>
          </a:lnRef>
          <a:fillRef idx="3">
            <a:schemeClr val="accent3"/>
          </a:fillRef>
          <a:effectRef idx="3">
            <a:schemeClr val="accent3"/>
          </a:effectRef>
          <a:fontRef idx="minor">
            <a:schemeClr val="lt1"/>
          </a:fontRef>
        </p:style>
        <p:txBody>
          <a:bodyPr rtlCol="1" anchor="ctr"/>
          <a:lstStyle/>
          <a:p>
            <a:pPr algn="ctr"/>
            <a:r>
              <a:rPr lang="ar-SA" dirty="0" smtClean="0">
                <a:solidFill>
                  <a:schemeClr val="tx1"/>
                </a:solidFill>
              </a:rPr>
              <a:t>تقدير الاحتياجات طويلة الأجل</a:t>
            </a:r>
            <a:endParaRPr lang="ar-SA" dirty="0">
              <a:solidFill>
                <a:schemeClr val="tx1"/>
              </a:solidFill>
            </a:endParaRPr>
          </a:p>
        </p:txBody>
      </p:sp>
      <p:sp>
        <p:nvSpPr>
          <p:cNvPr id="19" name="Isosceles Triangle 18"/>
          <p:cNvSpPr/>
          <p:nvPr/>
        </p:nvSpPr>
        <p:spPr>
          <a:xfrm>
            <a:off x="5292080" y="3284984"/>
            <a:ext cx="3672408" cy="1008112"/>
          </a:xfrm>
          <a:prstGeom prst="triangle">
            <a:avLst/>
          </a:prstGeom>
          <a:ln/>
        </p:spPr>
        <p:style>
          <a:lnRef idx="0">
            <a:schemeClr val="accent3"/>
          </a:lnRef>
          <a:fillRef idx="3">
            <a:schemeClr val="accent3"/>
          </a:fillRef>
          <a:effectRef idx="3">
            <a:schemeClr val="accent3"/>
          </a:effectRef>
          <a:fontRef idx="minor">
            <a:schemeClr val="lt1"/>
          </a:fontRef>
        </p:style>
        <p:txBody>
          <a:bodyPr rtlCol="1" anchor="ctr"/>
          <a:lstStyle/>
          <a:p>
            <a:pPr algn="ctr"/>
            <a:r>
              <a:rPr lang="ar-SA" dirty="0" smtClean="0">
                <a:solidFill>
                  <a:schemeClr val="tx1"/>
                </a:solidFill>
              </a:rPr>
              <a:t>تقدير ال</a:t>
            </a:r>
            <a:r>
              <a:rPr lang="ar-JO" dirty="0" smtClean="0">
                <a:solidFill>
                  <a:schemeClr val="tx1"/>
                </a:solidFill>
              </a:rPr>
              <a:t>إ</a:t>
            </a:r>
            <a:r>
              <a:rPr lang="ar-SA" dirty="0" smtClean="0">
                <a:solidFill>
                  <a:schemeClr val="tx1"/>
                </a:solidFill>
              </a:rPr>
              <a:t>حتياجات قصيرة الأجل</a:t>
            </a:r>
            <a:endParaRPr lang="ar-SA" dirty="0">
              <a:solidFill>
                <a:schemeClr val="tx1"/>
              </a:solidFill>
            </a:endParaRPr>
          </a:p>
        </p:txBody>
      </p:sp>
      <p:sp>
        <p:nvSpPr>
          <p:cNvPr id="20" name="Rectangle 19"/>
          <p:cNvSpPr/>
          <p:nvPr/>
        </p:nvSpPr>
        <p:spPr>
          <a:xfrm>
            <a:off x="539552" y="4365104"/>
            <a:ext cx="648072" cy="1728192"/>
          </a:xfrm>
          <a:prstGeom prst="rect">
            <a:avLst/>
          </a:prstGeom>
          <a:ln/>
        </p:spPr>
        <p:style>
          <a:lnRef idx="0">
            <a:schemeClr val="accent4"/>
          </a:lnRef>
          <a:fillRef idx="3">
            <a:schemeClr val="accent4"/>
          </a:fillRef>
          <a:effectRef idx="3">
            <a:schemeClr val="accent4"/>
          </a:effectRef>
          <a:fontRef idx="minor">
            <a:schemeClr val="lt1"/>
          </a:fontRef>
        </p:style>
        <p:txBody>
          <a:bodyPr vert="vert270" rtlCol="1" anchor="ctr"/>
          <a:lstStyle/>
          <a:p>
            <a:pPr algn="ctr"/>
            <a:r>
              <a:rPr lang="ar-SA" dirty="0" smtClean="0">
                <a:solidFill>
                  <a:schemeClr val="tx1"/>
                </a:solidFill>
              </a:rPr>
              <a:t>الميزانية التقديرية اليومية</a:t>
            </a:r>
            <a:endParaRPr lang="ar-SA" dirty="0">
              <a:solidFill>
                <a:schemeClr val="tx1"/>
              </a:solidFill>
            </a:endParaRPr>
          </a:p>
        </p:txBody>
      </p:sp>
      <p:sp>
        <p:nvSpPr>
          <p:cNvPr id="21" name="Rectangle 20"/>
          <p:cNvSpPr/>
          <p:nvPr/>
        </p:nvSpPr>
        <p:spPr>
          <a:xfrm>
            <a:off x="1547664" y="4437112"/>
            <a:ext cx="792088" cy="1656184"/>
          </a:xfrm>
          <a:prstGeom prst="rect">
            <a:avLst/>
          </a:prstGeom>
          <a:ln/>
        </p:spPr>
        <p:style>
          <a:lnRef idx="0">
            <a:schemeClr val="accent4"/>
          </a:lnRef>
          <a:fillRef idx="3">
            <a:schemeClr val="accent4"/>
          </a:fillRef>
          <a:effectRef idx="3">
            <a:schemeClr val="accent4"/>
          </a:effectRef>
          <a:fontRef idx="minor">
            <a:schemeClr val="lt1"/>
          </a:fontRef>
        </p:style>
        <p:txBody>
          <a:bodyPr vert="vert270" rtlCol="1" anchor="ctr"/>
          <a:lstStyle/>
          <a:p>
            <a:pPr algn="ctr"/>
            <a:r>
              <a:rPr lang="ar-SA" dirty="0" smtClean="0">
                <a:solidFill>
                  <a:schemeClr val="tx1"/>
                </a:solidFill>
              </a:rPr>
              <a:t>الميزانية التقديرية للمصروفات الادارية</a:t>
            </a:r>
            <a:endParaRPr lang="ar-SA" dirty="0">
              <a:solidFill>
                <a:schemeClr val="tx1"/>
              </a:solidFill>
            </a:endParaRPr>
          </a:p>
        </p:txBody>
      </p:sp>
      <p:sp>
        <p:nvSpPr>
          <p:cNvPr id="22" name="Rectangle 21"/>
          <p:cNvSpPr/>
          <p:nvPr/>
        </p:nvSpPr>
        <p:spPr>
          <a:xfrm>
            <a:off x="2555776" y="4437112"/>
            <a:ext cx="864096" cy="1656184"/>
          </a:xfrm>
          <a:prstGeom prst="rect">
            <a:avLst/>
          </a:prstGeom>
          <a:ln/>
        </p:spPr>
        <p:style>
          <a:lnRef idx="0">
            <a:schemeClr val="accent4"/>
          </a:lnRef>
          <a:fillRef idx="3">
            <a:schemeClr val="accent4"/>
          </a:fillRef>
          <a:effectRef idx="3">
            <a:schemeClr val="accent4"/>
          </a:effectRef>
          <a:fontRef idx="minor">
            <a:schemeClr val="lt1"/>
          </a:fontRef>
        </p:style>
        <p:txBody>
          <a:bodyPr vert="vert270" rtlCol="1" anchor="ctr"/>
          <a:lstStyle/>
          <a:p>
            <a:pPr algn="ctr"/>
            <a:r>
              <a:rPr lang="ar-SA" dirty="0" smtClean="0">
                <a:solidFill>
                  <a:schemeClr val="tx1"/>
                </a:solidFill>
              </a:rPr>
              <a:t>الميزانية التقديرية للمصروفات الصناعيه</a:t>
            </a:r>
            <a:endParaRPr lang="ar-SA" dirty="0">
              <a:solidFill>
                <a:schemeClr val="tx1"/>
              </a:solidFill>
            </a:endParaRPr>
          </a:p>
        </p:txBody>
      </p:sp>
      <p:sp>
        <p:nvSpPr>
          <p:cNvPr id="23" name="Rectangle 22"/>
          <p:cNvSpPr/>
          <p:nvPr/>
        </p:nvSpPr>
        <p:spPr>
          <a:xfrm>
            <a:off x="3707904" y="4437112"/>
            <a:ext cx="864096" cy="1656184"/>
          </a:xfrm>
          <a:prstGeom prst="rect">
            <a:avLst/>
          </a:prstGeom>
          <a:ln/>
        </p:spPr>
        <p:style>
          <a:lnRef idx="0">
            <a:schemeClr val="accent4"/>
          </a:lnRef>
          <a:fillRef idx="3">
            <a:schemeClr val="accent4"/>
          </a:fillRef>
          <a:effectRef idx="3">
            <a:schemeClr val="accent4"/>
          </a:effectRef>
          <a:fontRef idx="minor">
            <a:schemeClr val="lt1"/>
          </a:fontRef>
        </p:style>
        <p:txBody>
          <a:bodyPr vert="vert270" rtlCol="1" anchor="ctr"/>
          <a:lstStyle/>
          <a:p>
            <a:pPr algn="ctr"/>
            <a:r>
              <a:rPr lang="ar-SA" dirty="0" smtClean="0">
                <a:solidFill>
                  <a:schemeClr val="tx1"/>
                </a:solidFill>
              </a:rPr>
              <a:t>الميزانية التقديرية للمواد والمهمات</a:t>
            </a:r>
            <a:endParaRPr lang="ar-SA" dirty="0">
              <a:solidFill>
                <a:schemeClr val="tx1"/>
              </a:solidFill>
            </a:endParaRPr>
          </a:p>
        </p:txBody>
      </p:sp>
      <p:sp>
        <p:nvSpPr>
          <p:cNvPr id="24" name="Rectangle 23"/>
          <p:cNvSpPr/>
          <p:nvPr/>
        </p:nvSpPr>
        <p:spPr>
          <a:xfrm>
            <a:off x="4788024" y="4437112"/>
            <a:ext cx="648072" cy="1656184"/>
          </a:xfrm>
          <a:prstGeom prst="rect">
            <a:avLst/>
          </a:prstGeom>
          <a:ln/>
        </p:spPr>
        <p:style>
          <a:lnRef idx="0">
            <a:schemeClr val="accent4"/>
          </a:lnRef>
          <a:fillRef idx="3">
            <a:schemeClr val="accent4"/>
          </a:fillRef>
          <a:effectRef idx="3">
            <a:schemeClr val="accent4"/>
          </a:effectRef>
          <a:fontRef idx="minor">
            <a:schemeClr val="lt1"/>
          </a:fontRef>
        </p:style>
        <p:txBody>
          <a:bodyPr vert="vert270" rtlCol="1" anchor="ctr"/>
          <a:lstStyle/>
          <a:p>
            <a:pPr algn="ctr"/>
            <a:r>
              <a:rPr lang="ar-SA" dirty="0" smtClean="0">
                <a:solidFill>
                  <a:schemeClr val="tx1"/>
                </a:solidFill>
              </a:rPr>
              <a:t>الميزانية التقديرية للاجور</a:t>
            </a:r>
            <a:endParaRPr lang="ar-SA" dirty="0">
              <a:solidFill>
                <a:schemeClr val="tx1"/>
              </a:solidFill>
            </a:endParaRPr>
          </a:p>
        </p:txBody>
      </p:sp>
      <p:cxnSp>
        <p:nvCxnSpPr>
          <p:cNvPr id="27" name="Straight Connector 26"/>
          <p:cNvCxnSpPr>
            <a:stCxn id="14" idx="2"/>
            <a:endCxn id="17" idx="0"/>
          </p:cNvCxnSpPr>
          <p:nvPr/>
        </p:nvCxnSpPr>
        <p:spPr>
          <a:xfrm rot="5400000">
            <a:off x="4860032" y="256490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a:endCxn id="19" idx="0"/>
          </p:cNvCxnSpPr>
          <p:nvPr/>
        </p:nvCxnSpPr>
        <p:spPr>
          <a:xfrm>
            <a:off x="2267744" y="3284984"/>
            <a:ext cx="4860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2"/>
          </p:cNvCxnSpPr>
          <p:nvPr/>
        </p:nvCxnSpPr>
        <p:spPr>
          <a:xfrm rot="5400000">
            <a:off x="4860032" y="3212976"/>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3"/>
            <a:endCxn id="20" idx="0"/>
          </p:cNvCxnSpPr>
          <p:nvPr/>
        </p:nvCxnSpPr>
        <p:spPr>
          <a:xfrm flipH="1">
            <a:off x="863588" y="4221088"/>
            <a:ext cx="140415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3"/>
          </p:cNvCxnSpPr>
          <p:nvPr/>
        </p:nvCxnSpPr>
        <p:spPr>
          <a:xfrm flipH="1">
            <a:off x="2123728" y="4221088"/>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2" idx="0"/>
          </p:cNvCxnSpPr>
          <p:nvPr/>
        </p:nvCxnSpPr>
        <p:spPr>
          <a:xfrm>
            <a:off x="2267744" y="4221088"/>
            <a:ext cx="72008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3" idx="0"/>
          </p:cNvCxnSpPr>
          <p:nvPr/>
        </p:nvCxnSpPr>
        <p:spPr>
          <a:xfrm>
            <a:off x="2267744" y="4221088"/>
            <a:ext cx="1872208"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8" idx="3"/>
            <a:endCxn id="24" idx="0"/>
          </p:cNvCxnSpPr>
          <p:nvPr/>
        </p:nvCxnSpPr>
        <p:spPr>
          <a:xfrm>
            <a:off x="2267744" y="4221088"/>
            <a:ext cx="28443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6339CD7F-6548-46A8-9F66-5B44D68E6E3C}" type="slidenum">
              <a:rPr lang="ar-SA" smtClean="0"/>
              <a:pPr/>
              <a:t>12</a:t>
            </a:fld>
            <a:endParaRPr lang="ar-S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14" y="44624"/>
            <a:ext cx="9143986" cy="1026922"/>
            <a:chOff x="14" y="0"/>
            <a:chExt cx="9143986" cy="1785926"/>
          </a:xfrm>
        </p:grpSpPr>
        <p:sp>
          <p:nvSpPr>
            <p:cNvPr id="4" name="Flowchart: Document 3"/>
            <p:cNvSpPr/>
            <p:nvPr/>
          </p:nvSpPr>
          <p:spPr>
            <a:xfrm>
              <a:off x="14" y="0"/>
              <a:ext cx="9143985" cy="1785926"/>
            </a:xfrm>
            <a:prstGeom prst="flowChartDocument">
              <a:avLst/>
            </a:prstGeom>
            <a:solidFill>
              <a:schemeClr val="bg1"/>
            </a:solidFill>
            <a:scene3d>
              <a:camera prst="orthographicFront"/>
              <a:lightRig rig="threePt" dir="t"/>
            </a:scene3d>
            <a:sp3d>
              <a:bevelT w="152400" h="50800" prst="softRound"/>
              <a:bevelB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b="1" dirty="0" smtClean="0">
                  <a:solidFill>
                    <a:schemeClr val="tx1"/>
                  </a:solidFill>
                </a:rPr>
                <a:t>حدود ومجالات التخطيط المالي</a:t>
              </a:r>
              <a:endParaRPr lang="ar-SA" sz="3200" b="1" dirty="0">
                <a:solidFill>
                  <a:schemeClr val="tx1"/>
                </a:solidFill>
              </a:endParaRPr>
            </a:p>
          </p:txBody>
        </p:sp>
        <p:grpSp>
          <p:nvGrpSpPr>
            <p:cNvPr id="3" name="Group 7"/>
            <p:cNvGrpSpPr/>
            <p:nvPr/>
          </p:nvGrpSpPr>
          <p:grpSpPr>
            <a:xfrm>
              <a:off x="7643834" y="0"/>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grpSp>
      <p:sp>
        <p:nvSpPr>
          <p:cNvPr id="12" name="Content Placeholder 11"/>
          <p:cNvSpPr>
            <a:spLocks noGrp="1"/>
          </p:cNvSpPr>
          <p:nvPr>
            <p:ph idx="1"/>
          </p:nvPr>
        </p:nvSpPr>
        <p:spPr>
          <a:xfrm>
            <a:off x="457200" y="1285860"/>
            <a:ext cx="8229600" cy="4840303"/>
          </a:xfrm>
        </p:spPr>
        <p:txBody>
          <a:bodyPr>
            <a:normAutofit fontScale="77500" lnSpcReduction="20000"/>
          </a:bodyPr>
          <a:lstStyle/>
          <a:p>
            <a:pPr>
              <a:buNone/>
            </a:pPr>
            <a:r>
              <a:rPr lang="ar-JO" b="1" dirty="0" smtClean="0"/>
              <a:t>1. </a:t>
            </a:r>
            <a:r>
              <a:rPr lang="ar-SA" sz="3600" b="1" dirty="0" smtClean="0"/>
              <a:t>التخطيط المالي لكل من  السيوله والربحيه </a:t>
            </a:r>
          </a:p>
          <a:p>
            <a:pPr algn="just">
              <a:buNone/>
            </a:pPr>
            <a:r>
              <a:rPr lang="ar-SA" dirty="0" smtClean="0"/>
              <a:t>وجهات النظر حول علاقه السيولة بالربحية وضرورة التخطيط المالي السليم لكل منهما</a:t>
            </a:r>
          </a:p>
          <a:p>
            <a:pPr marL="514350" indent="-514350" algn="just">
              <a:buFont typeface="+mj-cs"/>
              <a:buAutoNum type="arabic1Minus"/>
            </a:pPr>
            <a:r>
              <a:rPr lang="ar-SA" dirty="0" smtClean="0"/>
              <a:t> ترى بعض وجهات النظرأنه بالرغم من كون هدف السيولة وهدف الربحية </a:t>
            </a:r>
            <a:r>
              <a:rPr lang="ar-SA" b="1" dirty="0" smtClean="0">
                <a:solidFill>
                  <a:srgbClr val="FF0000"/>
                </a:solidFill>
              </a:rPr>
              <a:t>توأمين </a:t>
            </a:r>
            <a:r>
              <a:rPr lang="ar-JO" b="1" dirty="0" smtClean="0">
                <a:solidFill>
                  <a:srgbClr val="FF0000"/>
                </a:solidFill>
              </a:rPr>
              <a:t>إ</a:t>
            </a:r>
            <a:r>
              <a:rPr lang="ar-SA" b="1" dirty="0" smtClean="0">
                <a:solidFill>
                  <a:srgbClr val="FF0000"/>
                </a:solidFill>
              </a:rPr>
              <a:t>لا </a:t>
            </a:r>
            <a:r>
              <a:rPr lang="ar-JO" b="1" dirty="0" smtClean="0">
                <a:solidFill>
                  <a:srgbClr val="FF0000"/>
                </a:solidFill>
              </a:rPr>
              <a:t>أ</a:t>
            </a:r>
            <a:r>
              <a:rPr lang="ar-SA" b="1" dirty="0" smtClean="0">
                <a:solidFill>
                  <a:srgbClr val="FF0000"/>
                </a:solidFill>
              </a:rPr>
              <a:t>نهما متناقضين </a:t>
            </a:r>
            <a:r>
              <a:rPr lang="ar-SA" dirty="0" smtClean="0"/>
              <a:t>– فمن الناحيه النظرية على المدير المالي </a:t>
            </a:r>
            <a:r>
              <a:rPr lang="ar-JO" dirty="0" smtClean="0"/>
              <a:t>أ</a:t>
            </a:r>
            <a:r>
              <a:rPr lang="ar-SA" dirty="0" smtClean="0"/>
              <a:t>ن يقابل التدفق النقدي الداخل مع التدفق النقدي الخارج بطريقة تمنع وجود أي أرصدة نقدية لا لزوم لها تبقى عاطلة ولا تعود بأي أرباح أو إيرادات على المشروع ولكن من الناحيه الواقعيه يستحيل تحقيقه لأن كلا التدفقين لا يمكن التنبؤ بهما بدقة </a:t>
            </a:r>
            <a:r>
              <a:rPr lang="ar-SA" u="sng" dirty="0" smtClean="0"/>
              <a:t>ومن النادر جداً </a:t>
            </a:r>
            <a:r>
              <a:rPr lang="ar-JO" u="sng" dirty="0" smtClean="0"/>
              <a:t>أ</a:t>
            </a:r>
            <a:r>
              <a:rPr lang="ar-SA" u="sng" dirty="0" smtClean="0"/>
              <a:t>ن يتعادلا </a:t>
            </a:r>
          </a:p>
          <a:p>
            <a:pPr marL="514350" indent="-514350" algn="just">
              <a:buNone/>
            </a:pPr>
            <a:r>
              <a:rPr lang="ar-SA" dirty="0" smtClean="0"/>
              <a:t>يلجأ المدير المالي لحماية المشروع من خطر التوقف عن دفع التزاماته عندما يحل ميعادها </a:t>
            </a:r>
            <a:r>
              <a:rPr lang="ar-JO" dirty="0" smtClean="0"/>
              <a:t>إ</a:t>
            </a:r>
            <a:r>
              <a:rPr lang="ar-SA" dirty="0" smtClean="0"/>
              <a:t>لى </a:t>
            </a:r>
            <a:r>
              <a:rPr lang="ar-SA" dirty="0" smtClean="0">
                <a:solidFill>
                  <a:srgbClr val="FF0000"/>
                </a:solidFill>
              </a:rPr>
              <a:t>ال</a:t>
            </a:r>
            <a:r>
              <a:rPr lang="ar-JO" dirty="0" smtClean="0">
                <a:solidFill>
                  <a:srgbClr val="FF0000"/>
                </a:solidFill>
              </a:rPr>
              <a:t>إ</a:t>
            </a:r>
            <a:r>
              <a:rPr lang="ar-SA" dirty="0" smtClean="0">
                <a:solidFill>
                  <a:srgbClr val="FF0000"/>
                </a:solidFill>
              </a:rPr>
              <a:t>حتفاظ برصيد نقدي وكلما اتجه </a:t>
            </a:r>
            <a:r>
              <a:rPr lang="ar-JO" dirty="0" smtClean="0">
                <a:solidFill>
                  <a:srgbClr val="FF0000"/>
                </a:solidFill>
              </a:rPr>
              <a:t>إ</a:t>
            </a:r>
            <a:r>
              <a:rPr lang="ar-SA" dirty="0" smtClean="0">
                <a:solidFill>
                  <a:srgbClr val="FF0000"/>
                </a:solidFill>
              </a:rPr>
              <a:t>لى زيادة حمايته للمشروع اتجه لزيادة الرصيد النقدي وهذا بدور</a:t>
            </a:r>
            <a:r>
              <a:rPr lang="ar-JO" dirty="0" smtClean="0">
                <a:solidFill>
                  <a:srgbClr val="FF0000"/>
                </a:solidFill>
              </a:rPr>
              <a:t>ه</a:t>
            </a:r>
            <a:r>
              <a:rPr lang="ar-SA" dirty="0" smtClean="0">
                <a:solidFill>
                  <a:srgbClr val="FF0000"/>
                </a:solidFill>
              </a:rPr>
              <a:t> يؤدي </a:t>
            </a:r>
            <a:r>
              <a:rPr lang="ar-JO" dirty="0" smtClean="0">
                <a:solidFill>
                  <a:srgbClr val="FF0000"/>
                </a:solidFill>
              </a:rPr>
              <a:t>إ</a:t>
            </a:r>
            <a:r>
              <a:rPr lang="ar-SA" dirty="0" smtClean="0">
                <a:solidFill>
                  <a:srgbClr val="FF0000"/>
                </a:solidFill>
              </a:rPr>
              <a:t>لى تخفيض ال</a:t>
            </a:r>
            <a:r>
              <a:rPr lang="ar-JO" dirty="0" smtClean="0">
                <a:solidFill>
                  <a:srgbClr val="FF0000"/>
                </a:solidFill>
              </a:rPr>
              <a:t>أ</a:t>
            </a:r>
            <a:r>
              <a:rPr lang="ar-SA" dirty="0" smtClean="0">
                <a:solidFill>
                  <a:srgbClr val="FF0000"/>
                </a:solidFill>
              </a:rPr>
              <a:t>رباح نتيجة فقدان العائد الذي كان بال</a:t>
            </a:r>
            <a:r>
              <a:rPr lang="ar-JO" dirty="0" smtClean="0">
                <a:solidFill>
                  <a:srgbClr val="FF0000"/>
                </a:solidFill>
              </a:rPr>
              <a:t>إ</a:t>
            </a:r>
            <a:r>
              <a:rPr lang="ar-SA" dirty="0" smtClean="0">
                <a:solidFill>
                  <a:srgbClr val="FF0000"/>
                </a:solidFill>
              </a:rPr>
              <a:t>مكان تحقيقه لو استثمرت هذه ال</a:t>
            </a:r>
            <a:r>
              <a:rPr lang="ar-JO" dirty="0" smtClean="0">
                <a:solidFill>
                  <a:srgbClr val="FF0000"/>
                </a:solidFill>
              </a:rPr>
              <a:t>أ</a:t>
            </a:r>
            <a:r>
              <a:rPr lang="ar-SA" dirty="0" smtClean="0">
                <a:solidFill>
                  <a:srgbClr val="FF0000"/>
                </a:solidFill>
              </a:rPr>
              <a:t>موال المحتجزة</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13</a:t>
            </a:fld>
            <a:endParaRPr lang="ar-S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1697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1142984"/>
            <a:ext cx="8229600" cy="5286412"/>
          </a:xfrm>
        </p:spPr>
        <p:txBody>
          <a:bodyPr>
            <a:noAutofit/>
          </a:bodyPr>
          <a:lstStyle/>
          <a:p>
            <a:pPr algn="just">
              <a:buNone/>
            </a:pPr>
            <a:r>
              <a:rPr lang="ar-SA" sz="2200" dirty="0" smtClean="0"/>
              <a:t>ب- </a:t>
            </a:r>
            <a:r>
              <a:rPr lang="ar-SA" sz="2500" dirty="0" smtClean="0"/>
              <a:t>الرأي الاخر </a:t>
            </a:r>
            <a:r>
              <a:rPr lang="ar-JO" sz="2500" dirty="0" smtClean="0"/>
              <a:t>أ</a:t>
            </a:r>
            <a:r>
              <a:rPr lang="ar-SA" sz="2500" dirty="0" smtClean="0"/>
              <a:t>ن السيولة والربحية </a:t>
            </a:r>
            <a:r>
              <a:rPr lang="ar-SA" sz="2500" b="1" dirty="0" smtClean="0">
                <a:solidFill>
                  <a:srgbClr val="FF0000"/>
                </a:solidFill>
              </a:rPr>
              <a:t>لا يمكن فصلمها عن بعضهما </a:t>
            </a:r>
            <a:r>
              <a:rPr lang="ar-SA" sz="2500" dirty="0" smtClean="0"/>
              <a:t>على </a:t>
            </a:r>
            <a:r>
              <a:rPr lang="ar-JO" sz="2500" dirty="0" smtClean="0"/>
              <a:t>أ</a:t>
            </a:r>
            <a:r>
              <a:rPr lang="ar-SA" sz="2500" dirty="0" smtClean="0"/>
              <a:t>ساس </a:t>
            </a:r>
            <a:r>
              <a:rPr lang="ar-JO" sz="2500" dirty="0" smtClean="0"/>
              <a:t>أ</a:t>
            </a:r>
            <a:r>
              <a:rPr lang="ar-SA" sz="2500" dirty="0" smtClean="0"/>
              <a:t>ن المشكلة التي تواجة ال</a:t>
            </a:r>
            <a:r>
              <a:rPr lang="ar-JO" sz="2500" dirty="0" smtClean="0"/>
              <a:t>إ</a:t>
            </a:r>
            <a:r>
              <a:rPr lang="ar-SA" sz="2500" dirty="0" smtClean="0"/>
              <a:t>دارة المالية هي في تحقيق التوازن بين ال</a:t>
            </a:r>
            <a:r>
              <a:rPr lang="ar-JO" sz="2500" dirty="0" smtClean="0"/>
              <a:t>إ</a:t>
            </a:r>
            <a:r>
              <a:rPr lang="ar-SA" sz="2500" dirty="0" smtClean="0"/>
              <a:t>ستثمار الكامل للموارد المالية لتعظيم أرباح المشروع وبين ضرورة ال</a:t>
            </a:r>
            <a:r>
              <a:rPr lang="ar-JO" sz="2500" dirty="0" smtClean="0"/>
              <a:t>إ</a:t>
            </a:r>
            <a:r>
              <a:rPr lang="ar-SA" sz="2500" dirty="0" smtClean="0"/>
              <a:t>حتفاظ بجانب من تلك الموارد في شكل نقدي لمواجهة المخاطر </a:t>
            </a:r>
            <a:r>
              <a:rPr lang="ar-JO" sz="2500" dirty="0" smtClean="0"/>
              <a:t>إ</a:t>
            </a:r>
            <a:r>
              <a:rPr lang="ar-SA" sz="2500" dirty="0" smtClean="0"/>
              <a:t>ذا لم تتوفر السيولة.</a:t>
            </a:r>
          </a:p>
          <a:p>
            <a:pPr algn="just">
              <a:buNone/>
            </a:pPr>
            <a:r>
              <a:rPr lang="ar-SA" sz="2500" b="1" dirty="0" smtClean="0">
                <a:solidFill>
                  <a:srgbClr val="FF0000"/>
                </a:solidFill>
              </a:rPr>
              <a:t>أصحاب هذا الرأي يفرقون بين نوعين من السيولة (اليسر المالي) :</a:t>
            </a:r>
          </a:p>
          <a:p>
            <a:pPr algn="just">
              <a:buNone/>
            </a:pPr>
            <a:r>
              <a:rPr lang="ar-SA" sz="2500" b="1" dirty="0" smtClean="0"/>
              <a:t>اليسر المالي الحقيقي </a:t>
            </a:r>
            <a:r>
              <a:rPr lang="ar-SA" sz="2500" dirty="0" smtClean="0"/>
              <a:t>: قدرة المشروع على سداد جميع ديونه من </a:t>
            </a:r>
            <a:r>
              <a:rPr lang="ar-SA" sz="2500" dirty="0" smtClean="0">
                <a:solidFill>
                  <a:srgbClr val="FF0000"/>
                </a:solidFill>
              </a:rPr>
              <a:t>أصوله</a:t>
            </a:r>
            <a:r>
              <a:rPr lang="ar-SA" sz="2500" dirty="0" smtClean="0"/>
              <a:t> في حالة التصفية.</a:t>
            </a:r>
          </a:p>
          <a:p>
            <a:pPr algn="just">
              <a:buNone/>
            </a:pPr>
            <a:r>
              <a:rPr lang="ar-SA" sz="2500" b="1" dirty="0" smtClean="0"/>
              <a:t>اليسر المالي الفني </a:t>
            </a:r>
            <a:r>
              <a:rPr lang="ar-SA" sz="2500" dirty="0" smtClean="0"/>
              <a:t>: قدرة المشروع على توفير </a:t>
            </a:r>
            <a:r>
              <a:rPr lang="ar-SA" sz="2500" dirty="0" smtClean="0">
                <a:solidFill>
                  <a:srgbClr val="FF0000"/>
                </a:solidFill>
              </a:rPr>
              <a:t>النقد</a:t>
            </a:r>
            <a:r>
              <a:rPr lang="ar-SA" sz="2500" dirty="0" smtClean="0"/>
              <a:t> اللازم لسداد التزاماته المالية عندما يحين موعدها.</a:t>
            </a:r>
          </a:p>
          <a:p>
            <a:pPr algn="just">
              <a:buNone/>
            </a:pPr>
            <a:r>
              <a:rPr lang="ar-SA" sz="2500" dirty="0" smtClean="0">
                <a:solidFill>
                  <a:srgbClr val="FF0000"/>
                </a:solidFill>
              </a:rPr>
              <a:t>قد يكون المشروع في حالة يسر مالي حقيقي بينما </a:t>
            </a:r>
            <a:r>
              <a:rPr lang="ar-JO" sz="2500" dirty="0" smtClean="0">
                <a:solidFill>
                  <a:srgbClr val="FF0000"/>
                </a:solidFill>
              </a:rPr>
              <a:t>أ</a:t>
            </a:r>
            <a:r>
              <a:rPr lang="ar-SA" sz="2500" dirty="0" smtClean="0">
                <a:solidFill>
                  <a:srgbClr val="FF0000"/>
                </a:solidFill>
              </a:rPr>
              <a:t>مواله مجمده في </a:t>
            </a:r>
            <a:r>
              <a:rPr lang="ar-JO" sz="2500" dirty="0" smtClean="0">
                <a:solidFill>
                  <a:srgbClr val="FF0000"/>
                </a:solidFill>
              </a:rPr>
              <a:t>أ</a:t>
            </a:r>
            <a:r>
              <a:rPr lang="ar-SA" sz="2500" dirty="0" smtClean="0">
                <a:solidFill>
                  <a:srgbClr val="FF0000"/>
                </a:solidFill>
              </a:rPr>
              <a:t>صول غير نقديه معسر من الناحيه الفنيه والعكس </a:t>
            </a:r>
            <a:r>
              <a:rPr lang="ar-JO" sz="2500" dirty="0" smtClean="0">
                <a:solidFill>
                  <a:srgbClr val="FF0000"/>
                </a:solidFill>
              </a:rPr>
              <a:t>أ</a:t>
            </a:r>
            <a:r>
              <a:rPr lang="ar-SA" sz="2500" dirty="0" smtClean="0">
                <a:solidFill>
                  <a:srgbClr val="FF0000"/>
                </a:solidFill>
              </a:rPr>
              <a:t>ي قد يكون المشروع في حقيقة ال</a:t>
            </a:r>
            <a:r>
              <a:rPr lang="ar-JO" sz="2500" dirty="0" smtClean="0">
                <a:solidFill>
                  <a:srgbClr val="FF0000"/>
                </a:solidFill>
              </a:rPr>
              <a:t>أ</a:t>
            </a:r>
            <a:r>
              <a:rPr lang="ar-SA" sz="2500" dirty="0" smtClean="0">
                <a:solidFill>
                  <a:srgbClr val="FF0000"/>
                </a:solidFill>
              </a:rPr>
              <a:t>مر معسرا (في حالة التصفية) ولكنه لا يعاني من ذلك بسبب مقدرته على سداد التزاماته الجارية.</a:t>
            </a:r>
          </a:p>
          <a:p>
            <a:pPr algn="just">
              <a:buNone/>
            </a:pPr>
            <a:endParaRPr lang="ar-SA" sz="2500" dirty="0" smtClean="0"/>
          </a:p>
          <a:p>
            <a:pPr algn="just">
              <a:buNone/>
            </a:pPr>
            <a:endParaRPr lang="ar-SA" sz="2200" dirty="0" smtClean="0"/>
          </a:p>
          <a:p>
            <a:pPr>
              <a:buNone/>
            </a:pPr>
            <a:endParaRPr lang="ar-SA" sz="2200" dirty="0" smtClean="0"/>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5" name="Slide Number Placeholder 14"/>
          <p:cNvSpPr>
            <a:spLocks noGrp="1"/>
          </p:cNvSpPr>
          <p:nvPr>
            <p:ph type="sldNum" sz="quarter" idx="12"/>
          </p:nvPr>
        </p:nvSpPr>
        <p:spPr/>
        <p:txBody>
          <a:bodyPr/>
          <a:lstStyle/>
          <a:p>
            <a:fld id="{6339CD7F-6548-46A8-9F66-5B44D68E6E3C}" type="slidenum">
              <a:rPr lang="ar-SA" smtClean="0"/>
              <a:pPr/>
              <a:t>14</a:t>
            </a:fld>
            <a:endParaRPr lang="ar-S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1500174"/>
            <a:ext cx="8229600" cy="4625989"/>
          </a:xfrm>
        </p:spPr>
        <p:txBody>
          <a:bodyPr>
            <a:normAutofit fontScale="85000" lnSpcReduction="20000"/>
          </a:bodyPr>
          <a:lstStyle/>
          <a:p>
            <a:pPr algn="just">
              <a:buNone/>
            </a:pPr>
            <a:r>
              <a:rPr lang="ar-JO" dirty="0" smtClean="0"/>
              <a:t>2 . </a:t>
            </a:r>
            <a:r>
              <a:rPr lang="ar-JO" sz="3600" b="1" dirty="0" smtClean="0"/>
              <a:t>التخطيط المالي ل</a:t>
            </a:r>
            <a:r>
              <a:rPr lang="ar-SA" sz="3600" b="1" dirty="0" smtClean="0"/>
              <a:t>لمخزون السلعي </a:t>
            </a:r>
            <a:endParaRPr lang="ar-JO" sz="3600" dirty="0" smtClean="0"/>
          </a:p>
          <a:p>
            <a:pPr algn="just">
              <a:buNone/>
            </a:pPr>
            <a:r>
              <a:rPr lang="ar-SA" dirty="0" smtClean="0"/>
              <a:t> فالمخزون السلعي </a:t>
            </a:r>
            <a:r>
              <a:rPr lang="ar-JO" dirty="0" smtClean="0"/>
              <a:t>إ</a:t>
            </a:r>
            <a:r>
              <a:rPr lang="ar-SA" dirty="0" smtClean="0"/>
              <a:t>ذا زاد عن الحد الملائم </a:t>
            </a:r>
            <a:r>
              <a:rPr lang="ar-JO" dirty="0" smtClean="0"/>
              <a:t>أ</a:t>
            </a:r>
            <a:r>
              <a:rPr lang="ar-SA" dirty="0" smtClean="0"/>
              <a:t>و نقص عن هذا الحد سوف تكون له </a:t>
            </a:r>
            <a:r>
              <a:rPr lang="ar-JO" dirty="0" smtClean="0"/>
              <a:t>آ</a:t>
            </a:r>
            <a:r>
              <a:rPr lang="ar-SA" dirty="0" smtClean="0"/>
              <a:t>ثار ضارة على أرباح المشروع.</a:t>
            </a:r>
          </a:p>
          <a:p>
            <a:pPr algn="just">
              <a:buNone/>
            </a:pPr>
            <a:r>
              <a:rPr lang="ar-SA" b="1" dirty="0" smtClean="0">
                <a:solidFill>
                  <a:srgbClr val="FF0000"/>
                </a:solidFill>
              </a:rPr>
              <a:t>فالمخزون </a:t>
            </a:r>
            <a:r>
              <a:rPr lang="ar-SA" b="1" u="sng" dirty="0" smtClean="0">
                <a:solidFill>
                  <a:srgbClr val="FF0000"/>
                </a:solidFill>
              </a:rPr>
              <a:t>ال</a:t>
            </a:r>
            <a:r>
              <a:rPr lang="ar-JO" b="1" u="sng" dirty="0" smtClean="0">
                <a:solidFill>
                  <a:srgbClr val="FF0000"/>
                </a:solidFill>
              </a:rPr>
              <a:t>أ</a:t>
            </a:r>
            <a:r>
              <a:rPr lang="ar-SA" b="1" u="sng" dirty="0" smtClean="0">
                <a:solidFill>
                  <a:srgbClr val="FF0000"/>
                </a:solidFill>
              </a:rPr>
              <a:t>كثر من اللازم </a:t>
            </a:r>
            <a:r>
              <a:rPr lang="ar-SA" dirty="0" smtClean="0"/>
              <a:t>يعني </a:t>
            </a:r>
            <a:r>
              <a:rPr lang="ar-SA" dirty="0" smtClean="0">
                <a:solidFill>
                  <a:srgbClr val="FF0000"/>
                </a:solidFill>
              </a:rPr>
              <a:t>تجميد </a:t>
            </a:r>
            <a:r>
              <a:rPr lang="ar-JO" dirty="0" smtClean="0">
                <a:solidFill>
                  <a:srgbClr val="FF0000"/>
                </a:solidFill>
              </a:rPr>
              <a:t>أ</a:t>
            </a:r>
            <a:r>
              <a:rPr lang="ar-SA" dirty="0" smtClean="0">
                <a:solidFill>
                  <a:srgbClr val="FF0000"/>
                </a:solidFill>
              </a:rPr>
              <a:t>موال المشروع وتركها عاطلة و</a:t>
            </a:r>
            <a:r>
              <a:rPr lang="ar-JO" dirty="0" smtClean="0">
                <a:solidFill>
                  <a:srgbClr val="FF0000"/>
                </a:solidFill>
              </a:rPr>
              <a:t>أ</a:t>
            </a:r>
            <a:r>
              <a:rPr lang="ar-SA" dirty="0" smtClean="0">
                <a:solidFill>
                  <a:srgbClr val="FF0000"/>
                </a:solidFill>
              </a:rPr>
              <a:t>يضا تكاليف ال</a:t>
            </a:r>
            <a:r>
              <a:rPr lang="ar-JO" dirty="0" smtClean="0">
                <a:solidFill>
                  <a:srgbClr val="FF0000"/>
                </a:solidFill>
              </a:rPr>
              <a:t>إ</a:t>
            </a:r>
            <a:r>
              <a:rPr lang="ar-SA" dirty="0" smtClean="0">
                <a:solidFill>
                  <a:srgbClr val="FF0000"/>
                </a:solidFill>
              </a:rPr>
              <a:t>حتفاظ بهذا المخزون ستكون ب</a:t>
            </a:r>
            <a:r>
              <a:rPr lang="ar-JO" dirty="0" smtClean="0">
                <a:solidFill>
                  <a:srgbClr val="FF0000"/>
                </a:solidFill>
              </a:rPr>
              <a:t>ا</a:t>
            </a:r>
            <a:r>
              <a:rPr lang="ar-SA" dirty="0" smtClean="0">
                <a:solidFill>
                  <a:srgbClr val="FF0000"/>
                </a:solidFill>
              </a:rPr>
              <a:t>ستمرار </a:t>
            </a:r>
            <a:r>
              <a:rPr lang="ar-JO" dirty="0" smtClean="0">
                <a:solidFill>
                  <a:srgbClr val="FF0000"/>
                </a:solidFill>
              </a:rPr>
              <a:t>أ</a:t>
            </a:r>
            <a:r>
              <a:rPr lang="ar-SA" dirty="0" smtClean="0">
                <a:solidFill>
                  <a:srgbClr val="FF0000"/>
                </a:solidFill>
              </a:rPr>
              <a:t>على من لو كانت الكميه </a:t>
            </a:r>
            <a:r>
              <a:rPr lang="ar-JO" dirty="0" smtClean="0">
                <a:solidFill>
                  <a:srgbClr val="FF0000"/>
                </a:solidFill>
              </a:rPr>
              <a:t>أ</a:t>
            </a:r>
            <a:r>
              <a:rPr lang="ar-SA" dirty="0" smtClean="0">
                <a:solidFill>
                  <a:srgbClr val="FF0000"/>
                </a:solidFill>
              </a:rPr>
              <a:t>قل.</a:t>
            </a:r>
          </a:p>
          <a:p>
            <a:pPr algn="just">
              <a:buNone/>
            </a:pPr>
            <a:r>
              <a:rPr lang="ar-SA" b="1" dirty="0" smtClean="0">
                <a:solidFill>
                  <a:srgbClr val="FF0000"/>
                </a:solidFill>
              </a:rPr>
              <a:t>والمخزون </a:t>
            </a:r>
            <a:r>
              <a:rPr lang="ar-SA" b="1" u="sng" dirty="0" smtClean="0">
                <a:solidFill>
                  <a:srgbClr val="FF0000"/>
                </a:solidFill>
              </a:rPr>
              <a:t>ال</a:t>
            </a:r>
            <a:r>
              <a:rPr lang="ar-JO" b="1" u="sng" dirty="0" smtClean="0">
                <a:solidFill>
                  <a:srgbClr val="FF0000"/>
                </a:solidFill>
              </a:rPr>
              <a:t>أ</a:t>
            </a:r>
            <a:r>
              <a:rPr lang="ar-SA" b="1" u="sng" dirty="0" smtClean="0">
                <a:solidFill>
                  <a:srgbClr val="FF0000"/>
                </a:solidFill>
              </a:rPr>
              <a:t>قل من اللازم </a:t>
            </a:r>
            <a:r>
              <a:rPr lang="ar-SA" dirty="0" smtClean="0"/>
              <a:t>يعني </a:t>
            </a:r>
            <a:r>
              <a:rPr lang="ar-SA" dirty="0" smtClean="0">
                <a:solidFill>
                  <a:srgbClr val="FF0000"/>
                </a:solidFill>
              </a:rPr>
              <a:t>زيادة احتمالات توقف ال</a:t>
            </a:r>
            <a:r>
              <a:rPr lang="ar-JO" dirty="0" smtClean="0">
                <a:solidFill>
                  <a:srgbClr val="FF0000"/>
                </a:solidFill>
              </a:rPr>
              <a:t>إ</a:t>
            </a:r>
            <a:r>
              <a:rPr lang="ar-SA" dirty="0" smtClean="0">
                <a:solidFill>
                  <a:srgbClr val="FF0000"/>
                </a:solidFill>
              </a:rPr>
              <a:t>نتاج وعدم انتظامه واستمراره وبالتالي التشغيل بطاقة </a:t>
            </a:r>
            <a:r>
              <a:rPr lang="ar-JO" dirty="0" smtClean="0">
                <a:solidFill>
                  <a:srgbClr val="FF0000"/>
                </a:solidFill>
              </a:rPr>
              <a:t>إ</a:t>
            </a:r>
            <a:r>
              <a:rPr lang="ar-SA" dirty="0" smtClean="0">
                <a:solidFill>
                  <a:srgbClr val="FF0000"/>
                </a:solidFill>
              </a:rPr>
              <a:t>نتاجي</a:t>
            </a:r>
            <a:r>
              <a:rPr lang="ar-JO" dirty="0" smtClean="0">
                <a:solidFill>
                  <a:srgbClr val="FF0000"/>
                </a:solidFill>
              </a:rPr>
              <a:t>ة</a:t>
            </a:r>
            <a:r>
              <a:rPr lang="ar-SA" dirty="0" smtClean="0">
                <a:solidFill>
                  <a:srgbClr val="FF0000"/>
                </a:solidFill>
              </a:rPr>
              <a:t> غير كاملة.</a:t>
            </a:r>
          </a:p>
          <a:p>
            <a:pPr algn="just">
              <a:buNone/>
            </a:pPr>
            <a:r>
              <a:rPr lang="ar-SA" dirty="0" smtClean="0">
                <a:solidFill>
                  <a:srgbClr val="FF0000"/>
                </a:solidFill>
              </a:rPr>
              <a:t>ففي كلتا الحالتين يعني </a:t>
            </a:r>
            <a:r>
              <a:rPr lang="ar-JO" dirty="0" smtClean="0">
                <a:solidFill>
                  <a:srgbClr val="FF0000"/>
                </a:solidFill>
              </a:rPr>
              <a:t>إ</a:t>
            </a:r>
            <a:r>
              <a:rPr lang="ar-SA" dirty="0" smtClean="0">
                <a:solidFill>
                  <a:srgbClr val="FF0000"/>
                </a:solidFill>
              </a:rPr>
              <a:t>رتفاع تكاليف ال</a:t>
            </a:r>
            <a:r>
              <a:rPr lang="ar-JO" dirty="0" smtClean="0">
                <a:solidFill>
                  <a:srgbClr val="FF0000"/>
                </a:solidFill>
              </a:rPr>
              <a:t>إ</a:t>
            </a:r>
            <a:r>
              <a:rPr lang="ar-SA" dirty="0" smtClean="0">
                <a:solidFill>
                  <a:srgbClr val="FF0000"/>
                </a:solidFill>
              </a:rPr>
              <a:t>نتاج الذي يؤدي بدوره </a:t>
            </a:r>
            <a:r>
              <a:rPr lang="ar-JO" dirty="0" smtClean="0">
                <a:solidFill>
                  <a:srgbClr val="FF0000"/>
                </a:solidFill>
              </a:rPr>
              <a:t>إ</a:t>
            </a:r>
            <a:r>
              <a:rPr lang="ar-SA" dirty="0" smtClean="0">
                <a:solidFill>
                  <a:srgbClr val="FF0000"/>
                </a:solidFill>
              </a:rPr>
              <a:t>لى </a:t>
            </a:r>
            <a:r>
              <a:rPr lang="ar-JO" dirty="0" smtClean="0">
                <a:solidFill>
                  <a:srgbClr val="FF0000"/>
                </a:solidFill>
              </a:rPr>
              <a:t>إ</a:t>
            </a:r>
            <a:r>
              <a:rPr lang="ar-SA" dirty="0" smtClean="0">
                <a:solidFill>
                  <a:srgbClr val="FF0000"/>
                </a:solidFill>
              </a:rPr>
              <a:t>نخفاض ربح المشروع </a:t>
            </a:r>
            <a:r>
              <a:rPr lang="ar-SA" dirty="0" smtClean="0"/>
              <a:t>ومن هنا جاءت ال</a:t>
            </a:r>
            <a:r>
              <a:rPr lang="ar-JO" dirty="0" smtClean="0"/>
              <a:t>أ</a:t>
            </a:r>
            <a:r>
              <a:rPr lang="ar-SA" dirty="0" smtClean="0"/>
              <a:t>همية بقيام ال</a:t>
            </a:r>
            <a:r>
              <a:rPr lang="ar-JO" dirty="0" smtClean="0"/>
              <a:t>إ</a:t>
            </a:r>
            <a:r>
              <a:rPr lang="ar-SA" dirty="0" smtClean="0"/>
              <a:t>دارة المالية بتخطيط المخزون السلعي من المواد والمهمات </a:t>
            </a:r>
            <a:r>
              <a:rPr lang="ar-SA" u="sng" dirty="0" smtClean="0"/>
              <a:t>لتحديد المستوى ال</a:t>
            </a:r>
            <a:r>
              <a:rPr lang="ar-JO" u="sng" dirty="0" smtClean="0"/>
              <a:t>ا</a:t>
            </a:r>
            <a:r>
              <a:rPr lang="ar-SA" u="sng" dirty="0" smtClean="0"/>
              <a:t>قتصادي المناسب الذي ينبغي ال</a:t>
            </a:r>
            <a:r>
              <a:rPr lang="ar-JO" u="sng" dirty="0" smtClean="0"/>
              <a:t>ا</a:t>
            </a:r>
            <a:r>
              <a:rPr lang="ar-SA" u="sng" dirty="0" smtClean="0"/>
              <a:t>حتفاظ به من هذا المخزون.</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5" name="Slide Number Placeholder 14"/>
          <p:cNvSpPr>
            <a:spLocks noGrp="1"/>
          </p:cNvSpPr>
          <p:nvPr>
            <p:ph type="sldNum" sz="quarter" idx="12"/>
          </p:nvPr>
        </p:nvSpPr>
        <p:spPr/>
        <p:txBody>
          <a:bodyPr/>
          <a:lstStyle/>
          <a:p>
            <a:fld id="{6339CD7F-6548-46A8-9F66-5B44D68E6E3C}" type="slidenum">
              <a:rPr lang="ar-SA" smtClean="0"/>
              <a:pPr/>
              <a:t>15</a:t>
            </a:fld>
            <a:endParaRPr lang="ar-S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1643050"/>
            <a:ext cx="8229600" cy="4483113"/>
          </a:xfrm>
        </p:spPr>
        <p:txBody>
          <a:bodyPr>
            <a:normAutofit/>
          </a:bodyPr>
          <a:lstStyle/>
          <a:p>
            <a:pPr algn="just">
              <a:buNone/>
            </a:pPr>
            <a:r>
              <a:rPr lang="ar-JO" dirty="0" smtClean="0"/>
              <a:t>3 . </a:t>
            </a:r>
            <a:r>
              <a:rPr lang="ar-JO" sz="2800" b="1" dirty="0" smtClean="0"/>
              <a:t>التخطيط المالي ل</a:t>
            </a:r>
            <a:r>
              <a:rPr lang="ar-SA" sz="2800" b="1" dirty="0" smtClean="0"/>
              <a:t>لإنفاق ال</a:t>
            </a:r>
            <a:r>
              <a:rPr lang="ar-JO" sz="2800" b="1" dirty="0" smtClean="0"/>
              <a:t>ا</a:t>
            </a:r>
            <a:r>
              <a:rPr lang="ar-SA" sz="2800" b="1" dirty="0" smtClean="0"/>
              <a:t>ستثماري </a:t>
            </a:r>
            <a:endParaRPr lang="ar-JO" sz="2800" dirty="0" smtClean="0"/>
          </a:p>
          <a:p>
            <a:pPr algn="just">
              <a:lnSpc>
                <a:spcPct val="150000"/>
              </a:lnSpc>
              <a:buNone/>
            </a:pPr>
            <a:r>
              <a:rPr lang="ar-JO" sz="2400" b="1" dirty="0" smtClean="0"/>
              <a:t>التخطيط المالي ل</a:t>
            </a:r>
            <a:r>
              <a:rPr lang="ar-SA" sz="2400" b="1" dirty="0" smtClean="0"/>
              <a:t>لإنفاق ال</a:t>
            </a:r>
            <a:r>
              <a:rPr lang="ar-JO" sz="2400" b="1" dirty="0" smtClean="0"/>
              <a:t>ا</a:t>
            </a:r>
            <a:r>
              <a:rPr lang="ar-SA" sz="2400" b="1" dirty="0" smtClean="0"/>
              <a:t>ستثماري </a:t>
            </a:r>
            <a:r>
              <a:rPr lang="ar-SA" sz="2500" dirty="0" smtClean="0"/>
              <a:t>من </a:t>
            </a:r>
            <a:r>
              <a:rPr lang="ar-JO" sz="2500" dirty="0" smtClean="0"/>
              <a:t>أ</a:t>
            </a:r>
            <a:r>
              <a:rPr lang="ar-SA" sz="2500" dirty="0" smtClean="0"/>
              <a:t>هم القرارت التي تشارك في اتخاذها ال</a:t>
            </a:r>
            <a:r>
              <a:rPr lang="ar-JO" sz="2500" dirty="0" smtClean="0"/>
              <a:t>إ</a:t>
            </a:r>
            <a:r>
              <a:rPr lang="ar-SA" sz="2500" dirty="0" smtClean="0"/>
              <a:t>دارة الماليه، فهدف التخطيط الاستثماري </a:t>
            </a:r>
            <a:r>
              <a:rPr lang="ar-SA" sz="2500" dirty="0" smtClean="0">
                <a:solidFill>
                  <a:srgbClr val="FF0000"/>
                </a:solidFill>
              </a:rPr>
              <a:t>استبعاد ال</a:t>
            </a:r>
            <a:r>
              <a:rPr lang="ar-JO" sz="2500" dirty="0" smtClean="0">
                <a:solidFill>
                  <a:srgbClr val="FF0000"/>
                </a:solidFill>
              </a:rPr>
              <a:t>إ</a:t>
            </a:r>
            <a:r>
              <a:rPr lang="ar-SA" sz="2500" dirty="0" smtClean="0">
                <a:solidFill>
                  <a:srgbClr val="FF0000"/>
                </a:solidFill>
              </a:rPr>
              <a:t>ستثمارات التي لا لزوم لها </a:t>
            </a:r>
            <a:r>
              <a:rPr lang="ar-JO" sz="2500" dirty="0" smtClean="0">
                <a:solidFill>
                  <a:srgbClr val="FF0000"/>
                </a:solidFill>
              </a:rPr>
              <a:t>أ</a:t>
            </a:r>
            <a:r>
              <a:rPr lang="ar-SA" sz="2500" dirty="0" smtClean="0">
                <a:solidFill>
                  <a:srgbClr val="FF0000"/>
                </a:solidFill>
              </a:rPr>
              <a:t>و </a:t>
            </a:r>
            <a:r>
              <a:rPr lang="ar-JO" sz="2500" dirty="0" smtClean="0">
                <a:solidFill>
                  <a:srgbClr val="FF0000"/>
                </a:solidFill>
              </a:rPr>
              <a:t>إ</a:t>
            </a:r>
            <a:r>
              <a:rPr lang="ar-SA" sz="2500" dirty="0" smtClean="0">
                <a:solidFill>
                  <a:srgbClr val="FF0000"/>
                </a:solidFill>
              </a:rPr>
              <a:t>ختيار ال</a:t>
            </a:r>
            <a:r>
              <a:rPr lang="ar-JO" sz="2500" dirty="0" smtClean="0">
                <a:solidFill>
                  <a:srgbClr val="FF0000"/>
                </a:solidFill>
              </a:rPr>
              <a:t>أ</a:t>
            </a:r>
            <a:r>
              <a:rPr lang="ar-SA" sz="2500" dirty="0" smtClean="0">
                <a:solidFill>
                  <a:srgbClr val="FF0000"/>
                </a:solidFill>
              </a:rPr>
              <a:t>كثر ربحيه منها </a:t>
            </a:r>
            <a:r>
              <a:rPr lang="ar-SA" sz="2500" dirty="0" smtClean="0"/>
              <a:t>. فأي خط</a:t>
            </a:r>
            <a:r>
              <a:rPr lang="ar-JO" sz="2500" dirty="0" smtClean="0"/>
              <a:t>أ</a:t>
            </a:r>
            <a:r>
              <a:rPr lang="ar-SA" sz="2500" dirty="0" smtClean="0"/>
              <a:t> في تقدير ال</a:t>
            </a:r>
            <a:r>
              <a:rPr lang="ar-JO" sz="2500" dirty="0" smtClean="0"/>
              <a:t>ا</a:t>
            </a:r>
            <a:r>
              <a:rPr lang="ar-SA" sz="2500" dirty="0" smtClean="0"/>
              <a:t>ستثمارات تصبح نتائجه خطيرة على مستقبل المشروع </a:t>
            </a:r>
            <a:r>
              <a:rPr lang="ar-SA" sz="2500" dirty="0" smtClean="0">
                <a:solidFill>
                  <a:srgbClr val="FF0000"/>
                </a:solidFill>
              </a:rPr>
              <a:t>وتتوقف درجه الخطورة على حجم المبالغ المستثمرة .ال</a:t>
            </a:r>
            <a:r>
              <a:rPr lang="ar-JO" sz="2500" dirty="0" smtClean="0">
                <a:solidFill>
                  <a:srgbClr val="FF0000"/>
                </a:solidFill>
              </a:rPr>
              <a:t>أ</a:t>
            </a:r>
            <a:r>
              <a:rPr lang="ar-SA" sz="2500" dirty="0" smtClean="0">
                <a:solidFill>
                  <a:srgbClr val="FF0000"/>
                </a:solidFill>
              </a:rPr>
              <a:t>مر الذي يؤثر على المشروع لفترات زمنيه طويلة.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5" name="Slide Number Placeholder 14"/>
          <p:cNvSpPr>
            <a:spLocks noGrp="1"/>
          </p:cNvSpPr>
          <p:nvPr>
            <p:ph type="sldNum" sz="quarter" idx="12"/>
          </p:nvPr>
        </p:nvSpPr>
        <p:spPr/>
        <p:txBody>
          <a:bodyPr/>
          <a:lstStyle/>
          <a:p>
            <a:fld id="{6339CD7F-6548-46A8-9F66-5B44D68E6E3C}" type="slidenum">
              <a:rPr lang="ar-SA" smtClean="0"/>
              <a:pPr/>
              <a:t>16</a:t>
            </a:fld>
            <a:endParaRPr lang="ar-S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1500174"/>
            <a:ext cx="8229600" cy="4625989"/>
          </a:xfrm>
        </p:spPr>
        <p:txBody>
          <a:bodyPr>
            <a:normAutofit fontScale="77500" lnSpcReduction="20000"/>
          </a:bodyPr>
          <a:lstStyle/>
          <a:p>
            <a:pPr algn="just">
              <a:buNone/>
            </a:pPr>
            <a:r>
              <a:rPr lang="ar-JO" dirty="0" smtClean="0"/>
              <a:t>4 . </a:t>
            </a:r>
            <a:r>
              <a:rPr lang="ar-SA" sz="3600" b="1" dirty="0" smtClean="0"/>
              <a:t>تخطيط الهيكل المالي ( التخطيط التمويلي) </a:t>
            </a:r>
            <a:endParaRPr lang="ar-JO" sz="3600" dirty="0" smtClean="0"/>
          </a:p>
          <a:p>
            <a:pPr algn="just">
              <a:buNone/>
            </a:pPr>
            <a:r>
              <a:rPr lang="ar-SA" dirty="0" smtClean="0"/>
              <a:t> إن قدرة المشروع وفاعليته في </a:t>
            </a:r>
            <a:r>
              <a:rPr lang="ar-SA" dirty="0" smtClean="0">
                <a:solidFill>
                  <a:srgbClr val="FF0000"/>
                </a:solidFill>
              </a:rPr>
              <a:t>استخدام المصادر التمويلية المختلفه </a:t>
            </a:r>
            <a:r>
              <a:rPr lang="ar-SA" b="1" dirty="0" smtClean="0">
                <a:solidFill>
                  <a:srgbClr val="FF0000"/>
                </a:solidFill>
              </a:rPr>
              <a:t>من أموال ملكية </a:t>
            </a:r>
            <a:r>
              <a:rPr lang="ar-JO" b="1" dirty="0" smtClean="0">
                <a:solidFill>
                  <a:srgbClr val="FF0000"/>
                </a:solidFill>
              </a:rPr>
              <a:t>إ</a:t>
            </a:r>
            <a:r>
              <a:rPr lang="ar-SA" b="1" dirty="0" smtClean="0">
                <a:solidFill>
                  <a:srgbClr val="FF0000"/>
                </a:solidFill>
              </a:rPr>
              <a:t>لى ال</a:t>
            </a:r>
            <a:r>
              <a:rPr lang="ar-JO" b="1" dirty="0" smtClean="0">
                <a:solidFill>
                  <a:srgbClr val="FF0000"/>
                </a:solidFill>
              </a:rPr>
              <a:t>إ</a:t>
            </a:r>
            <a:r>
              <a:rPr lang="ar-SA" b="1" dirty="0" smtClean="0">
                <a:solidFill>
                  <a:srgbClr val="FF0000"/>
                </a:solidFill>
              </a:rPr>
              <a:t>قتراض</a:t>
            </a:r>
            <a:r>
              <a:rPr lang="ar-SA" dirty="0" smtClean="0">
                <a:solidFill>
                  <a:srgbClr val="FF0000"/>
                </a:solidFill>
              </a:rPr>
              <a:t> </a:t>
            </a:r>
            <a:r>
              <a:rPr lang="ar-SA" dirty="0" smtClean="0"/>
              <a:t>بأنواعه يعتبر أحد دعائم نجاحه، وإذا فشل يفسر </a:t>
            </a:r>
            <a:r>
              <a:rPr lang="ar-JO" dirty="0" smtClean="0"/>
              <a:t>ب</a:t>
            </a:r>
            <a:r>
              <a:rPr lang="ar-SA" dirty="0" smtClean="0"/>
              <a:t>ضعفه وعدم فاعليته في استخدام المصادر التمويليه المختلفه بال</a:t>
            </a:r>
            <a:r>
              <a:rPr lang="ar-JO" dirty="0" smtClean="0"/>
              <a:t>أ</a:t>
            </a:r>
            <a:r>
              <a:rPr lang="ar-SA" dirty="0" smtClean="0"/>
              <a:t>سلوب المناسب </a:t>
            </a:r>
          </a:p>
          <a:p>
            <a:pPr algn="just">
              <a:buNone/>
            </a:pPr>
            <a:r>
              <a:rPr lang="ar-SA" dirty="0" smtClean="0"/>
              <a:t>هناك مجموعة من التساؤلات الأساسية التي تمثل ال</a:t>
            </a:r>
            <a:r>
              <a:rPr lang="ar-JO" dirty="0" smtClean="0"/>
              <a:t>إ</a:t>
            </a:r>
            <a:r>
              <a:rPr lang="ar-SA" dirty="0" smtClean="0"/>
              <a:t>عتبارات المالية الأساسية الواجب أخذها في ال</a:t>
            </a:r>
            <a:r>
              <a:rPr lang="ar-JO" dirty="0" smtClean="0"/>
              <a:t>إ</a:t>
            </a:r>
            <a:r>
              <a:rPr lang="ar-SA" dirty="0" smtClean="0"/>
              <a:t>عتبار عند </a:t>
            </a:r>
            <a:r>
              <a:rPr lang="ar-JO" dirty="0" smtClean="0"/>
              <a:t>إ</a:t>
            </a:r>
            <a:r>
              <a:rPr lang="ar-SA" dirty="0" smtClean="0"/>
              <a:t>تخاذ القرارت المالية:</a:t>
            </a:r>
          </a:p>
          <a:p>
            <a:pPr algn="just">
              <a:buFontTx/>
              <a:buChar char="-"/>
            </a:pPr>
            <a:r>
              <a:rPr lang="ar-SA" dirty="0" smtClean="0">
                <a:solidFill>
                  <a:srgbClr val="FF0000"/>
                </a:solidFill>
              </a:rPr>
              <a:t>هل يملك المشروع الأموال اللازمه لخططه المختلفه ؟</a:t>
            </a:r>
          </a:p>
          <a:p>
            <a:pPr algn="just">
              <a:buFontTx/>
              <a:buChar char="-"/>
            </a:pPr>
            <a:r>
              <a:rPr lang="ar-JO" dirty="0" smtClean="0">
                <a:solidFill>
                  <a:srgbClr val="FF0000"/>
                </a:solidFill>
              </a:rPr>
              <a:t>إ</a:t>
            </a:r>
            <a:r>
              <a:rPr lang="ar-SA" dirty="0" smtClean="0">
                <a:solidFill>
                  <a:srgbClr val="FF0000"/>
                </a:solidFill>
              </a:rPr>
              <a:t>ذا كانت ال</a:t>
            </a:r>
            <a:r>
              <a:rPr lang="ar-JO" dirty="0" smtClean="0">
                <a:solidFill>
                  <a:srgbClr val="FF0000"/>
                </a:solidFill>
              </a:rPr>
              <a:t>إ</a:t>
            </a:r>
            <a:r>
              <a:rPr lang="ar-SA" dirty="0" smtClean="0">
                <a:solidFill>
                  <a:srgbClr val="FF0000"/>
                </a:solidFill>
              </a:rPr>
              <a:t>جابه بالنفي فهل يمكن الحصول على الاموال؟</a:t>
            </a:r>
          </a:p>
          <a:p>
            <a:pPr algn="just">
              <a:buFontTx/>
              <a:buChar char="-"/>
            </a:pPr>
            <a:r>
              <a:rPr lang="ar-SA" dirty="0" smtClean="0">
                <a:solidFill>
                  <a:srgbClr val="FF0000"/>
                </a:solidFill>
              </a:rPr>
              <a:t>ومن أي مصادر ؟</a:t>
            </a:r>
          </a:p>
          <a:p>
            <a:pPr algn="just">
              <a:buFontTx/>
              <a:buChar char="-"/>
            </a:pPr>
            <a:r>
              <a:rPr lang="ar-SA" dirty="0" smtClean="0">
                <a:solidFill>
                  <a:srgbClr val="FF0000"/>
                </a:solidFill>
              </a:rPr>
              <a:t>وبأية تكلفة ؟</a:t>
            </a:r>
          </a:p>
          <a:p>
            <a:pPr algn="just">
              <a:buFontTx/>
              <a:buChar char="-"/>
            </a:pPr>
            <a:r>
              <a:rPr lang="ar-SA" dirty="0" smtClean="0">
                <a:solidFill>
                  <a:srgbClr val="FF0000"/>
                </a:solidFill>
              </a:rPr>
              <a:t>وكيف يكون الهيكل المالي المناسب (بين ملكية إلى الإقتراض)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5" name="Slide Number Placeholder 14"/>
          <p:cNvSpPr>
            <a:spLocks noGrp="1"/>
          </p:cNvSpPr>
          <p:nvPr>
            <p:ph type="sldNum" sz="quarter" idx="12"/>
          </p:nvPr>
        </p:nvSpPr>
        <p:spPr/>
        <p:txBody>
          <a:bodyPr/>
          <a:lstStyle/>
          <a:p>
            <a:fld id="{6339CD7F-6548-46A8-9F66-5B44D68E6E3C}" type="slidenum">
              <a:rPr lang="ar-SA" smtClean="0"/>
              <a:pPr/>
              <a:t>17</a:t>
            </a:fld>
            <a:endParaRPr lang="ar-S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1428736"/>
            <a:ext cx="8229600" cy="4697427"/>
          </a:xfrm>
        </p:spPr>
        <p:txBody>
          <a:bodyPr>
            <a:normAutofit/>
          </a:bodyPr>
          <a:lstStyle/>
          <a:p>
            <a:pPr>
              <a:buNone/>
            </a:pPr>
            <a:r>
              <a:rPr lang="ar-SA" b="1" dirty="0" smtClean="0"/>
              <a:t>موضوعات الفصل</a:t>
            </a:r>
          </a:p>
          <a:p>
            <a:r>
              <a:rPr lang="ar-SA" dirty="0" smtClean="0"/>
              <a:t>مقدمه في التخطيط المالي </a:t>
            </a:r>
          </a:p>
          <a:p>
            <a:r>
              <a:rPr lang="ar-SA" dirty="0" smtClean="0"/>
              <a:t>الإطار الفكري للتخطيط المالي</a:t>
            </a:r>
          </a:p>
          <a:p>
            <a:r>
              <a:rPr lang="ar-SA" dirty="0" smtClean="0"/>
              <a:t>الميزانيات التقديريه </a:t>
            </a:r>
          </a:p>
          <a:p>
            <a:r>
              <a:rPr lang="ar-SA" dirty="0" smtClean="0"/>
              <a:t>التخطيط للسيوله والتخطيط للربحية</a:t>
            </a:r>
          </a:p>
          <a:p>
            <a:r>
              <a:rPr lang="ar-SA" dirty="0" smtClean="0"/>
              <a:t>التخطيط للمخزون السلعي</a:t>
            </a:r>
          </a:p>
          <a:p>
            <a:r>
              <a:rPr lang="ar-SA" dirty="0" smtClean="0"/>
              <a:t>تخطيط الإنفاق الاستثماري</a:t>
            </a:r>
          </a:p>
          <a:p>
            <a:r>
              <a:rPr lang="ar-SA" dirty="0" smtClean="0"/>
              <a:t>تخطيط الهيكل المالي ( التخطيط التمويلي)</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2</a:t>
            </a:fld>
            <a:endParaRPr lang="ar-S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 y="44624"/>
            <a:ext cx="9143986" cy="1785926"/>
            <a:chOff x="14" y="0"/>
            <a:chExt cx="9143986" cy="1785926"/>
          </a:xfrm>
        </p:grpSpPr>
        <p:sp>
          <p:nvSpPr>
            <p:cNvPr id="4" name="Flowchart: Document 3"/>
            <p:cNvSpPr/>
            <p:nvPr/>
          </p:nvSpPr>
          <p:spPr>
            <a:xfrm>
              <a:off x="14" y="0"/>
              <a:ext cx="9143985" cy="1785926"/>
            </a:xfrm>
            <a:prstGeom prst="flowChartDocument">
              <a:avLst/>
            </a:prstGeom>
            <a:solidFill>
              <a:schemeClr val="bg1"/>
            </a:solidFill>
            <a:scene3d>
              <a:camera prst="orthographicFront"/>
              <a:lightRig rig="threePt" dir="t"/>
            </a:scene3d>
            <a:sp3d>
              <a:bevelT w="152400" h="50800" prst="softRound"/>
              <a:bevelB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600" dirty="0" smtClean="0">
                  <a:solidFill>
                    <a:schemeClr val="tx1"/>
                  </a:solidFill>
                </a:rPr>
                <a:t>التخطيط المالي</a:t>
              </a:r>
              <a:endParaRPr lang="ar-SA" sz="3600" dirty="0">
                <a:solidFill>
                  <a:schemeClr val="tx1"/>
                </a:solidFill>
              </a:endParaRPr>
            </a:p>
          </p:txBody>
        </p:sp>
        <p:grpSp>
          <p:nvGrpSpPr>
            <p:cNvPr id="8" name="Group 7"/>
            <p:cNvGrpSpPr/>
            <p:nvPr/>
          </p:nvGrpSpPr>
          <p:grpSpPr>
            <a:xfrm>
              <a:off x="7643834" y="0"/>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grpSp>
      <p:sp>
        <p:nvSpPr>
          <p:cNvPr id="12" name="Content Placeholder 11"/>
          <p:cNvSpPr>
            <a:spLocks noGrp="1"/>
          </p:cNvSpPr>
          <p:nvPr>
            <p:ph idx="1"/>
          </p:nvPr>
        </p:nvSpPr>
        <p:spPr>
          <a:xfrm>
            <a:off x="467544" y="2636912"/>
            <a:ext cx="8229600" cy="3528392"/>
          </a:xfrm>
        </p:spPr>
        <p:txBody>
          <a:bodyPr>
            <a:noAutofit/>
          </a:bodyPr>
          <a:lstStyle/>
          <a:p>
            <a:pPr>
              <a:buNone/>
            </a:pPr>
            <a:r>
              <a:rPr lang="ar-SA" sz="3000" dirty="0" smtClean="0"/>
              <a:t>يهدف </a:t>
            </a:r>
            <a:endParaRPr lang="en-US" sz="3000" dirty="0" smtClean="0"/>
          </a:p>
          <a:p>
            <a:pPr>
              <a:buNone/>
            </a:pPr>
            <a:r>
              <a:rPr lang="ar-JO" sz="3000" dirty="0" smtClean="0"/>
              <a:t>إ</a:t>
            </a:r>
            <a:r>
              <a:rPr lang="ar-SA" sz="3000" dirty="0" smtClean="0"/>
              <a:t>لى </a:t>
            </a:r>
            <a:r>
              <a:rPr lang="ar-SA" sz="3000" dirty="0" smtClean="0">
                <a:solidFill>
                  <a:srgbClr val="FF0000"/>
                </a:solidFill>
              </a:rPr>
              <a:t>تحقيق ال</a:t>
            </a:r>
            <a:r>
              <a:rPr lang="ar-JO" sz="3000" dirty="0" smtClean="0">
                <a:solidFill>
                  <a:srgbClr val="FF0000"/>
                </a:solidFill>
              </a:rPr>
              <a:t>ا</a:t>
            </a:r>
            <a:r>
              <a:rPr lang="ar-SA" sz="3000" dirty="0" smtClean="0">
                <a:solidFill>
                  <a:srgbClr val="FF0000"/>
                </a:solidFill>
              </a:rPr>
              <a:t>ستخدام الأفضل </a:t>
            </a:r>
            <a:r>
              <a:rPr lang="ar-SA" sz="3000" dirty="0" smtClean="0"/>
              <a:t>لرأس مال المشروع(جانب الاصول) والتكوين الأمثل للهيكل المالي( جانب الخصوم</a:t>
            </a:r>
            <a:r>
              <a:rPr lang="en-US" sz="3000" dirty="0" smtClean="0"/>
              <a:t> </a:t>
            </a:r>
            <a:r>
              <a:rPr lang="ar-SA" sz="3000" dirty="0" smtClean="0"/>
              <a:t>وحقوق الملكية)</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3</a:t>
            </a:fld>
            <a:endParaRPr lang="ar-S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67544" y="1285860"/>
            <a:ext cx="8229600" cy="4879444"/>
          </a:xfrm>
        </p:spPr>
        <p:txBody>
          <a:bodyPr>
            <a:noAutofit/>
          </a:bodyPr>
          <a:lstStyle/>
          <a:p>
            <a:pPr>
              <a:buNone/>
            </a:pPr>
            <a:r>
              <a:rPr lang="ar-SA" sz="3000" dirty="0" smtClean="0"/>
              <a:t>الميزانيه العموميه تتكون من الأصول والخصوم + حقوق الملكية :</a:t>
            </a:r>
          </a:p>
          <a:p>
            <a:pPr algn="just">
              <a:buNone/>
            </a:pPr>
            <a:r>
              <a:rPr lang="ar-SA" sz="3000" dirty="0" smtClean="0"/>
              <a:t>في جانب ال</a:t>
            </a:r>
            <a:r>
              <a:rPr lang="ar-JO" sz="3000" dirty="0" smtClean="0"/>
              <a:t>أ</a:t>
            </a:r>
            <a:r>
              <a:rPr lang="ar-SA" sz="3000" dirty="0" smtClean="0"/>
              <a:t>صول هي الموجودات التي يستغلها </a:t>
            </a:r>
            <a:r>
              <a:rPr lang="ar-JO" sz="3000" dirty="0" smtClean="0"/>
              <a:t>المشروع </a:t>
            </a:r>
            <a:r>
              <a:rPr lang="ar-SA" sz="3000" dirty="0" smtClean="0"/>
              <a:t>في نشاطه</a:t>
            </a:r>
          </a:p>
          <a:p>
            <a:pPr algn="just">
              <a:buNone/>
            </a:pPr>
            <a:r>
              <a:rPr lang="ar-SA" sz="3000" dirty="0" smtClean="0"/>
              <a:t>في جانب الخصوم وحقوق الملكية هي مصادر الأموال التي مكنته من اقتناء هذه الموجودات على </a:t>
            </a:r>
            <a:r>
              <a:rPr lang="ar-JO" sz="3000" dirty="0" smtClean="0"/>
              <a:t>إ</a:t>
            </a:r>
            <a:r>
              <a:rPr lang="ar-SA" sz="3000" dirty="0" smtClean="0"/>
              <a:t>ختلاف </a:t>
            </a:r>
            <a:r>
              <a:rPr lang="ar-JO" sz="3000" dirty="0" smtClean="0"/>
              <a:t>أ</a:t>
            </a:r>
            <a:r>
              <a:rPr lang="ar-SA" sz="3000" dirty="0" smtClean="0"/>
              <a:t>شكالها </a:t>
            </a:r>
          </a:p>
          <a:p>
            <a:pPr algn="just">
              <a:buNone/>
            </a:pPr>
            <a:r>
              <a:rPr lang="ar-JO" sz="3000" dirty="0" smtClean="0"/>
              <a:t>أ</a:t>
            </a:r>
            <a:r>
              <a:rPr lang="ar-SA" sz="3000" u="sng" dirty="0" smtClean="0"/>
              <a:t>لتخطيط المالي السليم </a:t>
            </a:r>
            <a:r>
              <a:rPr lang="ar-SA" sz="3000" dirty="0" smtClean="0"/>
              <a:t>الذي يعمل على وجود نسب متوازن</a:t>
            </a:r>
            <a:r>
              <a:rPr lang="ar-JO" sz="3000" dirty="0" smtClean="0"/>
              <a:t>ة</a:t>
            </a:r>
            <a:r>
              <a:rPr lang="ar-SA" sz="3000" dirty="0" smtClean="0"/>
              <a:t> بين الأصول وبعضها، بين الخصوم وبعضها وبين ال</a:t>
            </a:r>
            <a:r>
              <a:rPr lang="ar-JO" sz="3000" dirty="0" smtClean="0"/>
              <a:t>أ</a:t>
            </a:r>
            <a:r>
              <a:rPr lang="ar-SA" sz="3000" dirty="0" smtClean="0"/>
              <a:t>صول بالخصوم بما يتفق وظروفه </a:t>
            </a:r>
            <a:r>
              <a:rPr lang="ar-JO" sz="3000" dirty="0" smtClean="0"/>
              <a:t>أ</a:t>
            </a:r>
            <a:r>
              <a:rPr lang="ar-SA" sz="3000" dirty="0" smtClean="0"/>
              <a:t>و لا يخرج عما يدور في المشروعات المث</a:t>
            </a:r>
            <a:r>
              <a:rPr lang="ar-JO" sz="3000" dirty="0" smtClean="0"/>
              <a:t>يل</a:t>
            </a:r>
            <a:r>
              <a:rPr lang="ar-SA" sz="3000" dirty="0" smtClean="0"/>
              <a:t>ة </a:t>
            </a:r>
            <a:r>
              <a:rPr lang="ar-JO" sz="3000" dirty="0" smtClean="0"/>
              <a:t>أ</a:t>
            </a:r>
            <a:r>
              <a:rPr lang="ar-SA" sz="3000" dirty="0" smtClean="0"/>
              <a:t>و قطاع الصناع</a:t>
            </a:r>
            <a:r>
              <a:rPr lang="ar-JO" sz="3000" dirty="0" smtClean="0"/>
              <a:t>ة</a:t>
            </a:r>
            <a:r>
              <a:rPr lang="ar-SA" sz="3000" dirty="0" smtClean="0"/>
              <a:t> الذي ينتمي </a:t>
            </a:r>
            <a:r>
              <a:rPr lang="ar-JO" sz="3000" dirty="0" smtClean="0"/>
              <a:t>إ</a:t>
            </a:r>
            <a:r>
              <a:rPr lang="ar-SA" sz="3000" dirty="0" smtClean="0"/>
              <a:t>ليه المشروع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4</a:t>
            </a:fld>
            <a:endParaRPr lang="ar-S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85720" y="1071546"/>
            <a:ext cx="8229600" cy="1143000"/>
          </a:xfrm>
        </p:spPr>
        <p:txBody>
          <a:bodyPr/>
          <a:lstStyle/>
          <a:p>
            <a:r>
              <a:rPr lang="ar-SA" dirty="0" smtClean="0"/>
              <a:t>الإطار الفكري للتخطيط المالي</a:t>
            </a:r>
            <a:endParaRPr lang="ar-SA" dirty="0"/>
          </a:p>
        </p:txBody>
      </p:sp>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2143116"/>
            <a:ext cx="8229600" cy="3983047"/>
          </a:xfrm>
        </p:spPr>
        <p:txBody>
          <a:bodyPr>
            <a:normAutofit/>
          </a:bodyPr>
          <a:lstStyle/>
          <a:p>
            <a:pPr algn="just">
              <a:buNone/>
            </a:pPr>
            <a:r>
              <a:rPr lang="ar-SA" dirty="0" smtClean="0">
                <a:solidFill>
                  <a:srgbClr val="FF0000"/>
                </a:solidFill>
              </a:rPr>
              <a:t>التخطيط</a:t>
            </a:r>
            <a:r>
              <a:rPr lang="ar-SA" dirty="0" smtClean="0"/>
              <a:t> هو المنطلق ل</a:t>
            </a:r>
            <a:r>
              <a:rPr lang="ar-JO" dirty="0" smtClean="0"/>
              <a:t>إ</a:t>
            </a:r>
            <a:r>
              <a:rPr lang="ar-SA" dirty="0" smtClean="0"/>
              <a:t>تخاذ القرارت </a:t>
            </a:r>
          </a:p>
          <a:p>
            <a:pPr algn="just">
              <a:buNone/>
            </a:pPr>
            <a:r>
              <a:rPr lang="ar-JO" dirty="0" smtClean="0"/>
              <a:t>إ</a:t>
            </a:r>
            <a:r>
              <a:rPr lang="ar-SA" dirty="0" smtClean="0"/>
              <a:t>تخاذ القرارت هو </a:t>
            </a:r>
            <a:r>
              <a:rPr lang="ar-JO" dirty="0" smtClean="0"/>
              <a:t>إ</a:t>
            </a:r>
            <a:r>
              <a:rPr lang="ar-SA" dirty="0" smtClean="0"/>
              <a:t>ختيار البديل ال</a:t>
            </a:r>
            <a:r>
              <a:rPr lang="ar-JO" dirty="0" smtClean="0"/>
              <a:t>أ</a:t>
            </a:r>
            <a:r>
              <a:rPr lang="ar-SA" dirty="0" smtClean="0"/>
              <a:t>فضل (ال</a:t>
            </a:r>
            <a:r>
              <a:rPr lang="ar-JO" dirty="0" smtClean="0"/>
              <a:t>أ</a:t>
            </a:r>
            <a:r>
              <a:rPr lang="ar-SA" dirty="0" smtClean="0"/>
              <a:t>كف</a:t>
            </a:r>
            <a:r>
              <a:rPr lang="ar-JO" dirty="0" smtClean="0"/>
              <a:t>أ</a:t>
            </a:r>
            <a:r>
              <a:rPr lang="ar-SA" dirty="0" smtClean="0"/>
              <a:t>) الذي يحقق الهدف المطلوب، وذلك من بين عدة بدائل متاحة .</a:t>
            </a:r>
          </a:p>
          <a:p>
            <a:pPr algn="just">
              <a:buNone/>
            </a:pPr>
            <a:r>
              <a:rPr lang="ar-SA" dirty="0" smtClean="0"/>
              <a:t>وهو عملية </a:t>
            </a:r>
            <a:r>
              <a:rPr lang="ar-SA" u="sng" dirty="0" smtClean="0"/>
              <a:t>مستمرة</a:t>
            </a:r>
            <a:r>
              <a:rPr lang="ar-SA" dirty="0" smtClean="0"/>
              <a:t> خلال دورة حياة المشروع وقد يكون التخطيط لفترة طويلة قد تمتد </a:t>
            </a:r>
            <a:r>
              <a:rPr lang="ar-JO" dirty="0" smtClean="0"/>
              <a:t>إ</a:t>
            </a:r>
            <a:r>
              <a:rPr lang="ar-SA" dirty="0" smtClean="0"/>
              <a:t>لى عشرات السنين كتخطيط ال</a:t>
            </a:r>
            <a:r>
              <a:rPr lang="ar-JO" dirty="0" smtClean="0"/>
              <a:t>إ</a:t>
            </a:r>
            <a:r>
              <a:rPr lang="ar-SA" dirty="0" smtClean="0"/>
              <a:t>نفاق ال</a:t>
            </a:r>
            <a:r>
              <a:rPr lang="ar-JO" dirty="0" smtClean="0"/>
              <a:t>إ</a:t>
            </a:r>
            <a:r>
              <a:rPr lang="ar-SA" dirty="0" smtClean="0"/>
              <a:t>ستثماري للمشروع أو قد يكون لفترة قصيرة كتخطيط النشاط الجاري.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5</a:t>
            </a:fld>
            <a:endParaRPr lang="ar-S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14" y="44624"/>
            <a:ext cx="9143986" cy="1785926"/>
            <a:chOff x="14" y="0"/>
            <a:chExt cx="9143986" cy="1785926"/>
          </a:xfrm>
        </p:grpSpPr>
        <p:sp>
          <p:nvSpPr>
            <p:cNvPr id="4" name="Flowchart: Document 3"/>
            <p:cNvSpPr/>
            <p:nvPr/>
          </p:nvSpPr>
          <p:spPr>
            <a:xfrm>
              <a:off x="14" y="0"/>
              <a:ext cx="9143985" cy="1785926"/>
            </a:xfrm>
            <a:prstGeom prst="flowChartDocument">
              <a:avLst/>
            </a:prstGeom>
            <a:solidFill>
              <a:schemeClr val="bg1"/>
            </a:solidFill>
            <a:scene3d>
              <a:camera prst="orthographicFront"/>
              <a:lightRig rig="threePt" dir="t"/>
            </a:scene3d>
            <a:sp3d>
              <a:bevelT w="152400" h="50800" prst="softRound"/>
              <a:bevelB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dirty="0" smtClean="0">
                  <a:solidFill>
                    <a:schemeClr val="tx1"/>
                  </a:solidFill>
                </a:rPr>
                <a:t>المراحل التي يمر بها التخطيط السليم</a:t>
              </a:r>
              <a:br>
                <a:rPr lang="ar-SA" sz="3200" dirty="0" smtClean="0">
                  <a:solidFill>
                    <a:schemeClr val="tx1"/>
                  </a:solidFill>
                </a:rPr>
              </a:br>
              <a:r>
                <a:rPr lang="ar-SA" sz="3200" dirty="0" smtClean="0">
                  <a:solidFill>
                    <a:schemeClr val="tx1"/>
                  </a:solidFill>
                </a:rPr>
                <a:t>(التخطيط البرنامجي</a:t>
              </a:r>
              <a:r>
                <a:rPr lang="ar-SA" dirty="0" smtClean="0">
                  <a:solidFill>
                    <a:schemeClr val="tx1"/>
                  </a:solidFill>
                </a:rPr>
                <a:t>)</a:t>
              </a:r>
              <a:endParaRPr lang="ar-SA" dirty="0">
                <a:solidFill>
                  <a:schemeClr val="tx1"/>
                </a:solidFill>
              </a:endParaRPr>
            </a:p>
          </p:txBody>
        </p:sp>
        <p:grpSp>
          <p:nvGrpSpPr>
            <p:cNvPr id="3" name="Group 7"/>
            <p:cNvGrpSpPr/>
            <p:nvPr/>
          </p:nvGrpSpPr>
          <p:grpSpPr>
            <a:xfrm>
              <a:off x="7643834" y="0"/>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grpSp>
      <p:sp>
        <p:nvSpPr>
          <p:cNvPr id="12" name="Content Placeholder 11"/>
          <p:cNvSpPr>
            <a:spLocks noGrp="1"/>
          </p:cNvSpPr>
          <p:nvPr>
            <p:ph idx="1"/>
          </p:nvPr>
        </p:nvSpPr>
        <p:spPr>
          <a:xfrm>
            <a:off x="457200" y="1988840"/>
            <a:ext cx="8229600" cy="4137323"/>
          </a:xfrm>
        </p:spPr>
        <p:txBody>
          <a:bodyPr>
            <a:normAutofit fontScale="85000" lnSpcReduction="10000"/>
          </a:bodyPr>
          <a:lstStyle/>
          <a:p>
            <a:pPr algn="just">
              <a:buNone/>
            </a:pPr>
            <a:r>
              <a:rPr lang="ar-SA" dirty="0" smtClean="0"/>
              <a:t>أ – التعرف على المشكله وتعريف دقائقها </a:t>
            </a:r>
          </a:p>
          <a:p>
            <a:pPr algn="just">
              <a:buNone/>
            </a:pPr>
            <a:r>
              <a:rPr lang="ar-JO" dirty="0" smtClean="0"/>
              <a:t>التأكد من فهم </a:t>
            </a:r>
            <a:r>
              <a:rPr lang="ar-SA" dirty="0" smtClean="0"/>
              <a:t>المشكل</a:t>
            </a:r>
            <a:r>
              <a:rPr lang="ar-JO" dirty="0" smtClean="0"/>
              <a:t>ة</a:t>
            </a:r>
            <a:r>
              <a:rPr lang="ar-SA" dirty="0" smtClean="0"/>
              <a:t> </a:t>
            </a:r>
            <a:r>
              <a:rPr lang="ar-JO" dirty="0" smtClean="0"/>
              <a:t> فالمشكله </a:t>
            </a:r>
            <a:r>
              <a:rPr lang="ar-SA" dirty="0" smtClean="0"/>
              <a:t>غير المعروفه لا يمكن حلها </a:t>
            </a:r>
          </a:p>
          <a:p>
            <a:pPr algn="just">
              <a:buNone/>
            </a:pPr>
            <a:r>
              <a:rPr lang="ar-SA" dirty="0" smtClean="0"/>
              <a:t>ب – تحديد وتنمية عدة حلول بديلة للمشكله</a:t>
            </a:r>
          </a:p>
          <a:p>
            <a:pPr algn="just">
              <a:buNone/>
            </a:pPr>
            <a:r>
              <a:rPr lang="ar-SA" dirty="0" smtClean="0"/>
              <a:t>المشكله الواحده قد تحل بوسائل كثيرة </a:t>
            </a:r>
          </a:p>
          <a:p>
            <a:pPr algn="just">
              <a:buNone/>
            </a:pPr>
            <a:r>
              <a:rPr lang="ar-SA" dirty="0" smtClean="0"/>
              <a:t>جـ - تقييم كل بديل</a:t>
            </a:r>
          </a:p>
          <a:p>
            <a:pPr algn="just">
              <a:buNone/>
            </a:pPr>
            <a:r>
              <a:rPr lang="ar-SA" dirty="0" smtClean="0"/>
              <a:t>تحديد المزايا والعيوب</a:t>
            </a:r>
            <a:r>
              <a:rPr lang="ar-JO" dirty="0" smtClean="0"/>
              <a:t> المتوقعة</a:t>
            </a:r>
            <a:r>
              <a:rPr lang="ar-SA" dirty="0" smtClean="0"/>
              <a:t> لكل بديل، مما يستلزم التنبؤ بالمستقبل</a:t>
            </a:r>
          </a:p>
          <a:p>
            <a:pPr algn="just">
              <a:buNone/>
            </a:pPr>
            <a:r>
              <a:rPr lang="ar-SA" dirty="0" smtClean="0"/>
              <a:t>د – </a:t>
            </a:r>
            <a:r>
              <a:rPr lang="ar-JO" dirty="0" smtClean="0"/>
              <a:t>إ</a:t>
            </a:r>
            <a:r>
              <a:rPr lang="ar-SA" dirty="0" smtClean="0"/>
              <a:t>ختيار البديل ال</a:t>
            </a:r>
            <a:r>
              <a:rPr lang="ar-JO" dirty="0" smtClean="0"/>
              <a:t>أ</a:t>
            </a:r>
            <a:r>
              <a:rPr lang="ar-SA" dirty="0" smtClean="0"/>
              <a:t>فضل</a:t>
            </a:r>
          </a:p>
          <a:p>
            <a:pPr algn="just">
              <a:buNone/>
            </a:pPr>
            <a:r>
              <a:rPr lang="ar-SA" dirty="0" smtClean="0"/>
              <a:t>يتوقف هذا ال</a:t>
            </a:r>
            <a:r>
              <a:rPr lang="ar-JO" dirty="0" smtClean="0"/>
              <a:t>إ</a:t>
            </a:r>
            <a:r>
              <a:rPr lang="ar-SA" dirty="0" smtClean="0"/>
              <a:t>ختيار على تقدير النتائج المحتمله للحلول البديلة على ضوء الأهداف المنشودة </a:t>
            </a:r>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6</a:t>
            </a:fld>
            <a:endParaRPr lang="ar-S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14" y="44624"/>
            <a:ext cx="9143986" cy="1440160"/>
            <a:chOff x="14" y="0"/>
            <a:chExt cx="9143986" cy="1785926"/>
          </a:xfrm>
        </p:grpSpPr>
        <p:sp>
          <p:nvSpPr>
            <p:cNvPr id="4" name="Flowchart: Document 3"/>
            <p:cNvSpPr/>
            <p:nvPr/>
          </p:nvSpPr>
          <p:spPr>
            <a:xfrm>
              <a:off x="14" y="0"/>
              <a:ext cx="9143985" cy="1785926"/>
            </a:xfrm>
            <a:prstGeom prst="flowChartDocument">
              <a:avLst/>
            </a:prstGeom>
            <a:solidFill>
              <a:schemeClr val="bg1"/>
            </a:solidFill>
            <a:scene3d>
              <a:camera prst="orthographicFront"/>
              <a:lightRig rig="threePt" dir="t"/>
            </a:scene3d>
            <a:sp3d>
              <a:bevelT w="152400" h="50800" prst="softRound"/>
              <a:bevelB prst="angle"/>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b="1" dirty="0" smtClean="0">
                  <a:solidFill>
                    <a:schemeClr val="tx1"/>
                  </a:solidFill>
                </a:rPr>
                <a:t>الميزانيات التقديرية</a:t>
              </a:r>
              <a:endParaRPr lang="ar-SA" sz="3200" b="1" dirty="0">
                <a:solidFill>
                  <a:schemeClr val="tx1"/>
                </a:solidFill>
              </a:endParaRPr>
            </a:p>
          </p:txBody>
        </p:sp>
        <p:grpSp>
          <p:nvGrpSpPr>
            <p:cNvPr id="3" name="Group 7"/>
            <p:cNvGrpSpPr/>
            <p:nvPr/>
          </p:nvGrpSpPr>
          <p:grpSpPr>
            <a:xfrm>
              <a:off x="7643834" y="0"/>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grpSp>
      <p:sp>
        <p:nvSpPr>
          <p:cNvPr id="12" name="Content Placeholder 11"/>
          <p:cNvSpPr>
            <a:spLocks noGrp="1"/>
          </p:cNvSpPr>
          <p:nvPr>
            <p:ph idx="1"/>
          </p:nvPr>
        </p:nvSpPr>
        <p:spPr>
          <a:xfrm>
            <a:off x="457200" y="1556792"/>
            <a:ext cx="8229600" cy="4752528"/>
          </a:xfrm>
        </p:spPr>
        <p:txBody>
          <a:bodyPr>
            <a:normAutofit fontScale="25000" lnSpcReduction="20000"/>
          </a:bodyPr>
          <a:lstStyle/>
          <a:p>
            <a:pPr algn="just">
              <a:buFontTx/>
              <a:buChar char="-"/>
            </a:pPr>
            <a:r>
              <a:rPr lang="ar-SA" sz="10800" dirty="0" smtClean="0"/>
              <a:t>هي ربط التخطيط البرنامجي بتخطيط زمني أساسه التنبؤ مقدماً بنشاط المشروع بدلالة المصروفات والإيرادات والأصول وحقوق حملة الاسهم.</a:t>
            </a:r>
            <a:endParaRPr lang="ar-JO" sz="10800" dirty="0" smtClean="0"/>
          </a:p>
          <a:p>
            <a:pPr algn="just">
              <a:buFontTx/>
              <a:buChar char="-"/>
            </a:pPr>
            <a:r>
              <a:rPr lang="ar-SA" sz="10800" dirty="0" smtClean="0"/>
              <a:t>هي خطه مدونة في صورة رقمية.</a:t>
            </a:r>
            <a:endParaRPr lang="ar-JO" sz="10800" dirty="0" smtClean="0"/>
          </a:p>
          <a:p>
            <a:pPr algn="just">
              <a:buFontTx/>
              <a:buChar char="-"/>
            </a:pPr>
            <a:r>
              <a:rPr lang="ar-SA" sz="10800" dirty="0" smtClean="0"/>
              <a:t>هي الظهر المادي للتنبؤ.</a:t>
            </a:r>
            <a:endParaRPr lang="ar-JO" sz="10800" dirty="0" smtClean="0"/>
          </a:p>
          <a:p>
            <a:pPr algn="just">
              <a:buFontTx/>
              <a:buChar char="-"/>
            </a:pPr>
            <a:r>
              <a:rPr lang="ar-JO" sz="10800" dirty="0" smtClean="0"/>
              <a:t>هي إدارة المشروع في تخطيط احتياجاته طويلة الأجل وقصيرة الأجل.</a:t>
            </a:r>
          </a:p>
          <a:p>
            <a:pPr algn="just">
              <a:buFontTx/>
              <a:buChar char="-"/>
            </a:pPr>
            <a:r>
              <a:rPr lang="ar-JO" sz="10800" dirty="0" smtClean="0"/>
              <a:t>هي </a:t>
            </a:r>
            <a:r>
              <a:rPr lang="ar-SA" sz="10800" dirty="0" smtClean="0">
                <a:solidFill>
                  <a:srgbClr val="FF0000"/>
                </a:solidFill>
              </a:rPr>
              <a:t>العمود الفقري للتخطيط حيث يتم من خلالها تسجيل التوقعات عن المستقبل من التدفقات النقدية الداخلة والخارجة في المشروع ومن ثم تحديد ال</a:t>
            </a:r>
            <a:r>
              <a:rPr lang="ar-JO" sz="10800" dirty="0" smtClean="0">
                <a:solidFill>
                  <a:srgbClr val="FF0000"/>
                </a:solidFill>
              </a:rPr>
              <a:t>إ</a:t>
            </a:r>
            <a:r>
              <a:rPr lang="ar-SA" sz="10800" dirty="0" smtClean="0">
                <a:solidFill>
                  <a:srgbClr val="FF0000"/>
                </a:solidFill>
              </a:rPr>
              <a:t>حتياجات المالية في ال</a:t>
            </a:r>
            <a:r>
              <a:rPr lang="ar-JO" sz="10800" dirty="0" smtClean="0">
                <a:solidFill>
                  <a:srgbClr val="FF0000"/>
                </a:solidFill>
              </a:rPr>
              <a:t>أ</a:t>
            </a:r>
            <a:r>
              <a:rPr lang="ar-SA" sz="10800" dirty="0" smtClean="0">
                <a:solidFill>
                  <a:srgbClr val="FF0000"/>
                </a:solidFill>
              </a:rPr>
              <a:t>جلين الطويل والقصير بشكل يجعله قادراً على تعظيم أرباحه ومقابلة التزاماته دون التاثير على مستوى ال</a:t>
            </a:r>
            <a:r>
              <a:rPr lang="ar-JO" sz="10800" dirty="0" smtClean="0">
                <a:solidFill>
                  <a:srgbClr val="FF0000"/>
                </a:solidFill>
              </a:rPr>
              <a:t>أ</a:t>
            </a:r>
            <a:r>
              <a:rPr lang="ar-SA" sz="10800" dirty="0" smtClean="0">
                <a:solidFill>
                  <a:srgbClr val="FF0000"/>
                </a:solidFill>
              </a:rPr>
              <a:t>رباح.</a:t>
            </a:r>
            <a:endParaRPr lang="ar-JO" sz="10800" dirty="0" smtClean="0">
              <a:solidFill>
                <a:srgbClr val="FF0000"/>
              </a:solidFill>
            </a:endParaRPr>
          </a:p>
          <a:p>
            <a:pPr algn="just">
              <a:buFontTx/>
              <a:buChar char="-"/>
            </a:pPr>
            <a:r>
              <a:rPr lang="ar-SA" sz="10800" dirty="0" smtClean="0"/>
              <a:t>تستخدم ل</a:t>
            </a:r>
            <a:r>
              <a:rPr lang="ar-JO" sz="10800" dirty="0" smtClean="0"/>
              <a:t>أ</a:t>
            </a:r>
            <a:r>
              <a:rPr lang="ar-SA" sz="10800" dirty="0" smtClean="0"/>
              <a:t>غراض الرقابه مما جعل الكثيرين ينظرون اليها كأداة من </a:t>
            </a:r>
            <a:r>
              <a:rPr lang="ar-JO" sz="10800" dirty="0" smtClean="0"/>
              <a:t>أ</a:t>
            </a:r>
            <a:r>
              <a:rPr lang="ar-SA" sz="10800" dirty="0" smtClean="0"/>
              <a:t>هم </a:t>
            </a:r>
            <a:r>
              <a:rPr lang="ar-JO" sz="10800" dirty="0" smtClean="0"/>
              <a:t>أ</a:t>
            </a:r>
            <a:r>
              <a:rPr lang="ar-SA" sz="10800" dirty="0" smtClean="0"/>
              <a:t>دوات الرقابه ب</a:t>
            </a:r>
            <a:r>
              <a:rPr lang="ar-JO" sz="10800" dirty="0" smtClean="0"/>
              <a:t>لإ</a:t>
            </a:r>
            <a:r>
              <a:rPr lang="ar-SA" sz="10800" dirty="0" smtClean="0"/>
              <a:t>ضافه </a:t>
            </a:r>
            <a:r>
              <a:rPr lang="ar-JO" sz="10800" dirty="0" smtClean="0"/>
              <a:t>إ</a:t>
            </a:r>
            <a:r>
              <a:rPr lang="ar-SA" sz="10800" dirty="0" smtClean="0"/>
              <a:t>لى طبيعتها التخطيطيه.</a:t>
            </a:r>
          </a:p>
          <a:p>
            <a:pPr algn="just">
              <a:buFontTx/>
              <a:buChar char="-"/>
            </a:pPr>
            <a:endParaRPr lang="ar-SA" dirty="0" smtClean="0"/>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7</a:t>
            </a:fld>
            <a:endParaRPr lang="ar-S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28596" y="1000108"/>
            <a:ext cx="8229600" cy="1143000"/>
          </a:xfrm>
        </p:spPr>
        <p:txBody>
          <a:bodyPr/>
          <a:lstStyle/>
          <a:p>
            <a:r>
              <a:rPr lang="ar-SA" dirty="0" smtClean="0"/>
              <a:t>الميزانيات التقديرية </a:t>
            </a:r>
            <a:endParaRPr lang="ar-SA" dirty="0"/>
          </a:p>
        </p:txBody>
      </p:sp>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2428868"/>
            <a:ext cx="8229600" cy="3697295"/>
          </a:xfrm>
        </p:spPr>
        <p:txBody>
          <a:bodyPr>
            <a:normAutofit/>
          </a:bodyPr>
          <a:lstStyle/>
          <a:p>
            <a:pPr>
              <a:buNone/>
            </a:pPr>
            <a:r>
              <a:rPr lang="ar-SA" dirty="0" smtClean="0"/>
              <a:t>أنواع الميزانيات :</a:t>
            </a:r>
          </a:p>
          <a:p>
            <a:pPr marL="514350" indent="-514350">
              <a:buFont typeface="+mj-lt"/>
              <a:buAutoNum type="arabicPeriod"/>
            </a:pPr>
            <a:r>
              <a:rPr lang="ar-SA" dirty="0" smtClean="0"/>
              <a:t>الميزانية التقديرية للمبيعات </a:t>
            </a:r>
          </a:p>
          <a:p>
            <a:pPr marL="514350" indent="-514350">
              <a:buFont typeface="+mj-lt"/>
              <a:buAutoNum type="arabicPeriod"/>
            </a:pPr>
            <a:r>
              <a:rPr lang="ar-SA" dirty="0" smtClean="0"/>
              <a:t>الميزاني</a:t>
            </a:r>
            <a:r>
              <a:rPr lang="ar-JO" dirty="0" smtClean="0"/>
              <a:t>ة</a:t>
            </a:r>
            <a:r>
              <a:rPr lang="ar-SA" dirty="0" smtClean="0"/>
              <a:t> التقديري</a:t>
            </a:r>
            <a:r>
              <a:rPr lang="ar-JO" dirty="0" smtClean="0"/>
              <a:t>ة</a:t>
            </a:r>
            <a:r>
              <a:rPr lang="ar-SA" dirty="0" smtClean="0"/>
              <a:t> لل</a:t>
            </a:r>
            <a:r>
              <a:rPr lang="ar-JO" dirty="0" smtClean="0"/>
              <a:t>إ</a:t>
            </a:r>
            <a:r>
              <a:rPr lang="ar-SA" dirty="0" smtClean="0"/>
              <a:t>نتاج</a:t>
            </a:r>
          </a:p>
          <a:p>
            <a:pPr marL="514350" indent="-514350">
              <a:buFont typeface="+mj-lt"/>
              <a:buAutoNum type="arabicPeriod"/>
            </a:pPr>
            <a:r>
              <a:rPr lang="ar-SA" dirty="0" smtClean="0"/>
              <a:t>الميزاني</a:t>
            </a:r>
            <a:r>
              <a:rPr lang="ar-JO" dirty="0" smtClean="0"/>
              <a:t>ة</a:t>
            </a:r>
            <a:r>
              <a:rPr lang="ar-SA" dirty="0" smtClean="0"/>
              <a:t> التقديري</a:t>
            </a:r>
            <a:r>
              <a:rPr lang="ar-JO" dirty="0" smtClean="0"/>
              <a:t>ة</a:t>
            </a:r>
            <a:r>
              <a:rPr lang="ar-SA" dirty="0" smtClean="0"/>
              <a:t> للمصروفات ال</a:t>
            </a:r>
            <a:r>
              <a:rPr lang="ar-JO" dirty="0" smtClean="0"/>
              <a:t>إ</a:t>
            </a:r>
            <a:r>
              <a:rPr lang="ar-SA" dirty="0" smtClean="0"/>
              <a:t>دارية والبيعيه </a:t>
            </a:r>
          </a:p>
          <a:p>
            <a:pPr marL="514350" indent="-514350">
              <a:buFont typeface="+mj-lt"/>
              <a:buAutoNum type="arabicPeriod"/>
            </a:pPr>
            <a:r>
              <a:rPr lang="ar-SA" dirty="0" smtClean="0"/>
              <a:t>القائمه التقديريه للأرباح والخسا</a:t>
            </a:r>
            <a:r>
              <a:rPr lang="ar-JO" dirty="0" smtClean="0"/>
              <a:t>ئ</a:t>
            </a:r>
            <a:r>
              <a:rPr lang="ar-SA" dirty="0" smtClean="0"/>
              <a:t>ر </a:t>
            </a:r>
          </a:p>
          <a:p>
            <a:pPr>
              <a:buFontTx/>
              <a:buChar char="-"/>
            </a:pPr>
            <a:endParaRPr lang="ar-SA" dirty="0" smtClean="0"/>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8</a:t>
            </a:fld>
            <a:endParaRPr lang="ar-S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28596" y="1142984"/>
            <a:ext cx="8229600" cy="1143000"/>
          </a:xfrm>
        </p:spPr>
        <p:txBody>
          <a:bodyPr/>
          <a:lstStyle/>
          <a:p>
            <a:r>
              <a:rPr lang="ar-SA" dirty="0" smtClean="0"/>
              <a:t>الميزانية التقديرية للمبيعات </a:t>
            </a:r>
            <a:endParaRPr lang="ar-SA" dirty="0"/>
          </a:p>
        </p:txBody>
      </p:sp>
      <p:grpSp>
        <p:nvGrpSpPr>
          <p:cNvPr id="3" name="Group 7"/>
          <p:cNvGrpSpPr/>
          <p:nvPr/>
        </p:nvGrpSpPr>
        <p:grpSpPr>
          <a:xfrm>
            <a:off x="7643834" y="44624"/>
            <a:ext cx="1500166" cy="1357298"/>
            <a:chOff x="7643834" y="0"/>
            <a:chExt cx="1500166" cy="1357298"/>
          </a:xfrm>
        </p:grpSpPr>
        <p:sp>
          <p:nvSpPr>
            <p:cNvPr id="11" name="Teardrop 10"/>
            <p:cNvSpPr/>
            <p:nvPr/>
          </p:nvSpPr>
          <p:spPr>
            <a:xfrm>
              <a:off x="7643834" y="0"/>
              <a:ext cx="1500166" cy="1357298"/>
            </a:xfrm>
            <a:prstGeom prst="teardrop">
              <a:avLst/>
            </a:prstGeom>
            <a:solidFill>
              <a:schemeClr val="bg1"/>
            </a:solidFill>
            <a:ln>
              <a:solidFill>
                <a:schemeClr val="bg1"/>
              </a:solidFill>
            </a:ln>
            <a:scene3d>
              <a:camera prst="orthographicFront"/>
              <a:lightRig rig="threePt" dir="t"/>
            </a:scene3d>
            <a:sp3d contourW="44450">
              <a:bevelT w="152400" h="50800" prst="softRound"/>
              <a:bevelB prst="angle"/>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7" name="Picture 5"/>
            <p:cNvPicPr>
              <a:picLocks noChangeAspect="1" noChangeArrowheads="1"/>
            </p:cNvPicPr>
            <p:nvPr/>
          </p:nvPicPr>
          <p:blipFill>
            <a:blip r:embed="rId2" cstate="print"/>
            <a:srcRect/>
            <a:stretch>
              <a:fillRect/>
            </a:stretch>
          </p:blipFill>
          <p:spPr bwMode="auto">
            <a:xfrm>
              <a:off x="8001024" y="214290"/>
              <a:ext cx="965842" cy="928694"/>
            </a:xfrm>
            <a:prstGeom prst="rect">
              <a:avLst/>
            </a:prstGeom>
            <a:noFill/>
          </p:spPr>
        </p:pic>
      </p:grpSp>
      <p:sp>
        <p:nvSpPr>
          <p:cNvPr id="12" name="Content Placeholder 11"/>
          <p:cNvSpPr>
            <a:spLocks noGrp="1"/>
          </p:cNvSpPr>
          <p:nvPr>
            <p:ph idx="1"/>
          </p:nvPr>
        </p:nvSpPr>
        <p:spPr>
          <a:xfrm>
            <a:off x="457200" y="2214554"/>
            <a:ext cx="8229600" cy="3911609"/>
          </a:xfrm>
        </p:spPr>
        <p:txBody>
          <a:bodyPr>
            <a:normAutofit/>
          </a:bodyPr>
          <a:lstStyle/>
          <a:p>
            <a:pPr algn="just"/>
            <a:r>
              <a:rPr lang="ar-SA" dirty="0" smtClean="0"/>
              <a:t>- </a:t>
            </a:r>
            <a:r>
              <a:rPr lang="ar-SA" dirty="0" smtClean="0">
                <a:solidFill>
                  <a:srgbClr val="FF0000"/>
                </a:solidFill>
              </a:rPr>
              <a:t>تعتبر </a:t>
            </a:r>
            <a:r>
              <a:rPr lang="ar-JO" dirty="0" smtClean="0">
                <a:solidFill>
                  <a:srgbClr val="FF0000"/>
                </a:solidFill>
              </a:rPr>
              <a:t>أ</a:t>
            </a:r>
            <a:r>
              <a:rPr lang="ar-SA" dirty="0" smtClean="0">
                <a:solidFill>
                  <a:srgbClr val="FF0000"/>
                </a:solidFill>
              </a:rPr>
              <a:t>ساساً ومنطلقاً لتحضير باقي الميزانيات ال</a:t>
            </a:r>
            <a:r>
              <a:rPr lang="ar-JO" dirty="0" smtClean="0">
                <a:solidFill>
                  <a:srgbClr val="FF0000"/>
                </a:solidFill>
              </a:rPr>
              <a:t>أ</a:t>
            </a:r>
            <a:r>
              <a:rPr lang="ar-SA" dirty="0" smtClean="0">
                <a:solidFill>
                  <a:srgbClr val="FF0000"/>
                </a:solidFill>
              </a:rPr>
              <a:t>خرى القصيرة الأجل أوالطويلة الأجل.</a:t>
            </a:r>
          </a:p>
          <a:p>
            <a:pPr algn="just"/>
            <a:r>
              <a:rPr lang="ar-SA" dirty="0" smtClean="0"/>
              <a:t>- وهي نقط</a:t>
            </a:r>
            <a:r>
              <a:rPr lang="ar-JO" dirty="0" smtClean="0"/>
              <a:t>ة</a:t>
            </a:r>
            <a:r>
              <a:rPr lang="ar-SA" dirty="0" smtClean="0"/>
              <a:t> ال</a:t>
            </a:r>
            <a:r>
              <a:rPr lang="ar-JO" dirty="0" smtClean="0"/>
              <a:t>إ</a:t>
            </a:r>
            <a:r>
              <a:rPr lang="ar-SA" dirty="0" smtClean="0"/>
              <a:t>نطلاق </a:t>
            </a:r>
            <a:r>
              <a:rPr lang="ar-SA" dirty="0" smtClean="0">
                <a:solidFill>
                  <a:srgbClr val="FF0000"/>
                </a:solidFill>
              </a:rPr>
              <a:t>في تقدير ال</a:t>
            </a:r>
            <a:r>
              <a:rPr lang="ar-JO" dirty="0" smtClean="0">
                <a:solidFill>
                  <a:srgbClr val="FF0000"/>
                </a:solidFill>
              </a:rPr>
              <a:t>إ</a:t>
            </a:r>
            <a:r>
              <a:rPr lang="ar-SA" dirty="0" smtClean="0">
                <a:solidFill>
                  <a:srgbClr val="FF0000"/>
                </a:solidFill>
              </a:rPr>
              <a:t>حتياجات المالية الطويلة ال</a:t>
            </a:r>
            <a:r>
              <a:rPr lang="ar-JO" dirty="0" smtClean="0">
                <a:solidFill>
                  <a:srgbClr val="FF0000"/>
                </a:solidFill>
              </a:rPr>
              <a:t>أ</a:t>
            </a:r>
            <a:r>
              <a:rPr lang="ar-SA" dirty="0" smtClean="0">
                <a:solidFill>
                  <a:srgbClr val="FF0000"/>
                </a:solidFill>
              </a:rPr>
              <a:t>جل والقصيرة ال</a:t>
            </a:r>
            <a:r>
              <a:rPr lang="ar-JO" dirty="0" smtClean="0">
                <a:solidFill>
                  <a:srgbClr val="FF0000"/>
                </a:solidFill>
              </a:rPr>
              <a:t>أ</a:t>
            </a:r>
            <a:r>
              <a:rPr lang="ar-SA" dirty="0" smtClean="0">
                <a:solidFill>
                  <a:srgbClr val="FF0000"/>
                </a:solidFill>
              </a:rPr>
              <a:t>جل. </a:t>
            </a:r>
            <a:r>
              <a:rPr lang="ar-SA" dirty="0" smtClean="0"/>
              <a:t>التنبؤ بالمبيعات في المدى الطويل </a:t>
            </a:r>
            <a:r>
              <a:rPr lang="ar-SA" dirty="0" smtClean="0">
                <a:solidFill>
                  <a:srgbClr val="FF0000"/>
                </a:solidFill>
              </a:rPr>
              <a:t>يحدد ال</a:t>
            </a:r>
            <a:r>
              <a:rPr lang="ar-JO" dirty="0" smtClean="0">
                <a:solidFill>
                  <a:srgbClr val="FF0000"/>
                </a:solidFill>
              </a:rPr>
              <a:t>إ</a:t>
            </a:r>
            <a:r>
              <a:rPr lang="ar-SA" dirty="0" smtClean="0">
                <a:solidFill>
                  <a:srgbClr val="FF0000"/>
                </a:solidFill>
              </a:rPr>
              <a:t>نفاق ال</a:t>
            </a:r>
            <a:r>
              <a:rPr lang="ar-JO" dirty="0" smtClean="0">
                <a:solidFill>
                  <a:srgbClr val="FF0000"/>
                </a:solidFill>
              </a:rPr>
              <a:t>إ</a:t>
            </a:r>
            <a:r>
              <a:rPr lang="ar-SA" dirty="0" smtClean="0">
                <a:solidFill>
                  <a:srgbClr val="FF0000"/>
                </a:solidFill>
              </a:rPr>
              <a:t>ستثماري وفي المدى القصير يحدد الكمية المطلوب </a:t>
            </a:r>
            <a:r>
              <a:rPr lang="ar-JO" dirty="0" smtClean="0">
                <a:solidFill>
                  <a:srgbClr val="FF0000"/>
                </a:solidFill>
              </a:rPr>
              <a:t>إ</a:t>
            </a:r>
            <a:r>
              <a:rPr lang="ar-SA" dirty="0" smtClean="0">
                <a:solidFill>
                  <a:srgbClr val="FF0000"/>
                </a:solidFill>
              </a:rPr>
              <a:t>نتاجها </a:t>
            </a:r>
          </a:p>
          <a:p>
            <a:pPr algn="just"/>
            <a:r>
              <a:rPr lang="ar-SA" dirty="0" smtClean="0">
                <a:solidFill>
                  <a:srgbClr val="FF0000"/>
                </a:solidFill>
              </a:rPr>
              <a:t>- هي نقطه البدء لوضع الميزانية التقديرية لل</a:t>
            </a:r>
            <a:r>
              <a:rPr lang="ar-JO" dirty="0" smtClean="0">
                <a:solidFill>
                  <a:srgbClr val="FF0000"/>
                </a:solidFill>
              </a:rPr>
              <a:t>إ</a:t>
            </a:r>
            <a:r>
              <a:rPr lang="ar-SA" dirty="0" smtClean="0">
                <a:solidFill>
                  <a:srgbClr val="FF0000"/>
                </a:solidFill>
              </a:rPr>
              <a:t>نتاج.</a:t>
            </a:r>
          </a:p>
          <a:p>
            <a:pPr algn="just">
              <a:buFontTx/>
              <a:buChar char="-"/>
            </a:pPr>
            <a:endParaRPr lang="ar-SA" dirty="0" smtClean="0"/>
          </a:p>
        </p:txBody>
      </p:sp>
      <p:sp>
        <p:nvSpPr>
          <p:cNvPr id="13" name="Footer Placeholder 12"/>
          <p:cNvSpPr>
            <a:spLocks noGrp="1"/>
          </p:cNvSpPr>
          <p:nvPr>
            <p:ph type="ftr" sz="quarter" idx="11"/>
          </p:nvPr>
        </p:nvSpPr>
        <p:spPr/>
        <p:txBody>
          <a:bodyPr/>
          <a:lstStyle/>
          <a:p>
            <a:r>
              <a:rPr lang="en-US" smtClean="0"/>
              <a:t>By Diana Alhajjeah  www.cob.rb.kau.edu.sa                                </a:t>
            </a:r>
            <a:endParaRPr lang="ar-SA" dirty="0"/>
          </a:p>
        </p:txBody>
      </p:sp>
      <p:sp>
        <p:nvSpPr>
          <p:cNvPr id="14" name="Slide Number Placeholder 13"/>
          <p:cNvSpPr>
            <a:spLocks noGrp="1"/>
          </p:cNvSpPr>
          <p:nvPr>
            <p:ph type="sldNum" sz="quarter" idx="12"/>
          </p:nvPr>
        </p:nvSpPr>
        <p:spPr/>
        <p:txBody>
          <a:bodyPr/>
          <a:lstStyle/>
          <a:p>
            <a:fld id="{6339CD7F-6548-46A8-9F66-5B44D68E6E3C}" type="slidenum">
              <a:rPr lang="ar-SA" smtClean="0"/>
              <a:pPr/>
              <a:t>9</a:t>
            </a:fld>
            <a:endParaRPr lang="ar-S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5850</TotalTime>
  <Words>1377</Words>
  <Application>Microsoft Office PowerPoint</Application>
  <PresentationFormat>عرض على الشاشة (3:4)‏</PresentationFormat>
  <Paragraphs>124</Paragraphs>
  <Slides>17</Slides>
  <Notes>0</Notes>
  <HiddenSlides>0</HiddenSlides>
  <MMClips>0</MMClips>
  <ScaleCrop>false</ScaleCrop>
  <HeadingPairs>
    <vt:vector size="4" baseType="variant">
      <vt:variant>
        <vt:lpstr>نسق</vt:lpstr>
      </vt:variant>
      <vt:variant>
        <vt:i4>1</vt:i4>
      </vt:variant>
      <vt:variant>
        <vt:lpstr>عناوين الشرائح</vt:lpstr>
      </vt:variant>
      <vt:variant>
        <vt:i4>17</vt:i4>
      </vt:variant>
    </vt:vector>
  </HeadingPairs>
  <TitlesOfParts>
    <vt:vector size="18" baseType="lpstr">
      <vt:lpstr>Theme2</vt:lpstr>
      <vt:lpstr>عرض تقديمي في PowerPoint</vt:lpstr>
      <vt:lpstr>عرض تقديمي في PowerPoint</vt:lpstr>
      <vt:lpstr>عرض تقديمي في PowerPoint</vt:lpstr>
      <vt:lpstr>عرض تقديمي في PowerPoint</vt:lpstr>
      <vt:lpstr>الإطار الفكري للتخطيط المالي</vt:lpstr>
      <vt:lpstr>عرض تقديمي في PowerPoint</vt:lpstr>
      <vt:lpstr>عرض تقديمي في PowerPoint</vt:lpstr>
      <vt:lpstr>الميزانيات التقديرية </vt:lpstr>
      <vt:lpstr>الميزانية التقديرية للمبيعات </vt:lpstr>
      <vt:lpstr>الميزانية التقديرية للإنتاج</vt:lpstr>
      <vt:lpstr>القائمه التقديرية للأرباح والخسائر</vt:lpstr>
      <vt:lpstr>العلاقات بين الميزانيات التقديريه</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al jazeera</cp:lastModifiedBy>
  <cp:revision>269</cp:revision>
  <dcterms:created xsi:type="dcterms:W3CDTF">2011-01-26T12:09:51Z</dcterms:created>
  <dcterms:modified xsi:type="dcterms:W3CDTF">2017-11-04T20:00:02Z</dcterms:modified>
</cp:coreProperties>
</file>