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95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70" r:id="rId6"/>
    <p:sldId id="276" r:id="rId7"/>
    <p:sldId id="262" r:id="rId8"/>
    <p:sldId id="263" r:id="rId9"/>
    <p:sldId id="264" r:id="rId10"/>
    <p:sldId id="277" r:id="rId11"/>
    <p:sldId id="271" r:id="rId12"/>
    <p:sldId id="272" r:id="rId13"/>
    <p:sldId id="273" r:id="rId14"/>
    <p:sldId id="266" r:id="rId15"/>
    <p:sldId id="274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FF6600"/>
    <a:srgbClr val="006800"/>
    <a:srgbClr val="4B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 autoAdjust="0"/>
    <p:restoredTop sz="94576" autoAdjust="0"/>
  </p:normalViewPr>
  <p:slideViewPr>
    <p:cSldViewPr>
      <p:cViewPr>
        <p:scale>
          <a:sx n="50" d="100"/>
          <a:sy n="50" d="100"/>
        </p:scale>
        <p:origin x="-1920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985884F-4F5B-4E96-92E6-86072EE732CD}" type="datetimeFigureOut">
              <a:rPr lang="ar-SA" smtClean="0"/>
              <a:pPr/>
              <a:t>15/02/39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E9AD5ED-AE41-41A6-8B47-CEE6DAB621AF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4825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6E64-1374-4CFE-833D-D777E2ADBC34}" type="datetime1">
              <a:rPr lang="ar-SA" smtClean="0"/>
              <a:pPr/>
              <a:t>15/02/39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A8E4-C5C5-416E-BA2E-AF6E4762FD79}" type="datetime1">
              <a:rPr lang="ar-SA" smtClean="0"/>
              <a:pPr/>
              <a:t>15/02/39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EDB-95E2-4CA7-8F56-570E0E495FF5}" type="datetime1">
              <a:rPr lang="ar-SA" smtClean="0"/>
              <a:pPr/>
              <a:t>15/02/39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A138-0755-4A64-AEAA-3DD19FFBA8B2}" type="datetime1">
              <a:rPr lang="ar-SA" smtClean="0"/>
              <a:pPr/>
              <a:t>15/02/39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B3EE-4350-4CB4-8A97-4A535E1EC55A}" type="datetime1">
              <a:rPr lang="ar-SA" smtClean="0"/>
              <a:pPr/>
              <a:t>15/02/39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667F-5F4D-44AE-AC60-B4EE59B3B9CB}" type="datetime1">
              <a:rPr lang="ar-SA" smtClean="0"/>
              <a:pPr/>
              <a:t>15/02/39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5FF3-5133-4537-B347-60011F92D68B}" type="datetime1">
              <a:rPr lang="ar-SA" smtClean="0"/>
              <a:pPr/>
              <a:t>15/02/39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EBD7-FAB9-4266-B3D6-C9A40447C05F}" type="datetime1">
              <a:rPr lang="ar-SA" smtClean="0"/>
              <a:pPr/>
              <a:t>15/02/39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7EF6-F58D-4423-9D87-6740DD6C5E72}" type="datetime1">
              <a:rPr lang="ar-SA" smtClean="0"/>
              <a:pPr/>
              <a:t>15/02/39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6487-1E8F-4F82-A178-0F4EDCC0A387}" type="datetime1">
              <a:rPr lang="ar-SA" smtClean="0"/>
              <a:pPr/>
              <a:t>15/02/39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4825-4780-4D32-A11A-A89EFC17143E}" type="datetime1">
              <a:rPr lang="ar-SA" smtClean="0"/>
              <a:pPr/>
              <a:t>15/02/39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27E23-FDF9-4B1B-AF5E-A458275D5B86}" type="datetime1">
              <a:rPr lang="ar-SA" smtClean="0"/>
              <a:pPr/>
              <a:t>15/02/39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CD7F-6548-46A8-9F66-5B44D68E6E3C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SA" dirty="0" smtClean="0"/>
              <a:t> </a:t>
            </a:r>
          </a:p>
          <a:p>
            <a:r>
              <a:rPr lang="ar-SA" dirty="0" smtClean="0"/>
              <a:t>الفصل الرابع 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267927" y="635795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ar-SA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4000" cy="3775360"/>
            <a:chOff x="0" y="0"/>
            <a:chExt cx="9144000" cy="3775360"/>
          </a:xfrm>
        </p:grpSpPr>
        <p:sp>
          <p:nvSpPr>
            <p:cNvPr id="9" name="Rectangle 8"/>
            <p:cNvSpPr/>
            <p:nvPr/>
          </p:nvSpPr>
          <p:spPr>
            <a:xfrm>
              <a:off x="0" y="2060848"/>
              <a:ext cx="9144000" cy="1714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contourW="6350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sz="4400" dirty="0" smtClean="0">
                  <a:solidFill>
                    <a:schemeClr val="tx1"/>
                  </a:solidFill>
                </a:rPr>
                <a:t>القوائم المال</a:t>
              </a:r>
              <a:r>
                <a:rPr lang="ar-JO" sz="4400" dirty="0" smtClean="0">
                  <a:solidFill>
                    <a:schemeClr val="tx1"/>
                  </a:solidFill>
                </a:rPr>
                <a:t>ية</a:t>
              </a:r>
              <a:r>
                <a:rPr lang="ar-SA" sz="4400" dirty="0" smtClean="0">
                  <a:solidFill>
                    <a:schemeClr val="tx1"/>
                  </a:solidFill>
                </a:rPr>
                <a:t> </a:t>
              </a:r>
              <a:endParaRPr lang="ar-SA" sz="4400" dirty="0">
                <a:solidFill>
                  <a:schemeClr val="tx1"/>
                </a:solidFill>
              </a:endParaRPr>
            </a:p>
          </p:txBody>
        </p:sp>
        <p:sp>
          <p:nvSpPr>
            <p:cNvPr id="17" name="Teardrop 16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29586" y="214291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9" name="TextBox 18"/>
          <p:cNvSpPr txBox="1"/>
          <p:nvPr/>
        </p:nvSpPr>
        <p:spPr>
          <a:xfrm>
            <a:off x="0" y="2571744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endParaRPr lang="ar-SA" sz="4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</a:t>
            </a:r>
            <a:r>
              <a:rPr lang="en-US" dirty="0" err="1" smtClean="0"/>
              <a:t>Alhajjeah</a:t>
            </a:r>
            <a:r>
              <a:rPr lang="en-US" smtClean="0"/>
              <a:t> www.cob.rb.kau.edu.sa</a:t>
            </a:r>
            <a:endParaRPr lang="ar-S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1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4" y="0"/>
            <a:ext cx="9143986" cy="764704"/>
            <a:chOff x="14" y="0"/>
            <a:chExt cx="9143986" cy="1785926"/>
          </a:xfrm>
        </p:grpSpPr>
        <p:sp>
          <p:nvSpPr>
            <p:cNvPr id="4" name="Flowchart: Document 3"/>
            <p:cNvSpPr/>
            <p:nvPr/>
          </p:nvSpPr>
          <p:spPr>
            <a:xfrm>
              <a:off x="14" y="0"/>
              <a:ext cx="9143985" cy="1785926"/>
            </a:xfrm>
            <a:prstGeom prst="flowChartDocumen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52400" h="50800" prst="softRound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JO" sz="2000" b="1" dirty="0" smtClean="0">
                  <a:solidFill>
                    <a:schemeClr val="tx1"/>
                  </a:solidFill>
                </a:rPr>
                <a:t>ميزانية عمومية لشركة في 31-12-2009</a:t>
              </a:r>
              <a:endParaRPr lang="ar-SA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7"/>
            <p:cNvGrpSpPr/>
            <p:nvPr/>
          </p:nvGrpSpPr>
          <p:grpSpPr>
            <a:xfrm>
              <a:off x="7643834" y="0"/>
              <a:ext cx="1500166" cy="1357298"/>
              <a:chOff x="7643834" y="0"/>
              <a:chExt cx="1500166" cy="1357298"/>
            </a:xfrm>
          </p:grpSpPr>
          <p:sp>
            <p:nvSpPr>
              <p:cNvPr id="11" name="Teardrop 10"/>
              <p:cNvSpPr/>
              <p:nvPr/>
            </p:nvSpPr>
            <p:spPr>
              <a:xfrm>
                <a:off x="7643834" y="0"/>
                <a:ext cx="1500166" cy="1357298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contourW="44450">
                <a:bevelT w="152400" h="50800" prst="softRound"/>
                <a:bevelB prst="angle"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01024" y="214290"/>
                <a:ext cx="965842" cy="928694"/>
              </a:xfrm>
              <a:prstGeom prst="rect">
                <a:avLst/>
              </a:prstGeom>
              <a:noFill/>
            </p:spPr>
          </p:pic>
        </p:grpSp>
      </p:grp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539552" y="908720"/>
          <a:ext cx="8229600" cy="5608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57400"/>
                <a:gridCol w="1705344"/>
                <a:gridCol w="3522114"/>
                <a:gridCol w="944742"/>
              </a:tblGrid>
              <a:tr h="311526">
                <a:tc>
                  <a:txBody>
                    <a:bodyPr/>
                    <a:lstStyle/>
                    <a:p>
                      <a:pPr rtl="1"/>
                      <a:r>
                        <a:rPr lang="ar-JO" sz="1700" u="sng" dirty="0" smtClean="0">
                          <a:solidFill>
                            <a:schemeClr val="tx1"/>
                          </a:solidFill>
                        </a:rPr>
                        <a:t>الموجودات</a:t>
                      </a:r>
                      <a:r>
                        <a:rPr lang="ar-JO" sz="1700" u="sng" baseline="0" dirty="0" smtClean="0"/>
                        <a:t> </a:t>
                      </a:r>
                      <a:endParaRPr lang="ar-JO" sz="1700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>
                          <a:solidFill>
                            <a:schemeClr val="tx1"/>
                          </a:solidFill>
                        </a:rPr>
                        <a:t>ا</a:t>
                      </a:r>
                      <a:r>
                        <a:rPr lang="ar-JO" sz="1700" u="sng" dirty="0" smtClean="0">
                          <a:solidFill>
                            <a:schemeClr val="tx1"/>
                          </a:solidFill>
                        </a:rPr>
                        <a:t>لمطلوبات وحقوق الملكية </a:t>
                      </a:r>
                      <a:endParaRPr lang="ar-JO" sz="17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r>
                        <a:rPr lang="ar-JO" sz="1700" b="1" u="sng" dirty="0" smtClean="0"/>
                        <a:t>الاصول المتداولة</a:t>
                      </a:r>
                      <a:endParaRPr lang="ar-JO" sz="1700" b="1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b="1" u="sng" dirty="0" smtClean="0"/>
                        <a:t>المطلوبات المتداولة</a:t>
                      </a:r>
                      <a:endParaRPr lang="ar-JO" sz="1700" b="1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نقد في الصندوق</a:t>
                      </a:r>
                      <a:r>
                        <a:rPr lang="ar-JO" sz="1700" baseline="0" dirty="0" smtClean="0"/>
                        <a:t> 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510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حسابات دائنة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110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المخزون 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90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القسط المستحق من القرض طويل الاجل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70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المدينون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u="sng" dirty="0" smtClean="0"/>
                        <a:t>110</a:t>
                      </a:r>
                      <a:endParaRPr lang="ar-JO" sz="1700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مصاريف</a:t>
                      </a:r>
                      <a:r>
                        <a:rPr lang="ar-JO" sz="1700" baseline="0" dirty="0" smtClean="0"/>
                        <a:t> مستحقة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u="sng" dirty="0" smtClean="0"/>
                        <a:t>30</a:t>
                      </a:r>
                      <a:endParaRPr lang="ar-JO" sz="1700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r>
                        <a:rPr lang="ar-JO" sz="1700" b="1" dirty="0" smtClean="0"/>
                        <a:t>مجموع الاصول المتداولة</a:t>
                      </a:r>
                      <a:endParaRPr lang="ar-JO" sz="17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710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b="1" dirty="0" smtClean="0"/>
                        <a:t>مجموع الإلتزامات المتداولة</a:t>
                      </a:r>
                      <a:endParaRPr lang="ar-JO" sz="17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210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r>
                        <a:rPr lang="ar-JO" sz="1700" b="1" u="sng" dirty="0" smtClean="0"/>
                        <a:t>الأصول الثابتة</a:t>
                      </a:r>
                      <a:endParaRPr lang="ar-JO" sz="1700" b="1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b="1" u="sng" dirty="0" smtClean="0"/>
                        <a:t>إلتزامات طويلة الأجل</a:t>
                      </a:r>
                      <a:endParaRPr lang="ar-JO" sz="1700" b="1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أراضي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2250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قرض طويل الأجل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u="sng" dirty="0" smtClean="0"/>
                        <a:t>610</a:t>
                      </a:r>
                      <a:endParaRPr lang="ar-JO" sz="1700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مباني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3730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b="1" dirty="0" smtClean="0"/>
                        <a:t>مجموع الإلتزامات طويلة الأجل</a:t>
                      </a:r>
                      <a:endParaRPr lang="ar-JO" sz="17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u="sng" dirty="0" smtClean="0"/>
                        <a:t>610</a:t>
                      </a:r>
                      <a:endParaRPr lang="ar-JO" sz="1700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معدات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u="sng" dirty="0" smtClean="0"/>
                        <a:t>3130</a:t>
                      </a:r>
                      <a:endParaRPr lang="ar-JO" sz="1700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b="1" dirty="0" smtClean="0"/>
                        <a:t>إجمالي المطلوبات</a:t>
                      </a:r>
                      <a:endParaRPr lang="ar-JO" sz="17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820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r>
                        <a:rPr lang="ar-JO" sz="1700" b="1" dirty="0" smtClean="0"/>
                        <a:t>مجموع الأصول الثابته</a:t>
                      </a:r>
                      <a:endParaRPr lang="ar-JO" sz="17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9110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b="1" u="sng" dirty="0" smtClean="0"/>
                        <a:t>حقوق الملكية </a:t>
                      </a:r>
                      <a:endParaRPr lang="ar-JO" sz="1700" b="1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رأس المال المدفوع 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6000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أرباح مدورة 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1700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smtClean="0"/>
                        <a:t>إحتياطي 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u="sng" dirty="0" smtClean="0"/>
                        <a:t>1300</a:t>
                      </a:r>
                      <a:endParaRPr lang="ar-JO" sz="1700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1526">
                <a:tc>
                  <a:txBody>
                    <a:bodyPr/>
                    <a:lstStyle/>
                    <a:p>
                      <a:pPr rtl="1"/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b="1" dirty="0" smtClean="0"/>
                        <a:t>مجموع حقوق المساهمين</a:t>
                      </a:r>
                      <a:endParaRPr lang="ar-JO" sz="17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dirty="0" smtClean="0"/>
                        <a:t>9000</a:t>
                      </a:r>
                      <a:endParaRPr lang="ar-JO" sz="1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1526">
                <a:tc>
                  <a:txBody>
                    <a:bodyPr/>
                    <a:lstStyle/>
                    <a:p>
                      <a:pPr rtl="1"/>
                      <a:r>
                        <a:rPr lang="ar-JO" sz="1700" b="1" dirty="0" smtClean="0">
                          <a:solidFill>
                            <a:srgbClr val="FF0000"/>
                          </a:solidFill>
                        </a:rPr>
                        <a:t>مجموع</a:t>
                      </a:r>
                      <a:r>
                        <a:rPr lang="ar-JO" sz="1700" b="1" baseline="0" dirty="0" smtClean="0">
                          <a:solidFill>
                            <a:srgbClr val="FF0000"/>
                          </a:solidFill>
                        </a:rPr>
                        <a:t> الموجودات </a:t>
                      </a:r>
                      <a:endParaRPr lang="ar-JO" sz="17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b="1" dirty="0" smtClean="0"/>
                        <a:t>9820</a:t>
                      </a:r>
                      <a:endParaRPr lang="ar-JO" sz="17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b="1" dirty="0" smtClean="0">
                          <a:solidFill>
                            <a:srgbClr val="FF0000"/>
                          </a:solidFill>
                        </a:rPr>
                        <a:t>مجموع</a:t>
                      </a:r>
                      <a:r>
                        <a:rPr lang="ar-JO" sz="1700" b="1" baseline="0" dirty="0" smtClean="0">
                          <a:solidFill>
                            <a:srgbClr val="FF0000"/>
                          </a:solidFill>
                        </a:rPr>
                        <a:t> المطلوبات وحقوق المساهمين </a:t>
                      </a:r>
                      <a:endParaRPr lang="ar-JO" sz="17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700" b="1" dirty="0" smtClean="0"/>
                        <a:t>9820</a:t>
                      </a:r>
                      <a:endParaRPr lang="ar-JO" sz="17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10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34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9369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ar-JO" dirty="0" smtClean="0"/>
              <a:t>يتم إعداد التغيرات في المركز المالي بموجب 3 نماذج </a:t>
            </a:r>
            <a:endParaRPr lang="ar-SA" dirty="0" smtClean="0"/>
          </a:p>
          <a:p>
            <a:pPr algn="just">
              <a:buNone/>
            </a:pPr>
            <a:endParaRPr lang="ar-JO" sz="1400" dirty="0" smtClean="0"/>
          </a:p>
          <a:p>
            <a:pPr algn="just">
              <a:buNone/>
            </a:pPr>
            <a:r>
              <a:rPr lang="ar-JO" dirty="0" smtClean="0"/>
              <a:t>1- نموذج قائمة مصادر الأموال واستخداماتها </a:t>
            </a:r>
          </a:p>
          <a:p>
            <a:pPr algn="just">
              <a:buNone/>
            </a:pPr>
            <a:r>
              <a:rPr lang="ar-JO" dirty="0" smtClean="0"/>
              <a:t>هي تعبير عن العلاقة بين جميع مصادر الموارد المالية التي تتدفق إلى الوحدة المحاسبية ، والكيفية التي تم استخدام الموارد خلال فترة محاسبية معينة </a:t>
            </a:r>
            <a:r>
              <a:rPr lang="ar-JO" dirty="0" smtClean="0">
                <a:solidFill>
                  <a:srgbClr val="FF0000"/>
                </a:solidFill>
              </a:rPr>
              <a:t>على أن يكون طرفا هذه العلاقة (مصادر الموارد واستخداماتها ) متساويان 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11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34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714489"/>
            <a:ext cx="8229600" cy="445081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ar-JO" dirty="0" smtClean="0"/>
              <a:t>2- نموذج قائمة التغيرات في المركز المالي</a:t>
            </a:r>
            <a:endParaRPr lang="ar-SA" dirty="0" smtClean="0"/>
          </a:p>
          <a:p>
            <a:pPr algn="just">
              <a:buNone/>
            </a:pPr>
            <a:r>
              <a:rPr lang="ar-JO" dirty="0" smtClean="0"/>
              <a:t> </a:t>
            </a:r>
          </a:p>
          <a:p>
            <a:pPr algn="just">
              <a:buNone/>
            </a:pPr>
            <a:r>
              <a:rPr lang="ar-SA" dirty="0" smtClean="0"/>
              <a:t>هو </a:t>
            </a:r>
            <a:r>
              <a:rPr lang="ar-JO" dirty="0" smtClean="0"/>
              <a:t>تعبير عن التغيرات التي تحصل لرأس المال العامل الأجمالي خلال تاريخين مختلفين في الفترة المحاسبية الواحدة وذلك حسب الصيغة التالية </a:t>
            </a:r>
          </a:p>
          <a:p>
            <a:pPr algn="just">
              <a:buNone/>
            </a:pPr>
            <a:r>
              <a:rPr lang="ar-JO" dirty="0" smtClean="0"/>
              <a:t>التغيرات في رأس المال العامل =</a:t>
            </a:r>
          </a:p>
          <a:p>
            <a:pPr algn="just">
              <a:buNone/>
            </a:pPr>
            <a:r>
              <a:rPr lang="ar-JO" dirty="0" smtClean="0"/>
              <a:t>مجموع مصادر رأس المال العامل – مجموع استخدامات رأس المال العامل 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12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34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43051"/>
            <a:ext cx="8229600" cy="452225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ar-JO" dirty="0" smtClean="0"/>
              <a:t>3- نموذج قائمة التدفق النقدي </a:t>
            </a:r>
            <a:endParaRPr lang="ar-SA" dirty="0" smtClean="0"/>
          </a:p>
          <a:p>
            <a:pPr algn="just">
              <a:buNone/>
            </a:pPr>
            <a:endParaRPr lang="ar-JO" sz="2000" dirty="0" smtClean="0"/>
          </a:p>
          <a:p>
            <a:pPr algn="just">
              <a:buNone/>
            </a:pPr>
            <a:r>
              <a:rPr lang="ar-JO" dirty="0" smtClean="0"/>
              <a:t>تبين العلاقة بين المقبوضات النقدية والمدفوعات النقدية خلال الفترة التي تعطيها القائمة وذلك حسب الصيغة التالية :</a:t>
            </a:r>
          </a:p>
          <a:p>
            <a:pPr algn="just">
              <a:buNone/>
            </a:pPr>
            <a:r>
              <a:rPr lang="ar-JO" dirty="0" smtClean="0"/>
              <a:t>التغير في النقدية خلال فترة معينة = </a:t>
            </a:r>
          </a:p>
          <a:p>
            <a:pPr algn="just">
              <a:buNone/>
            </a:pPr>
            <a:r>
              <a:rPr lang="ar-JO" dirty="0" smtClean="0"/>
              <a:t>مجموع مصادر النقد – مجموع استخدامات النقد </a:t>
            </a:r>
          </a:p>
          <a:p>
            <a:pPr algn="just">
              <a:buNone/>
            </a:pPr>
            <a:endParaRPr lang="ar-JO" dirty="0" smtClean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13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4" y="0"/>
            <a:ext cx="9143986" cy="1484784"/>
            <a:chOff x="14" y="0"/>
            <a:chExt cx="9143986" cy="1785926"/>
          </a:xfrm>
        </p:grpSpPr>
        <p:sp>
          <p:nvSpPr>
            <p:cNvPr id="4" name="Flowchart: Document 3"/>
            <p:cNvSpPr/>
            <p:nvPr/>
          </p:nvSpPr>
          <p:spPr>
            <a:xfrm>
              <a:off x="14" y="0"/>
              <a:ext cx="9143985" cy="1785926"/>
            </a:xfrm>
            <a:prstGeom prst="flowChartDocumen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52400" h="50800" prst="softRound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ar-SA" sz="3600" dirty="0" smtClean="0">
                  <a:solidFill>
                    <a:schemeClr val="tx1"/>
                  </a:solidFill>
                </a:rPr>
                <a:t>              واقع القوائم المالي</a:t>
              </a:r>
              <a:r>
                <a:rPr lang="ar-JO" sz="3600" dirty="0" smtClean="0">
                  <a:solidFill>
                    <a:schemeClr val="tx1"/>
                  </a:solidFill>
                </a:rPr>
                <a:t>ة</a:t>
              </a:r>
              <a:r>
                <a:rPr lang="ar-SA" sz="3600" dirty="0" smtClean="0">
                  <a:solidFill>
                    <a:schemeClr val="tx1"/>
                  </a:solidFill>
                </a:rPr>
                <a:t> و</a:t>
              </a:r>
              <a:r>
                <a:rPr lang="ar-JO" sz="3600" dirty="0" smtClean="0">
                  <a:solidFill>
                    <a:schemeClr val="tx1"/>
                  </a:solidFill>
                </a:rPr>
                <a:t>أ</a:t>
              </a:r>
              <a:r>
                <a:rPr lang="ar-SA" sz="3600" dirty="0" smtClean="0">
                  <a:solidFill>
                    <a:schemeClr val="tx1"/>
                  </a:solidFill>
                </a:rPr>
                <a:t>ثرها على التحليل المالي</a:t>
              </a:r>
              <a:endParaRPr lang="ar-SA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7"/>
            <p:cNvGrpSpPr/>
            <p:nvPr/>
          </p:nvGrpSpPr>
          <p:grpSpPr>
            <a:xfrm>
              <a:off x="7643834" y="0"/>
              <a:ext cx="1500166" cy="1357298"/>
              <a:chOff x="7643834" y="0"/>
              <a:chExt cx="1500166" cy="1357298"/>
            </a:xfrm>
          </p:grpSpPr>
          <p:sp>
            <p:nvSpPr>
              <p:cNvPr id="11" name="Teardrop 10"/>
              <p:cNvSpPr/>
              <p:nvPr/>
            </p:nvSpPr>
            <p:spPr>
              <a:xfrm>
                <a:off x="7643834" y="0"/>
                <a:ext cx="1500166" cy="1357298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contourW="44450">
                <a:bevelT w="152400" h="50800" prst="softRound"/>
                <a:bevelB prst="angle"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01024" y="214290"/>
                <a:ext cx="965842" cy="9286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96855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ar-JO" sz="2400" b="1" u="sng" dirty="0" smtClean="0"/>
              <a:t>أولا</a:t>
            </a:r>
            <a:r>
              <a:rPr lang="ar-JO" sz="2400" dirty="0" smtClean="0"/>
              <a:t> : </a:t>
            </a:r>
            <a:r>
              <a:rPr lang="ar-SA" sz="2400" dirty="0" smtClean="0"/>
              <a:t>يعتمد التحليل المالي على القوائم المالية ،قائمة المركز المالي وقائمة الدخل ولكن </a:t>
            </a:r>
            <a:r>
              <a:rPr lang="ar-SA" sz="2400" b="1" dirty="0" smtClean="0">
                <a:solidFill>
                  <a:srgbClr val="FF0000"/>
                </a:solidFill>
              </a:rPr>
              <a:t>كل منهما يعاني بعض النقاط </a:t>
            </a:r>
            <a:endParaRPr lang="ar-JO" sz="2400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ar-SA" sz="2400" b="1" dirty="0" smtClean="0"/>
              <a:t>ففي </a:t>
            </a:r>
            <a:r>
              <a:rPr lang="ar-SA" sz="2800" b="1" dirty="0" smtClean="0"/>
              <a:t>قائمة  المركز المالي</a:t>
            </a:r>
          </a:p>
          <a:p>
            <a:pPr algn="just">
              <a:buNone/>
            </a:pPr>
            <a:r>
              <a:rPr lang="ar-SA" sz="2400" dirty="0" smtClean="0"/>
              <a:t>1- تعد قائمة المركز المالي على </a:t>
            </a:r>
            <a:r>
              <a:rPr lang="ar-JO" sz="2400" dirty="0" smtClean="0"/>
              <a:t>أ</a:t>
            </a:r>
            <a:r>
              <a:rPr lang="ar-SA" sz="2400" dirty="0" smtClean="0"/>
              <a:t>ساس القيم التاريخي</a:t>
            </a:r>
            <a:r>
              <a:rPr lang="ar-JO" sz="2400" dirty="0" smtClean="0"/>
              <a:t>ة</a:t>
            </a:r>
            <a:r>
              <a:rPr lang="ar-SA" sz="2400" dirty="0" smtClean="0"/>
              <a:t> لعناصر ال</a:t>
            </a:r>
            <a:r>
              <a:rPr lang="ar-JO" sz="2400" dirty="0" smtClean="0"/>
              <a:t>أ</a:t>
            </a:r>
            <a:r>
              <a:rPr lang="ar-SA" sz="2400" dirty="0" smtClean="0"/>
              <a:t>صول والخصوم وحقوق الملكيه وبالتالي </a:t>
            </a:r>
            <a:r>
              <a:rPr lang="ar-SA" sz="2400" dirty="0" smtClean="0">
                <a:solidFill>
                  <a:srgbClr val="FF0000"/>
                </a:solidFill>
              </a:rPr>
              <a:t>لا تعبر عن القيم</a:t>
            </a:r>
            <a:r>
              <a:rPr lang="ar-JO" sz="2400" dirty="0" smtClean="0">
                <a:solidFill>
                  <a:srgbClr val="FF0000"/>
                </a:solidFill>
              </a:rPr>
              <a:t>ة</a:t>
            </a:r>
            <a:r>
              <a:rPr lang="ar-SA" sz="2400" dirty="0" smtClean="0">
                <a:solidFill>
                  <a:srgbClr val="FF0000"/>
                </a:solidFill>
              </a:rPr>
              <a:t> الحالي</a:t>
            </a:r>
            <a:r>
              <a:rPr lang="ar-JO" sz="2400" dirty="0" smtClean="0">
                <a:solidFill>
                  <a:srgbClr val="FF0000"/>
                </a:solidFill>
              </a:rPr>
              <a:t>ة</a:t>
            </a:r>
            <a:r>
              <a:rPr lang="ar-SA" sz="2400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buNone/>
            </a:pPr>
            <a:r>
              <a:rPr lang="ar-SA" sz="2400" dirty="0" smtClean="0"/>
              <a:t>2- يتدخل عنصر </a:t>
            </a:r>
            <a:r>
              <a:rPr lang="ar-SA" sz="2400" dirty="0" smtClean="0">
                <a:solidFill>
                  <a:srgbClr val="FF0000"/>
                </a:solidFill>
              </a:rPr>
              <a:t>التقدير</a:t>
            </a:r>
            <a:r>
              <a:rPr lang="ar-SA" sz="2400" dirty="0" smtClean="0"/>
              <a:t> في تحديد قيم بعض عناصر ال</a:t>
            </a:r>
            <a:r>
              <a:rPr lang="ar-JO" sz="2400" dirty="0" smtClean="0"/>
              <a:t>أ</a:t>
            </a:r>
            <a:r>
              <a:rPr lang="ar-SA" sz="2400" dirty="0" smtClean="0"/>
              <a:t>صول.</a:t>
            </a:r>
          </a:p>
          <a:p>
            <a:pPr algn="just">
              <a:buNone/>
            </a:pPr>
            <a:r>
              <a:rPr lang="ar-SA" sz="2400" dirty="0" smtClean="0"/>
              <a:t>3- يدخل في تحديد قيمة ال</a:t>
            </a:r>
            <a:r>
              <a:rPr lang="ar-JO" sz="2400" dirty="0" smtClean="0"/>
              <a:t>أ</a:t>
            </a:r>
            <a:r>
              <a:rPr lang="ar-SA" sz="2400" dirty="0" smtClean="0"/>
              <a:t>صول الثابت</a:t>
            </a:r>
            <a:r>
              <a:rPr lang="ar-JO" sz="2400" dirty="0" smtClean="0"/>
              <a:t>ة</a:t>
            </a:r>
            <a:r>
              <a:rPr lang="ar-SA" sz="2400" dirty="0" smtClean="0"/>
              <a:t> عنصر ال</a:t>
            </a:r>
            <a:r>
              <a:rPr lang="ar-JO" sz="2400" dirty="0" smtClean="0"/>
              <a:t>إ</a:t>
            </a:r>
            <a:r>
              <a:rPr lang="ar-SA" sz="2400" dirty="0" smtClean="0"/>
              <a:t>ستهلاك</a:t>
            </a:r>
            <a:r>
              <a:rPr lang="ar-JO" sz="2400" dirty="0" smtClean="0"/>
              <a:t>،</a:t>
            </a:r>
            <a:r>
              <a:rPr lang="ar-SA" sz="2400" dirty="0" smtClean="0"/>
              <a:t> بعض ال</a:t>
            </a:r>
            <a:r>
              <a:rPr lang="ar-JO" sz="2400" dirty="0" smtClean="0"/>
              <a:t>أ</a:t>
            </a:r>
            <a:r>
              <a:rPr lang="ar-SA" sz="2400" dirty="0" smtClean="0"/>
              <a:t>صول تشهد زياد</a:t>
            </a:r>
            <a:r>
              <a:rPr lang="ar-JO" sz="2400" dirty="0" smtClean="0"/>
              <a:t>ة</a:t>
            </a:r>
            <a:r>
              <a:rPr lang="ar-SA" sz="2400" dirty="0" smtClean="0"/>
              <a:t> في قيمتها ولكن قائم</a:t>
            </a:r>
            <a:r>
              <a:rPr lang="ar-JO" sz="2400" dirty="0" smtClean="0"/>
              <a:t>ة</a:t>
            </a:r>
            <a:r>
              <a:rPr lang="ar-SA" sz="2400" dirty="0" smtClean="0"/>
              <a:t> المركز المالي بشكلها الراهن </a:t>
            </a:r>
            <a:r>
              <a:rPr lang="ar-SA" sz="2400" dirty="0" smtClean="0">
                <a:solidFill>
                  <a:srgbClr val="FF0000"/>
                </a:solidFill>
              </a:rPr>
              <a:t>لا تعكس هذه الزياد</a:t>
            </a:r>
            <a:r>
              <a:rPr lang="ar-JO" sz="2400" dirty="0" smtClean="0">
                <a:solidFill>
                  <a:srgbClr val="FF0000"/>
                </a:solidFill>
              </a:rPr>
              <a:t>ة</a:t>
            </a:r>
            <a:r>
              <a:rPr lang="ar-SA" sz="2400" dirty="0" smtClean="0">
                <a:solidFill>
                  <a:srgbClr val="FF0000"/>
                </a:solidFill>
              </a:rPr>
              <a:t>. </a:t>
            </a:r>
          </a:p>
          <a:p>
            <a:pPr algn="just">
              <a:buNone/>
            </a:pPr>
            <a:r>
              <a:rPr lang="ar-SA" sz="2400" dirty="0" smtClean="0"/>
              <a:t>4- تقضي بعض المباديء المحاسبي</a:t>
            </a:r>
            <a:r>
              <a:rPr lang="ar-JO" sz="2400" dirty="0" smtClean="0"/>
              <a:t>ة</a:t>
            </a:r>
            <a:r>
              <a:rPr lang="ar-SA" sz="2400" dirty="0" smtClean="0"/>
              <a:t> المتعارف عليها بعدم </a:t>
            </a:r>
            <a:r>
              <a:rPr lang="ar-JO" sz="2400" dirty="0" smtClean="0"/>
              <a:t>إ</a:t>
            </a:r>
            <a:r>
              <a:rPr lang="ar-SA" sz="2400" dirty="0" smtClean="0"/>
              <a:t>ظهار بعض الموجودات لصعوب</a:t>
            </a:r>
            <a:r>
              <a:rPr lang="ar-JO" sz="2400" dirty="0" smtClean="0"/>
              <a:t>ة</a:t>
            </a:r>
            <a:r>
              <a:rPr lang="ar-SA" sz="2400" dirty="0" smtClean="0"/>
              <a:t> تقييمها </a:t>
            </a:r>
            <a:r>
              <a:rPr lang="ar-JO" sz="2400" dirty="0" smtClean="0"/>
              <a:t>أ</a:t>
            </a:r>
            <a:r>
              <a:rPr lang="ar-SA" sz="2400" dirty="0" smtClean="0"/>
              <a:t>و قياسها مثل الشهره والعنصر البشري.</a:t>
            </a:r>
          </a:p>
          <a:p>
            <a:pPr algn="just">
              <a:buNone/>
            </a:pPr>
            <a:endParaRPr lang="ar-SA" sz="1600" b="1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14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34" y="0"/>
            <a:ext cx="1500166" cy="1183157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51520" y="1214422"/>
            <a:ext cx="8712968" cy="523891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ar-SA" sz="1600" b="1" dirty="0" smtClean="0"/>
              <a:t>5- </a:t>
            </a:r>
            <a:r>
              <a:rPr lang="ar-SA" sz="2400" dirty="0" smtClean="0"/>
              <a:t>ينظر </a:t>
            </a:r>
            <a:r>
              <a:rPr lang="ar-JO" sz="2400" dirty="0" smtClean="0"/>
              <a:t>إ</a:t>
            </a:r>
            <a:r>
              <a:rPr lang="ar-SA" sz="2400" dirty="0" smtClean="0"/>
              <a:t>لى قائم</a:t>
            </a:r>
            <a:r>
              <a:rPr lang="ar-JO" sz="2400" dirty="0" smtClean="0"/>
              <a:t>ة</a:t>
            </a:r>
            <a:r>
              <a:rPr lang="ar-SA" sz="2400" dirty="0" smtClean="0"/>
              <a:t> المركز المالي على </a:t>
            </a:r>
            <a:r>
              <a:rPr lang="ar-JO" sz="2400" dirty="0" smtClean="0"/>
              <a:t>إ</a:t>
            </a:r>
            <a:r>
              <a:rPr lang="ar-SA" sz="2400" dirty="0" smtClean="0"/>
              <a:t>عتبار </a:t>
            </a:r>
            <a:r>
              <a:rPr lang="ar-JO" sz="2400" dirty="0" smtClean="0"/>
              <a:t>أ</a:t>
            </a:r>
            <a:r>
              <a:rPr lang="ar-SA" sz="2400" dirty="0" smtClean="0"/>
              <a:t>نها كشف تاريخي بال</a:t>
            </a:r>
            <a:r>
              <a:rPr lang="ar-JO" sz="2400" dirty="0" smtClean="0"/>
              <a:t>أ</a:t>
            </a:r>
            <a:r>
              <a:rPr lang="ar-SA" sz="2400" dirty="0" smtClean="0"/>
              <a:t>رصد</a:t>
            </a:r>
            <a:r>
              <a:rPr lang="ar-JO" sz="2400" dirty="0" smtClean="0"/>
              <a:t>ة</a:t>
            </a:r>
            <a:r>
              <a:rPr lang="ar-SA" sz="2400" dirty="0" smtClean="0"/>
              <a:t> الخاص</a:t>
            </a:r>
            <a:r>
              <a:rPr lang="ar-JO" sz="2400" dirty="0" smtClean="0"/>
              <a:t>ة</a:t>
            </a:r>
            <a:r>
              <a:rPr lang="ar-SA" sz="2400" dirty="0" smtClean="0"/>
              <a:t> لحسابات ال</a:t>
            </a:r>
            <a:r>
              <a:rPr lang="ar-JO" sz="2400" dirty="0" smtClean="0"/>
              <a:t>أ</a:t>
            </a:r>
            <a:r>
              <a:rPr lang="ar-SA" sz="2400" dirty="0" smtClean="0"/>
              <a:t>صول والخصوم وحقوق الملكيه وبالتالي </a:t>
            </a:r>
            <a:r>
              <a:rPr lang="ar-SA" sz="2400" dirty="0" smtClean="0">
                <a:solidFill>
                  <a:srgbClr val="FF0000"/>
                </a:solidFill>
              </a:rPr>
              <a:t>لا تعكس الصور</a:t>
            </a:r>
            <a:r>
              <a:rPr lang="ar-JO" sz="2400" dirty="0" smtClean="0">
                <a:solidFill>
                  <a:srgbClr val="FF0000"/>
                </a:solidFill>
              </a:rPr>
              <a:t>ة</a:t>
            </a:r>
            <a:r>
              <a:rPr lang="ar-SA" sz="2400" dirty="0" smtClean="0">
                <a:solidFill>
                  <a:srgbClr val="FF0000"/>
                </a:solidFill>
              </a:rPr>
              <a:t> الحقيقي</a:t>
            </a:r>
            <a:r>
              <a:rPr lang="ar-JO" sz="2400" dirty="0" smtClean="0">
                <a:solidFill>
                  <a:srgbClr val="FF0000"/>
                </a:solidFill>
              </a:rPr>
              <a:t>ة</a:t>
            </a:r>
            <a:r>
              <a:rPr lang="ar-SA" sz="2400" dirty="0" smtClean="0">
                <a:solidFill>
                  <a:srgbClr val="FF0000"/>
                </a:solidFill>
              </a:rPr>
              <a:t> لجميع ال</a:t>
            </a:r>
            <a:r>
              <a:rPr lang="ar-JO" sz="2400" dirty="0" smtClean="0">
                <a:solidFill>
                  <a:srgbClr val="FF0000"/>
                </a:solidFill>
              </a:rPr>
              <a:t>أ</a:t>
            </a:r>
            <a:r>
              <a:rPr lang="ar-SA" sz="2400" dirty="0" smtClean="0">
                <a:solidFill>
                  <a:srgbClr val="FF0000"/>
                </a:solidFill>
              </a:rPr>
              <a:t>حداث في المنشا</a:t>
            </a:r>
            <a:r>
              <a:rPr lang="ar-JO" sz="2400" dirty="0" smtClean="0">
                <a:solidFill>
                  <a:srgbClr val="FF0000"/>
                </a:solidFill>
              </a:rPr>
              <a:t>ة</a:t>
            </a:r>
            <a:r>
              <a:rPr lang="ar-SA" sz="2400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buNone/>
            </a:pPr>
            <a:r>
              <a:rPr lang="ar-SA" sz="2400" dirty="0" smtClean="0"/>
              <a:t>6- تعد قائم</a:t>
            </a:r>
            <a:r>
              <a:rPr lang="ar-JO" sz="2400" dirty="0" smtClean="0"/>
              <a:t>ة</a:t>
            </a:r>
            <a:r>
              <a:rPr lang="ar-SA" sz="2400" dirty="0" smtClean="0"/>
              <a:t> المركز المالي في تاريخ محدد من كل سن</a:t>
            </a:r>
            <a:r>
              <a:rPr lang="ar-JO" sz="2400" dirty="0" smtClean="0"/>
              <a:t>ة</a:t>
            </a:r>
            <a:r>
              <a:rPr lang="ar-SA" sz="2400" dirty="0" smtClean="0"/>
              <a:t> مالي</a:t>
            </a:r>
            <a:r>
              <a:rPr lang="ar-JO" sz="2400" dirty="0" smtClean="0"/>
              <a:t>ة</a:t>
            </a:r>
            <a:r>
              <a:rPr lang="ar-SA" sz="2400" dirty="0" smtClean="0"/>
              <a:t> وبالتالي لا </a:t>
            </a:r>
            <a:r>
              <a:rPr lang="ar-SA" sz="2400" dirty="0" smtClean="0">
                <a:solidFill>
                  <a:srgbClr val="FF0000"/>
                </a:solidFill>
              </a:rPr>
              <a:t>يظهر الوضع الطبيعي </a:t>
            </a:r>
            <a:r>
              <a:rPr lang="ar-JO" sz="2400" dirty="0" smtClean="0">
                <a:solidFill>
                  <a:srgbClr val="FF0000"/>
                </a:solidFill>
              </a:rPr>
              <a:t>أ</a:t>
            </a:r>
            <a:r>
              <a:rPr lang="ar-SA" sz="2400" dirty="0" smtClean="0">
                <a:solidFill>
                  <a:srgbClr val="FF0000"/>
                </a:solidFill>
              </a:rPr>
              <a:t>و الواقعي في الفترات ال</a:t>
            </a:r>
            <a:r>
              <a:rPr lang="ar-JO" sz="2400" dirty="0" smtClean="0">
                <a:solidFill>
                  <a:srgbClr val="FF0000"/>
                </a:solidFill>
              </a:rPr>
              <a:t>أ</a:t>
            </a:r>
            <a:r>
              <a:rPr lang="ar-SA" sz="2400" dirty="0" smtClean="0">
                <a:solidFill>
                  <a:srgbClr val="FF0000"/>
                </a:solidFill>
              </a:rPr>
              <a:t>خرى. </a:t>
            </a:r>
          </a:p>
          <a:p>
            <a:pPr algn="just">
              <a:buNone/>
            </a:pPr>
            <a:r>
              <a:rPr lang="ar-SA" sz="2400" dirty="0" smtClean="0"/>
              <a:t>7- هنا فارق عملي بين القيم</a:t>
            </a:r>
            <a:r>
              <a:rPr lang="ar-JO" sz="2400" dirty="0" smtClean="0"/>
              <a:t>ة</a:t>
            </a:r>
            <a:r>
              <a:rPr lang="ar-SA" sz="2400" dirty="0" smtClean="0"/>
              <a:t> الدفتري</a:t>
            </a:r>
            <a:r>
              <a:rPr lang="ar-JO" sz="2400" dirty="0" smtClean="0"/>
              <a:t>ة</a:t>
            </a:r>
            <a:r>
              <a:rPr lang="ar-SA" sz="2400" dirty="0" smtClean="0"/>
              <a:t> لبعض ال</a:t>
            </a:r>
            <a:r>
              <a:rPr lang="ar-JO" sz="2400" dirty="0" smtClean="0"/>
              <a:t>أ</a:t>
            </a:r>
            <a:r>
              <a:rPr lang="ar-SA" sz="2400" dirty="0" smtClean="0"/>
              <a:t>صول الثابت</a:t>
            </a:r>
            <a:r>
              <a:rPr lang="ar-JO" sz="2400" dirty="0" smtClean="0"/>
              <a:t>ة</a:t>
            </a:r>
            <a:r>
              <a:rPr lang="ar-SA" sz="2400" dirty="0" smtClean="0"/>
              <a:t> لتصل قيمتها </a:t>
            </a:r>
            <a:r>
              <a:rPr lang="ar-SA" sz="2400" dirty="0" smtClean="0">
                <a:solidFill>
                  <a:srgbClr val="FF0000"/>
                </a:solidFill>
              </a:rPr>
              <a:t>صفر</a:t>
            </a:r>
            <a:r>
              <a:rPr lang="ar-SA" sz="2400" dirty="0" smtClean="0"/>
              <a:t> </a:t>
            </a:r>
            <a:r>
              <a:rPr lang="ar-JO" sz="2400" dirty="0" smtClean="0"/>
              <a:t>أ</a:t>
            </a:r>
            <a:r>
              <a:rPr lang="ar-SA" sz="2400" dirty="0" smtClean="0"/>
              <a:t>و تسجل دفتريا </a:t>
            </a:r>
            <a:r>
              <a:rPr lang="ar-JO" sz="2400" dirty="0" smtClean="0"/>
              <a:t>ريال </a:t>
            </a:r>
            <a:r>
              <a:rPr lang="ar-SA" sz="2400" dirty="0" smtClean="0"/>
              <a:t>بينما تكون طاقتها ال</a:t>
            </a:r>
            <a:r>
              <a:rPr lang="ar-JO" sz="2400" dirty="0" smtClean="0"/>
              <a:t>إ</a:t>
            </a:r>
            <a:r>
              <a:rPr lang="ar-SA" sz="2400" dirty="0" smtClean="0"/>
              <a:t>نتاجيه </a:t>
            </a:r>
            <a:r>
              <a:rPr lang="ar-SA" sz="2400" dirty="0" smtClean="0">
                <a:solidFill>
                  <a:srgbClr val="FF0000"/>
                </a:solidFill>
              </a:rPr>
              <a:t>ما زالت </a:t>
            </a:r>
            <a:r>
              <a:rPr lang="ar-SA" sz="2400" dirty="0" smtClean="0"/>
              <a:t>مساهم</a:t>
            </a:r>
            <a:r>
              <a:rPr lang="ar-JO" sz="2400" dirty="0" smtClean="0"/>
              <a:t>ة</a:t>
            </a:r>
            <a:r>
              <a:rPr lang="ar-SA" sz="2400" dirty="0" smtClean="0"/>
              <a:t> في العملي</a:t>
            </a:r>
            <a:r>
              <a:rPr lang="ar-JO" sz="2400" dirty="0" smtClean="0"/>
              <a:t>ة</a:t>
            </a:r>
            <a:r>
              <a:rPr lang="ar-SA" sz="2400" dirty="0" smtClean="0"/>
              <a:t> ال</a:t>
            </a:r>
            <a:r>
              <a:rPr lang="ar-JO" sz="2400" dirty="0" smtClean="0"/>
              <a:t>إ</a:t>
            </a:r>
            <a:r>
              <a:rPr lang="ar-SA" sz="2400" dirty="0" smtClean="0"/>
              <a:t>نتاجي</a:t>
            </a:r>
            <a:r>
              <a:rPr lang="ar-JO" sz="2400" dirty="0" smtClean="0"/>
              <a:t>ة</a:t>
            </a:r>
            <a:r>
              <a:rPr lang="ar-SA" sz="2400" dirty="0" smtClean="0"/>
              <a:t>. </a:t>
            </a:r>
          </a:p>
          <a:p>
            <a:pPr algn="just">
              <a:buNone/>
            </a:pPr>
            <a:r>
              <a:rPr lang="ar-SA" sz="2400" dirty="0" smtClean="0"/>
              <a:t>8- و</a:t>
            </a:r>
            <a:r>
              <a:rPr lang="ar-JO" sz="2400" dirty="0" smtClean="0"/>
              <a:t>أ</a:t>
            </a:r>
            <a:r>
              <a:rPr lang="ar-SA" sz="2400" dirty="0" smtClean="0"/>
              <a:t>ن قائم</a:t>
            </a:r>
            <a:r>
              <a:rPr lang="ar-JO" sz="2400" dirty="0" smtClean="0"/>
              <a:t>ة</a:t>
            </a:r>
            <a:r>
              <a:rPr lang="ar-SA" sz="2400" dirty="0" smtClean="0"/>
              <a:t> المركز المالي التي تعد عاد</a:t>
            </a:r>
            <a:r>
              <a:rPr lang="ar-JO" sz="2400" dirty="0" smtClean="0"/>
              <a:t>ة</a:t>
            </a:r>
            <a:r>
              <a:rPr lang="ar-SA" sz="2400" dirty="0" smtClean="0"/>
              <a:t> في نهاي</a:t>
            </a:r>
            <a:r>
              <a:rPr lang="ar-JO" sz="2400" dirty="0" smtClean="0"/>
              <a:t>ة</a:t>
            </a:r>
            <a:r>
              <a:rPr lang="ar-SA" sz="2400" dirty="0" smtClean="0"/>
              <a:t> السن</a:t>
            </a:r>
            <a:r>
              <a:rPr lang="ar-JO" sz="2400" dirty="0" smtClean="0"/>
              <a:t>ة</a:t>
            </a:r>
            <a:r>
              <a:rPr lang="ar-SA" sz="2400" dirty="0" smtClean="0"/>
              <a:t> المالي</a:t>
            </a:r>
            <a:r>
              <a:rPr lang="ar-JO" sz="2400" dirty="0" smtClean="0"/>
              <a:t>ة</a:t>
            </a:r>
            <a:r>
              <a:rPr lang="ar-SA" sz="2400" dirty="0" smtClean="0"/>
              <a:t> لا </a:t>
            </a:r>
            <a:r>
              <a:rPr lang="ar-SA" sz="2400" dirty="0" smtClean="0">
                <a:solidFill>
                  <a:srgbClr val="FF0000"/>
                </a:solidFill>
              </a:rPr>
              <a:t>تعكس مرحل</a:t>
            </a:r>
            <a:r>
              <a:rPr lang="ar-JO" sz="2400" dirty="0" smtClean="0">
                <a:solidFill>
                  <a:srgbClr val="FF0000"/>
                </a:solidFill>
              </a:rPr>
              <a:t>ة</a:t>
            </a:r>
            <a:r>
              <a:rPr lang="ar-SA" sz="2400" dirty="0" smtClean="0">
                <a:solidFill>
                  <a:srgbClr val="FF0000"/>
                </a:solidFill>
              </a:rPr>
              <a:t> التغييرات التي تمت </a:t>
            </a:r>
            <a:r>
              <a:rPr lang="ar-JO" sz="2400" dirty="0" smtClean="0">
                <a:solidFill>
                  <a:srgbClr val="FF0000"/>
                </a:solidFill>
              </a:rPr>
              <a:t>على أصول وخصوم المشأة وحقوق الملاك فيها</a:t>
            </a:r>
            <a:r>
              <a:rPr lang="ar-SA" sz="2400" dirty="0" smtClean="0">
                <a:solidFill>
                  <a:srgbClr val="FF0000"/>
                </a:solidFill>
              </a:rPr>
              <a:t>.</a:t>
            </a:r>
            <a:r>
              <a:rPr lang="ar-JO" sz="2400" dirty="0" smtClean="0">
                <a:solidFill>
                  <a:srgbClr val="FF0000"/>
                </a:solidFill>
              </a:rPr>
              <a:t> </a:t>
            </a:r>
            <a:endParaRPr lang="ar-SA" sz="24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ar-SA" sz="2400" dirty="0" smtClean="0"/>
              <a:t>9- قد تعمل المنشا</a:t>
            </a:r>
            <a:r>
              <a:rPr lang="ar-JO" sz="2400" dirty="0" smtClean="0"/>
              <a:t>ة</a:t>
            </a:r>
            <a:r>
              <a:rPr lang="ar-SA" sz="2400" dirty="0" smtClean="0"/>
              <a:t> على </a:t>
            </a:r>
            <a:r>
              <a:rPr lang="ar-JO" sz="2400" dirty="0" smtClean="0"/>
              <a:t>إ</a:t>
            </a:r>
            <a:r>
              <a:rPr lang="ar-SA" sz="2400" dirty="0" smtClean="0"/>
              <a:t>ظهار قائم</a:t>
            </a:r>
            <a:r>
              <a:rPr lang="ar-JO" sz="2400" dirty="0" smtClean="0"/>
              <a:t>ة</a:t>
            </a:r>
            <a:r>
              <a:rPr lang="ar-SA" sz="2400" dirty="0" smtClean="0"/>
              <a:t> المركز المالي بشكل محسن </a:t>
            </a:r>
            <a:r>
              <a:rPr lang="ar-SA" sz="2400" dirty="0" smtClean="0">
                <a:solidFill>
                  <a:srgbClr val="FF0000"/>
                </a:solidFill>
              </a:rPr>
              <a:t>ل</a:t>
            </a:r>
            <a:r>
              <a:rPr lang="ar-JO" sz="2400" dirty="0" smtClean="0">
                <a:solidFill>
                  <a:srgbClr val="FF0000"/>
                </a:solidFill>
              </a:rPr>
              <a:t>أ</a:t>
            </a:r>
            <a:r>
              <a:rPr lang="ar-SA" sz="2400" dirty="0" smtClean="0">
                <a:solidFill>
                  <a:srgbClr val="FF0000"/>
                </a:solidFill>
              </a:rPr>
              <a:t>سباب خاص</a:t>
            </a:r>
            <a:r>
              <a:rPr lang="ar-JO" sz="2400" dirty="0" smtClean="0"/>
              <a:t>ة</a:t>
            </a:r>
            <a:r>
              <a:rPr lang="ar-SA" sz="2400" dirty="0" smtClean="0"/>
              <a:t> يقدرها المسؤولون فيها. </a:t>
            </a:r>
          </a:p>
          <a:p>
            <a:pPr algn="just">
              <a:buNone/>
            </a:pPr>
            <a:r>
              <a:rPr lang="ar-SA" sz="2400" dirty="0" smtClean="0"/>
              <a:t>10- نقاط كثيره يصعب حصرها بدق</a:t>
            </a:r>
            <a:r>
              <a:rPr lang="ar-JO" sz="2400" dirty="0" smtClean="0"/>
              <a:t>ة</a:t>
            </a:r>
            <a:endParaRPr lang="ar-SA" sz="24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15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4" y="0"/>
            <a:ext cx="9143986" cy="1785926"/>
            <a:chOff x="14" y="0"/>
            <a:chExt cx="9143986" cy="1785926"/>
          </a:xfrm>
        </p:grpSpPr>
        <p:sp>
          <p:nvSpPr>
            <p:cNvPr id="4" name="Flowchart: Document 3"/>
            <p:cNvSpPr/>
            <p:nvPr/>
          </p:nvSpPr>
          <p:spPr>
            <a:xfrm>
              <a:off x="14" y="0"/>
              <a:ext cx="9143985" cy="1785926"/>
            </a:xfrm>
            <a:prstGeom prst="flowChartDocumen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52400" h="50800" prst="softRound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ar-SA" sz="3600" dirty="0" smtClean="0">
                  <a:solidFill>
                    <a:schemeClr val="tx1"/>
                  </a:solidFill>
                </a:rPr>
                <a:t>              واقع القوائم المالي</a:t>
              </a:r>
              <a:r>
                <a:rPr lang="ar-JO" sz="3600" dirty="0" smtClean="0">
                  <a:solidFill>
                    <a:schemeClr val="tx1"/>
                  </a:solidFill>
                </a:rPr>
                <a:t>ة</a:t>
              </a:r>
              <a:r>
                <a:rPr lang="ar-SA" sz="3600" dirty="0" smtClean="0">
                  <a:solidFill>
                    <a:schemeClr val="tx1"/>
                  </a:solidFill>
                </a:rPr>
                <a:t> و</a:t>
              </a:r>
              <a:r>
                <a:rPr lang="ar-JO" sz="3600" dirty="0" smtClean="0">
                  <a:solidFill>
                    <a:schemeClr val="tx1"/>
                  </a:solidFill>
                </a:rPr>
                <a:t>أ</a:t>
              </a:r>
              <a:r>
                <a:rPr lang="ar-SA" sz="3600" dirty="0" smtClean="0">
                  <a:solidFill>
                    <a:schemeClr val="tx1"/>
                  </a:solidFill>
                </a:rPr>
                <a:t>ثرها على التحليل المالي</a:t>
              </a:r>
              <a:endParaRPr lang="ar-SA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7"/>
            <p:cNvGrpSpPr/>
            <p:nvPr/>
          </p:nvGrpSpPr>
          <p:grpSpPr>
            <a:xfrm>
              <a:off x="7643834" y="0"/>
              <a:ext cx="1500166" cy="1357298"/>
              <a:chOff x="7643834" y="0"/>
              <a:chExt cx="1500166" cy="1357298"/>
            </a:xfrm>
          </p:grpSpPr>
          <p:sp>
            <p:nvSpPr>
              <p:cNvPr id="11" name="Teardrop 10"/>
              <p:cNvSpPr/>
              <p:nvPr/>
            </p:nvSpPr>
            <p:spPr>
              <a:xfrm>
                <a:off x="7643834" y="0"/>
                <a:ext cx="1500166" cy="1357298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contourW="44450">
                <a:bevelT w="152400" h="50800" prst="softRound"/>
                <a:bevelB prst="angle"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01024" y="214290"/>
                <a:ext cx="965842" cy="9286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36504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ar-SA" sz="3800" b="1" dirty="0" smtClean="0"/>
              <a:t>نقاط </a:t>
            </a:r>
            <a:r>
              <a:rPr lang="ar-JO" sz="3800" b="1" dirty="0" smtClean="0"/>
              <a:t>الضعف في </a:t>
            </a:r>
            <a:r>
              <a:rPr lang="ar-SA" sz="3800" b="1" dirty="0" smtClean="0"/>
              <a:t>قائمة الدخل </a:t>
            </a:r>
          </a:p>
          <a:p>
            <a:pPr algn="just">
              <a:buNone/>
            </a:pPr>
            <a:r>
              <a:rPr lang="ar-SA" sz="3800" dirty="0" smtClean="0"/>
              <a:t>1- تعد قائمة الدخل استنادا </a:t>
            </a:r>
            <a:r>
              <a:rPr lang="ar-JO" sz="3800" dirty="0" smtClean="0"/>
              <a:t>إ</a:t>
            </a:r>
            <a:r>
              <a:rPr lang="ar-SA" sz="3800" dirty="0" smtClean="0"/>
              <a:t>لى مبدأ </a:t>
            </a:r>
            <a:r>
              <a:rPr lang="ar-SA" sz="3800" dirty="0" smtClean="0">
                <a:solidFill>
                  <a:srgbClr val="FF0000"/>
                </a:solidFill>
              </a:rPr>
              <a:t>الاستحقاق.</a:t>
            </a:r>
          </a:p>
          <a:p>
            <a:pPr algn="just">
              <a:buNone/>
            </a:pPr>
            <a:r>
              <a:rPr lang="ar-SA" sz="3800" dirty="0" smtClean="0"/>
              <a:t>2-</a:t>
            </a:r>
            <a:r>
              <a:rPr lang="ar-JO" sz="3800" dirty="0" smtClean="0"/>
              <a:t> </a:t>
            </a:r>
            <a:r>
              <a:rPr lang="ar-SA" sz="3800" b="1" dirty="0" smtClean="0">
                <a:solidFill>
                  <a:srgbClr val="FF0000"/>
                </a:solidFill>
              </a:rPr>
              <a:t>لا يتطابق رصيد النقدي</a:t>
            </a:r>
            <a:r>
              <a:rPr lang="ar-JO" sz="3800" b="1" dirty="0" smtClean="0">
                <a:solidFill>
                  <a:srgbClr val="FF0000"/>
                </a:solidFill>
              </a:rPr>
              <a:t>ة</a:t>
            </a:r>
            <a:r>
              <a:rPr lang="ar-SA" sz="3800" b="1" dirty="0" smtClean="0">
                <a:solidFill>
                  <a:srgbClr val="FF0000"/>
                </a:solidFill>
              </a:rPr>
              <a:t> مع صافي الربح في المنشا</a:t>
            </a:r>
            <a:r>
              <a:rPr lang="ar-JO" sz="3800" b="1" dirty="0" smtClean="0">
                <a:solidFill>
                  <a:srgbClr val="FF0000"/>
                </a:solidFill>
              </a:rPr>
              <a:t>ة</a:t>
            </a:r>
            <a:r>
              <a:rPr lang="ar-SA" sz="3800" b="1" dirty="0" smtClean="0">
                <a:solidFill>
                  <a:srgbClr val="FF0000"/>
                </a:solidFill>
              </a:rPr>
              <a:t> </a:t>
            </a:r>
            <a:r>
              <a:rPr lang="ar-SA" sz="3800" dirty="0" smtClean="0"/>
              <a:t>وبشكل خاص الرصيد النقدي الذي تظهره قائم</a:t>
            </a:r>
            <a:r>
              <a:rPr lang="ar-JO" sz="3800" dirty="0" smtClean="0"/>
              <a:t>ة</a:t>
            </a:r>
            <a:r>
              <a:rPr lang="ar-SA" sz="3800" dirty="0" smtClean="0"/>
              <a:t> التدفق النقدي حيث تطبق قائم</a:t>
            </a:r>
            <a:r>
              <a:rPr lang="ar-JO" sz="3800" dirty="0" smtClean="0"/>
              <a:t>ة</a:t>
            </a:r>
            <a:r>
              <a:rPr lang="ar-SA" sz="3800" dirty="0" smtClean="0"/>
              <a:t> الدخل على </a:t>
            </a:r>
            <a:r>
              <a:rPr lang="ar-JO" sz="3800" dirty="0" smtClean="0"/>
              <a:t>أ</a:t>
            </a:r>
            <a:r>
              <a:rPr lang="ar-SA" sz="3800" dirty="0" smtClean="0"/>
              <a:t>ساس ال</a:t>
            </a:r>
            <a:r>
              <a:rPr lang="ar-JO" sz="3800" dirty="0" smtClean="0"/>
              <a:t>إ</a:t>
            </a:r>
            <a:r>
              <a:rPr lang="ar-SA" sz="3800" dirty="0" smtClean="0">
                <a:solidFill>
                  <a:srgbClr val="FF0000"/>
                </a:solidFill>
              </a:rPr>
              <a:t>ستحقاق</a:t>
            </a:r>
            <a:r>
              <a:rPr lang="ar-SA" sz="3800" dirty="0" smtClean="0"/>
              <a:t> بينما قائم</a:t>
            </a:r>
            <a:r>
              <a:rPr lang="ar-JO" sz="3800" dirty="0" smtClean="0"/>
              <a:t>ة</a:t>
            </a:r>
            <a:r>
              <a:rPr lang="ar-SA" sz="3800" dirty="0" smtClean="0"/>
              <a:t> التدفق النقدي ال</a:t>
            </a:r>
            <a:r>
              <a:rPr lang="ar-JO" sz="3800" dirty="0" smtClean="0"/>
              <a:t>أ</a:t>
            </a:r>
            <a:r>
              <a:rPr lang="ar-SA" sz="3800" dirty="0" smtClean="0"/>
              <a:t>ساس </a:t>
            </a:r>
            <a:r>
              <a:rPr lang="ar-JO" sz="3800" dirty="0" smtClean="0">
                <a:solidFill>
                  <a:srgbClr val="FF0000"/>
                </a:solidFill>
              </a:rPr>
              <a:t>النقدي</a:t>
            </a:r>
            <a:r>
              <a:rPr lang="ar-JO" sz="3800" dirty="0" smtClean="0"/>
              <a:t> </a:t>
            </a:r>
            <a:r>
              <a:rPr lang="ar-SA" sz="3800" dirty="0" smtClean="0"/>
              <a:t>في ال</a:t>
            </a:r>
            <a:r>
              <a:rPr lang="ar-JO" sz="3800" dirty="0" smtClean="0"/>
              <a:t>إ</a:t>
            </a:r>
            <a:r>
              <a:rPr lang="ar-SA" sz="3800" dirty="0" smtClean="0"/>
              <a:t>يرادات والمصروفات </a:t>
            </a:r>
          </a:p>
          <a:p>
            <a:pPr algn="just">
              <a:buNone/>
            </a:pPr>
            <a:r>
              <a:rPr lang="ar-SA" sz="3800" dirty="0" smtClean="0"/>
              <a:t>3- بسبب مبدأ ال</a:t>
            </a:r>
            <a:r>
              <a:rPr lang="ar-JO" sz="3800" dirty="0" smtClean="0"/>
              <a:t>إ</a:t>
            </a:r>
            <a:r>
              <a:rPr lang="ar-SA" sz="3800" dirty="0" smtClean="0"/>
              <a:t>ستحقاق في المصروفات وال</a:t>
            </a:r>
            <a:r>
              <a:rPr lang="ar-JO" sz="3800" dirty="0" smtClean="0"/>
              <a:t>إ</a:t>
            </a:r>
            <a:r>
              <a:rPr lang="ar-SA" sz="3800" dirty="0" smtClean="0"/>
              <a:t>يرادات </a:t>
            </a:r>
            <a:r>
              <a:rPr lang="ar-SA" sz="3800" b="1" dirty="0" smtClean="0">
                <a:solidFill>
                  <a:srgbClr val="FF0000"/>
                </a:solidFill>
              </a:rPr>
              <a:t>يجعل ال</a:t>
            </a:r>
            <a:r>
              <a:rPr lang="ar-JO" sz="3800" b="1" dirty="0" smtClean="0">
                <a:solidFill>
                  <a:srgbClr val="FF0000"/>
                </a:solidFill>
              </a:rPr>
              <a:t>أ</a:t>
            </a:r>
            <a:r>
              <a:rPr lang="ar-SA" sz="3800" b="1" dirty="0" smtClean="0">
                <a:solidFill>
                  <a:srgbClr val="FF0000"/>
                </a:solidFill>
              </a:rPr>
              <a:t>رباح والخسائر حسابا بعيدا عن تقديرات السيول</a:t>
            </a:r>
            <a:r>
              <a:rPr lang="ar-JO" sz="3800" b="1" dirty="0" smtClean="0">
                <a:solidFill>
                  <a:srgbClr val="FF0000"/>
                </a:solidFill>
              </a:rPr>
              <a:t>ة</a:t>
            </a:r>
            <a:r>
              <a:rPr lang="ar-SA" sz="3800" b="1" dirty="0" smtClean="0">
                <a:solidFill>
                  <a:srgbClr val="FF0000"/>
                </a:solidFill>
              </a:rPr>
              <a:t> للمنشأ</a:t>
            </a:r>
            <a:r>
              <a:rPr lang="ar-JO" sz="3800" b="1" dirty="0" smtClean="0">
                <a:solidFill>
                  <a:srgbClr val="FF0000"/>
                </a:solidFill>
              </a:rPr>
              <a:t>ة</a:t>
            </a:r>
            <a:r>
              <a:rPr lang="ar-SA" sz="3800" b="1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buNone/>
            </a:pPr>
            <a:r>
              <a:rPr lang="ar-SA" sz="3800" dirty="0" smtClean="0"/>
              <a:t>4- قائم</a:t>
            </a:r>
            <a:r>
              <a:rPr lang="ar-JO" sz="3800" dirty="0" smtClean="0"/>
              <a:t>ة</a:t>
            </a:r>
            <a:r>
              <a:rPr lang="ar-SA" sz="3800" dirty="0" smtClean="0"/>
              <a:t> الدخل ملخص ال</a:t>
            </a:r>
            <a:r>
              <a:rPr lang="ar-JO" sz="3800" dirty="0" smtClean="0"/>
              <a:t>أ</a:t>
            </a:r>
            <a:r>
              <a:rPr lang="ar-SA" sz="3800" dirty="0" smtClean="0"/>
              <a:t>عمال التي تمت خلال الفتر</a:t>
            </a:r>
            <a:r>
              <a:rPr lang="ar-JO" sz="3800" dirty="0" smtClean="0"/>
              <a:t>ة</a:t>
            </a:r>
            <a:r>
              <a:rPr lang="ar-SA" sz="3800" dirty="0" smtClean="0"/>
              <a:t> المحاسبي</a:t>
            </a:r>
            <a:r>
              <a:rPr lang="ar-JO" sz="3800" dirty="0" smtClean="0"/>
              <a:t>ة</a:t>
            </a:r>
            <a:r>
              <a:rPr lang="ar-SA" sz="3800" dirty="0" smtClean="0"/>
              <a:t> التي انتهت فيترجم على شكل صافي ربح </a:t>
            </a:r>
            <a:r>
              <a:rPr lang="ar-JO" sz="3800" dirty="0" smtClean="0"/>
              <a:t>أ</a:t>
            </a:r>
            <a:r>
              <a:rPr lang="ar-SA" sz="3800" dirty="0" smtClean="0"/>
              <a:t>وخسار</a:t>
            </a:r>
            <a:r>
              <a:rPr lang="ar-JO" sz="3800" dirty="0" smtClean="0"/>
              <a:t>ة</a:t>
            </a:r>
            <a:r>
              <a:rPr lang="ar-SA" sz="3800" dirty="0" smtClean="0"/>
              <a:t> ولكن </a:t>
            </a:r>
            <a:r>
              <a:rPr lang="ar-SA" sz="3800" b="1" dirty="0" smtClean="0">
                <a:solidFill>
                  <a:srgbClr val="FF0000"/>
                </a:solidFill>
              </a:rPr>
              <a:t>لا يترجم على قدر</a:t>
            </a:r>
            <a:r>
              <a:rPr lang="ar-JO" sz="3800" b="1" dirty="0" smtClean="0">
                <a:solidFill>
                  <a:srgbClr val="FF0000"/>
                </a:solidFill>
              </a:rPr>
              <a:t>ة</a:t>
            </a:r>
            <a:r>
              <a:rPr lang="ar-SA" sz="3800" b="1" dirty="0" smtClean="0">
                <a:solidFill>
                  <a:srgbClr val="FF0000"/>
                </a:solidFill>
              </a:rPr>
              <a:t> المشأة </a:t>
            </a:r>
            <a:r>
              <a:rPr lang="ar-JO" sz="3800" b="1" dirty="0" smtClean="0">
                <a:solidFill>
                  <a:srgbClr val="FF0000"/>
                </a:solidFill>
              </a:rPr>
              <a:t>على </a:t>
            </a:r>
            <a:r>
              <a:rPr lang="ar-SA" sz="3800" b="1" dirty="0" smtClean="0">
                <a:solidFill>
                  <a:srgbClr val="FF0000"/>
                </a:solidFill>
              </a:rPr>
              <a:t>دفع التزاماتها. </a:t>
            </a:r>
          </a:p>
          <a:p>
            <a:pPr algn="just">
              <a:buNone/>
            </a:pPr>
            <a:r>
              <a:rPr lang="ar-SA" sz="3800" dirty="0" smtClean="0"/>
              <a:t>5- بسبب عنصر </a:t>
            </a:r>
            <a:r>
              <a:rPr lang="ar-SA" sz="3800" dirty="0" smtClean="0">
                <a:solidFill>
                  <a:srgbClr val="FF0000"/>
                </a:solidFill>
              </a:rPr>
              <a:t>التقدير الشخصي </a:t>
            </a:r>
            <a:r>
              <a:rPr lang="ar-SA" sz="3800" dirty="0" smtClean="0"/>
              <a:t>في تقدير بعض المصروفات الحسابي</a:t>
            </a:r>
            <a:r>
              <a:rPr lang="ar-JO" sz="3800" dirty="0" smtClean="0"/>
              <a:t>ة</a:t>
            </a:r>
            <a:r>
              <a:rPr lang="ar-SA" sz="3800" dirty="0" smtClean="0"/>
              <a:t> وذلك نتيج</a:t>
            </a:r>
            <a:r>
              <a:rPr lang="ar-JO" sz="3800" dirty="0" smtClean="0"/>
              <a:t>ة</a:t>
            </a:r>
            <a:r>
              <a:rPr lang="ar-SA" sz="3800" dirty="0" smtClean="0"/>
              <a:t> لتطبيق بعض المباديء المحاسبي</a:t>
            </a:r>
            <a:r>
              <a:rPr lang="ar-JO" sz="3800" dirty="0" smtClean="0"/>
              <a:t>ة</a:t>
            </a:r>
            <a:r>
              <a:rPr lang="ar-SA" sz="3800" dirty="0" smtClean="0"/>
              <a:t> المتعارف عليها </a:t>
            </a:r>
            <a:r>
              <a:rPr lang="ar-JO" sz="3800" dirty="0" smtClean="0"/>
              <a:t>أ</a:t>
            </a:r>
            <a:r>
              <a:rPr lang="ar-SA" sz="3800" dirty="0" smtClean="0"/>
              <a:t>و نتيج</a:t>
            </a:r>
            <a:r>
              <a:rPr lang="ar-JO" sz="3800" dirty="0" smtClean="0"/>
              <a:t>ة</a:t>
            </a:r>
            <a:r>
              <a:rPr lang="ar-SA" sz="3800" dirty="0" smtClean="0"/>
              <a:t> تطبيق بعض السياسات المحاسبي</a:t>
            </a:r>
            <a:r>
              <a:rPr lang="ar-JO" sz="3800" dirty="0" smtClean="0"/>
              <a:t>ة</a:t>
            </a:r>
            <a:r>
              <a:rPr lang="ar-SA" sz="3800" dirty="0" smtClean="0"/>
              <a:t> وبالتالي يترتب على ذلك </a:t>
            </a:r>
            <a:r>
              <a:rPr lang="ar-SA" sz="3800" dirty="0" smtClean="0">
                <a:solidFill>
                  <a:srgbClr val="FF0000"/>
                </a:solidFill>
              </a:rPr>
              <a:t>عدم الدق</a:t>
            </a:r>
            <a:r>
              <a:rPr lang="ar-JO" sz="3800" dirty="0" smtClean="0">
                <a:solidFill>
                  <a:srgbClr val="FF0000"/>
                </a:solidFill>
              </a:rPr>
              <a:t>ة</a:t>
            </a:r>
            <a:r>
              <a:rPr lang="ar-SA" sz="3800" dirty="0" smtClean="0">
                <a:solidFill>
                  <a:srgbClr val="FF0000"/>
                </a:solidFill>
              </a:rPr>
              <a:t> في نتائج الاعمال.</a:t>
            </a:r>
            <a:endParaRPr lang="ar-SA" sz="3800" dirty="0">
              <a:solidFill>
                <a:srgbClr val="FF0000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16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4" y="0"/>
            <a:ext cx="9143986" cy="1785926"/>
            <a:chOff x="14" y="0"/>
            <a:chExt cx="9143986" cy="1785926"/>
          </a:xfrm>
        </p:grpSpPr>
        <p:sp>
          <p:nvSpPr>
            <p:cNvPr id="4" name="Flowchart: Document 3"/>
            <p:cNvSpPr/>
            <p:nvPr/>
          </p:nvSpPr>
          <p:spPr>
            <a:xfrm>
              <a:off x="14" y="0"/>
              <a:ext cx="9143985" cy="1785926"/>
            </a:xfrm>
            <a:prstGeom prst="flowChartDocumen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52400" h="50800" prst="softRound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sz="3600" dirty="0" smtClean="0">
                  <a:solidFill>
                    <a:schemeClr val="tx1"/>
                  </a:solidFill>
                </a:rPr>
                <a:t>              دور قائم</a:t>
              </a:r>
              <a:r>
                <a:rPr lang="ar-JO" sz="3600" dirty="0" smtClean="0">
                  <a:solidFill>
                    <a:schemeClr val="tx1"/>
                  </a:solidFill>
                </a:rPr>
                <a:t>ة</a:t>
              </a:r>
              <a:r>
                <a:rPr lang="ar-SA" sz="3600" dirty="0" smtClean="0">
                  <a:solidFill>
                    <a:schemeClr val="tx1"/>
                  </a:solidFill>
                </a:rPr>
                <a:t> التدفق النقدي في التغلب على نقاط                    الضعف في القوائم المالية </a:t>
              </a:r>
              <a:endParaRPr lang="ar-SA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7"/>
            <p:cNvGrpSpPr/>
            <p:nvPr/>
          </p:nvGrpSpPr>
          <p:grpSpPr>
            <a:xfrm>
              <a:off x="7643834" y="0"/>
              <a:ext cx="1500166" cy="1357298"/>
              <a:chOff x="7643834" y="0"/>
              <a:chExt cx="1500166" cy="1357298"/>
            </a:xfrm>
          </p:grpSpPr>
          <p:sp>
            <p:nvSpPr>
              <p:cNvPr id="11" name="Teardrop 10"/>
              <p:cNvSpPr/>
              <p:nvPr/>
            </p:nvSpPr>
            <p:spPr>
              <a:xfrm>
                <a:off x="7643834" y="0"/>
                <a:ext cx="1500166" cy="1357298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contourW="44450">
                <a:bevelT w="152400" h="50800" prst="softRound"/>
                <a:bevelB prst="angle"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01024" y="214290"/>
                <a:ext cx="965842" cy="9286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772816"/>
            <a:ext cx="8363272" cy="4536504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ar-JO" sz="3800" b="1" dirty="0" smtClean="0"/>
              <a:t>بقائمة التدفق النقدي يمكن التغلب على النقاط السابقه وذلك من خلال : </a:t>
            </a:r>
            <a:endParaRPr lang="ar-SA" sz="3800" b="1" dirty="0" smtClean="0"/>
          </a:p>
          <a:p>
            <a:pPr algn="just">
              <a:buNone/>
            </a:pPr>
            <a:r>
              <a:rPr lang="ar-SA" sz="3800" dirty="0" smtClean="0"/>
              <a:t>1- تجديد عناصر المصروفات غير النقدي</a:t>
            </a:r>
            <a:r>
              <a:rPr lang="ar-JO" sz="3800" dirty="0" smtClean="0"/>
              <a:t>ة</a:t>
            </a:r>
            <a:r>
              <a:rPr lang="ar-SA" sz="3800" dirty="0" smtClean="0"/>
              <a:t> (المحاسبي</a:t>
            </a:r>
            <a:r>
              <a:rPr lang="ar-JO" sz="3800" dirty="0" smtClean="0"/>
              <a:t>ة</a:t>
            </a:r>
            <a:r>
              <a:rPr lang="ar-SA" sz="3800" dirty="0" smtClean="0"/>
              <a:t> ) وبشكل خاص </a:t>
            </a:r>
            <a:r>
              <a:rPr lang="ar-SA" sz="3800" dirty="0" smtClean="0">
                <a:solidFill>
                  <a:srgbClr val="FF0000"/>
                </a:solidFill>
              </a:rPr>
              <a:t>ال</a:t>
            </a:r>
            <a:r>
              <a:rPr lang="ar-JO" sz="3800" dirty="0" smtClean="0">
                <a:solidFill>
                  <a:srgbClr val="FF0000"/>
                </a:solidFill>
              </a:rPr>
              <a:t>إ</a:t>
            </a:r>
            <a:r>
              <a:rPr lang="ar-SA" sz="3800" dirty="0" smtClean="0">
                <a:solidFill>
                  <a:srgbClr val="FF0000"/>
                </a:solidFill>
              </a:rPr>
              <a:t>ستهلاك وال</a:t>
            </a:r>
            <a:r>
              <a:rPr lang="ar-JO" sz="3800" dirty="0" smtClean="0">
                <a:solidFill>
                  <a:srgbClr val="FF0000"/>
                </a:solidFill>
              </a:rPr>
              <a:t>إ</a:t>
            </a:r>
            <a:r>
              <a:rPr lang="ar-SA" sz="3800" dirty="0" smtClean="0">
                <a:solidFill>
                  <a:srgbClr val="FF0000"/>
                </a:solidFill>
              </a:rPr>
              <a:t>طفاء </a:t>
            </a:r>
            <a:r>
              <a:rPr lang="ar-SA" sz="3800" dirty="0" smtClean="0"/>
              <a:t>لكاف</a:t>
            </a:r>
            <a:r>
              <a:rPr lang="ar-JO" sz="3800" dirty="0" smtClean="0"/>
              <a:t>ة</a:t>
            </a:r>
            <a:r>
              <a:rPr lang="ar-SA" sz="3800" dirty="0" smtClean="0"/>
              <a:t> ال</a:t>
            </a:r>
            <a:r>
              <a:rPr lang="ar-JO" sz="3800" dirty="0" smtClean="0"/>
              <a:t>أ</a:t>
            </a:r>
            <a:r>
              <a:rPr lang="ar-SA" sz="3800" dirty="0" smtClean="0"/>
              <a:t>صول ذات العلاق</a:t>
            </a:r>
            <a:r>
              <a:rPr lang="ar-JO" sz="3800" dirty="0" smtClean="0"/>
              <a:t>ة</a:t>
            </a:r>
            <a:r>
              <a:rPr lang="ar-SA" sz="3800" dirty="0" smtClean="0"/>
              <a:t>. </a:t>
            </a:r>
          </a:p>
          <a:p>
            <a:pPr algn="just">
              <a:buNone/>
            </a:pPr>
            <a:r>
              <a:rPr lang="ar-SA" sz="3800" dirty="0" smtClean="0"/>
              <a:t>2- </a:t>
            </a:r>
            <a:r>
              <a:rPr lang="ar-JO" sz="3800" dirty="0" smtClean="0"/>
              <a:t>إ</a:t>
            </a:r>
            <a:r>
              <a:rPr lang="ar-SA" sz="3800" dirty="0" smtClean="0"/>
              <a:t>ظهار العمليات النقدي</a:t>
            </a:r>
            <a:r>
              <a:rPr lang="ar-JO" sz="3800" dirty="0" smtClean="0"/>
              <a:t>ة</a:t>
            </a:r>
            <a:r>
              <a:rPr lang="ar-SA" sz="3800" dirty="0" smtClean="0"/>
              <a:t> لمختلف النشاطات التي تمت داخل المنش</a:t>
            </a:r>
            <a:r>
              <a:rPr lang="ar-JO" sz="3800" dirty="0" smtClean="0"/>
              <a:t>أة</a:t>
            </a:r>
            <a:r>
              <a:rPr lang="ar-SA" sz="3800" dirty="0" smtClean="0"/>
              <a:t> </a:t>
            </a:r>
            <a:r>
              <a:rPr lang="ar-SA" sz="3800" dirty="0" smtClean="0">
                <a:solidFill>
                  <a:srgbClr val="FF0000"/>
                </a:solidFill>
              </a:rPr>
              <a:t>وخلال السن</a:t>
            </a:r>
            <a:r>
              <a:rPr lang="ar-JO" sz="3800" dirty="0" smtClean="0">
                <a:solidFill>
                  <a:srgbClr val="FF0000"/>
                </a:solidFill>
              </a:rPr>
              <a:t>ة</a:t>
            </a:r>
            <a:r>
              <a:rPr lang="ar-SA" sz="3800" dirty="0" smtClean="0">
                <a:solidFill>
                  <a:srgbClr val="FF0000"/>
                </a:solidFill>
              </a:rPr>
              <a:t> المالي</a:t>
            </a:r>
            <a:r>
              <a:rPr lang="ar-JO" sz="3800" dirty="0" smtClean="0">
                <a:solidFill>
                  <a:srgbClr val="FF0000"/>
                </a:solidFill>
              </a:rPr>
              <a:t>ة</a:t>
            </a:r>
            <a:r>
              <a:rPr lang="ar-SA" sz="3800" dirty="0" smtClean="0">
                <a:solidFill>
                  <a:srgbClr val="FF0000"/>
                </a:solidFill>
              </a:rPr>
              <a:t> </a:t>
            </a:r>
            <a:r>
              <a:rPr lang="ar-SA" sz="3800" dirty="0" smtClean="0"/>
              <a:t>خلافا لما تظهر</a:t>
            </a:r>
            <a:r>
              <a:rPr lang="ar-JO" sz="3800" dirty="0" smtClean="0"/>
              <a:t>ة</a:t>
            </a:r>
            <a:r>
              <a:rPr lang="ar-SA" sz="3800" dirty="0" smtClean="0"/>
              <a:t> قائم</a:t>
            </a:r>
            <a:r>
              <a:rPr lang="ar-JO" sz="3800" dirty="0" smtClean="0"/>
              <a:t>ة</a:t>
            </a:r>
            <a:r>
              <a:rPr lang="ar-SA" sz="3800" dirty="0" smtClean="0"/>
              <a:t> المركز</a:t>
            </a:r>
            <a:r>
              <a:rPr lang="ar-JO" sz="3800" dirty="0" smtClean="0"/>
              <a:t> </a:t>
            </a:r>
            <a:r>
              <a:rPr lang="ar-SA" sz="3800" dirty="0" smtClean="0"/>
              <a:t>المالي </a:t>
            </a:r>
            <a:r>
              <a:rPr lang="ar-JO" sz="3800" dirty="0" smtClean="0"/>
              <a:t>أ</a:t>
            </a:r>
            <a:r>
              <a:rPr lang="ar-SA" sz="3800" dirty="0" smtClean="0"/>
              <a:t>و قائم</a:t>
            </a:r>
            <a:r>
              <a:rPr lang="ar-JO" sz="3800" dirty="0" smtClean="0"/>
              <a:t>ة</a:t>
            </a:r>
            <a:r>
              <a:rPr lang="ar-SA" sz="3800" dirty="0" smtClean="0"/>
              <a:t> الدخل والمتمثل في </a:t>
            </a:r>
            <a:r>
              <a:rPr lang="ar-JO" sz="3800" dirty="0" smtClean="0"/>
              <a:t>إ</a:t>
            </a:r>
            <a:r>
              <a:rPr lang="ar-SA" sz="3800" dirty="0" smtClean="0"/>
              <a:t>ظهار </a:t>
            </a:r>
            <a:r>
              <a:rPr lang="ar-SA" sz="3800" dirty="0" smtClean="0">
                <a:solidFill>
                  <a:srgbClr val="FF0000"/>
                </a:solidFill>
              </a:rPr>
              <a:t>ال</a:t>
            </a:r>
            <a:r>
              <a:rPr lang="ar-JO" sz="3800" dirty="0" smtClean="0">
                <a:solidFill>
                  <a:srgbClr val="FF0000"/>
                </a:solidFill>
              </a:rPr>
              <a:t>أر</a:t>
            </a:r>
            <a:r>
              <a:rPr lang="ar-SA" sz="3800" dirty="0" smtClean="0">
                <a:solidFill>
                  <a:srgbClr val="FF0000"/>
                </a:solidFill>
              </a:rPr>
              <a:t>صد</a:t>
            </a:r>
            <a:r>
              <a:rPr lang="ar-JO" sz="3800" dirty="0" smtClean="0">
                <a:solidFill>
                  <a:srgbClr val="FF0000"/>
                </a:solidFill>
              </a:rPr>
              <a:t>ة</a:t>
            </a:r>
            <a:r>
              <a:rPr lang="ar-SA" sz="3800" dirty="0" smtClean="0">
                <a:solidFill>
                  <a:srgbClr val="FF0000"/>
                </a:solidFill>
              </a:rPr>
              <a:t> </a:t>
            </a:r>
            <a:r>
              <a:rPr lang="ar-SA" sz="3800" dirty="0" smtClean="0"/>
              <a:t>فقط لهذه النشاطات. </a:t>
            </a:r>
          </a:p>
          <a:p>
            <a:pPr algn="just">
              <a:buNone/>
            </a:pPr>
            <a:r>
              <a:rPr lang="ar-SA" sz="3800" dirty="0" smtClean="0"/>
              <a:t>3- </a:t>
            </a:r>
            <a:r>
              <a:rPr lang="ar-JO" sz="3800" dirty="0" smtClean="0"/>
              <a:t>إ</a:t>
            </a:r>
            <a:r>
              <a:rPr lang="ar-SA" sz="3800" dirty="0" smtClean="0"/>
              <a:t>ظهار صافي التغير في النقد في بداي</a:t>
            </a:r>
            <a:r>
              <a:rPr lang="ar-JO" sz="3800" dirty="0" smtClean="0"/>
              <a:t>ة</a:t>
            </a:r>
            <a:r>
              <a:rPr lang="ar-SA" sz="3800" dirty="0" smtClean="0"/>
              <a:t> الفتر</a:t>
            </a:r>
            <a:r>
              <a:rPr lang="ar-JO" sz="3800" dirty="0" smtClean="0"/>
              <a:t>ة</a:t>
            </a:r>
            <a:r>
              <a:rPr lang="ar-SA" sz="3800" dirty="0" smtClean="0"/>
              <a:t> وفي نهايتها وتوزيع بنود التدفقات النقدي</a:t>
            </a:r>
            <a:r>
              <a:rPr lang="ar-JO" sz="3800" dirty="0" smtClean="0"/>
              <a:t>ة</a:t>
            </a:r>
            <a:r>
              <a:rPr lang="ar-SA" sz="3800" dirty="0" smtClean="0"/>
              <a:t> على مجموعات مترابط</a:t>
            </a:r>
            <a:r>
              <a:rPr lang="ar-JO" sz="3800" dirty="0" smtClean="0"/>
              <a:t>ة</a:t>
            </a:r>
            <a:r>
              <a:rPr lang="ar-SA" sz="3800" dirty="0" smtClean="0"/>
              <a:t>. </a:t>
            </a:r>
          </a:p>
          <a:p>
            <a:pPr>
              <a:buNone/>
            </a:pPr>
            <a:endParaRPr lang="ar-SA" sz="38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17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4" y="0"/>
            <a:ext cx="9143986" cy="1785926"/>
            <a:chOff x="14" y="0"/>
            <a:chExt cx="9143986" cy="1785926"/>
          </a:xfrm>
        </p:grpSpPr>
        <p:sp>
          <p:nvSpPr>
            <p:cNvPr id="4" name="Flowchart: Document 3"/>
            <p:cNvSpPr/>
            <p:nvPr/>
          </p:nvSpPr>
          <p:spPr>
            <a:xfrm>
              <a:off x="14" y="0"/>
              <a:ext cx="9143985" cy="1785926"/>
            </a:xfrm>
            <a:prstGeom prst="flowChartDocumen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52400" h="50800" prst="softRound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JO" sz="3600" dirty="0" smtClean="0">
                  <a:solidFill>
                    <a:schemeClr val="tx1"/>
                  </a:solidFill>
                </a:rPr>
                <a:t>       </a:t>
              </a:r>
              <a:r>
                <a:rPr lang="ar-SA" sz="3600" dirty="0" smtClean="0">
                  <a:solidFill>
                    <a:schemeClr val="tx1"/>
                  </a:solidFill>
                </a:rPr>
                <a:t>واقع القوائم المالي</a:t>
              </a:r>
              <a:r>
                <a:rPr lang="ar-JO" sz="3600" dirty="0" smtClean="0">
                  <a:solidFill>
                    <a:schemeClr val="tx1"/>
                  </a:solidFill>
                </a:rPr>
                <a:t>ة</a:t>
              </a:r>
              <a:r>
                <a:rPr lang="ar-SA" sz="3600" dirty="0" smtClean="0">
                  <a:solidFill>
                    <a:schemeClr val="tx1"/>
                  </a:solidFill>
                </a:rPr>
                <a:t> و</a:t>
              </a:r>
              <a:r>
                <a:rPr lang="ar-JO" sz="3600" dirty="0" smtClean="0">
                  <a:solidFill>
                    <a:schemeClr val="tx1"/>
                  </a:solidFill>
                </a:rPr>
                <a:t>أ</a:t>
              </a:r>
              <a:r>
                <a:rPr lang="ar-SA" sz="3600" dirty="0" smtClean="0">
                  <a:solidFill>
                    <a:schemeClr val="tx1"/>
                  </a:solidFill>
                </a:rPr>
                <a:t>ثرها على التحليل المالي</a:t>
              </a:r>
              <a:endParaRPr lang="ar-SA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7"/>
            <p:cNvGrpSpPr/>
            <p:nvPr/>
          </p:nvGrpSpPr>
          <p:grpSpPr>
            <a:xfrm>
              <a:off x="7643834" y="0"/>
              <a:ext cx="1500166" cy="1357298"/>
              <a:chOff x="7643834" y="0"/>
              <a:chExt cx="1500166" cy="1357298"/>
            </a:xfrm>
          </p:grpSpPr>
          <p:sp>
            <p:nvSpPr>
              <p:cNvPr id="11" name="Teardrop 10"/>
              <p:cNvSpPr/>
              <p:nvPr/>
            </p:nvSpPr>
            <p:spPr>
              <a:xfrm>
                <a:off x="7643834" y="0"/>
                <a:ext cx="1500166" cy="1357298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contourW="44450">
                <a:bevelT w="152400" h="50800" prst="softRound"/>
                <a:bevelB prst="angle"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01024" y="214290"/>
                <a:ext cx="965842" cy="9286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36504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ar-JO" sz="2400" b="1" u="sng" dirty="0" smtClean="0"/>
              <a:t>ثانيا</a:t>
            </a:r>
            <a:r>
              <a:rPr lang="ar-JO" sz="2400" dirty="0" smtClean="0"/>
              <a:t> : </a:t>
            </a:r>
            <a:r>
              <a:rPr lang="ar-SA" sz="2400" dirty="0" smtClean="0"/>
              <a:t>محدودي</a:t>
            </a:r>
            <a:r>
              <a:rPr lang="ar-JO" sz="2400" dirty="0" smtClean="0"/>
              <a:t>ة</a:t>
            </a:r>
            <a:r>
              <a:rPr lang="ar-SA" sz="2400" dirty="0" smtClean="0"/>
              <a:t> المعلومات المتاح</a:t>
            </a:r>
            <a:r>
              <a:rPr lang="ar-JO" sz="2400" dirty="0" smtClean="0"/>
              <a:t>ة</a:t>
            </a:r>
            <a:r>
              <a:rPr lang="ar-SA" sz="2400" dirty="0" smtClean="0"/>
              <a:t> من القوائم المالية</a:t>
            </a:r>
          </a:p>
          <a:p>
            <a:pPr algn="just">
              <a:buNone/>
            </a:pPr>
            <a:r>
              <a:rPr lang="ar-SA" sz="2400" dirty="0" smtClean="0"/>
              <a:t> فعاد</a:t>
            </a:r>
            <a:r>
              <a:rPr lang="ar-JO" sz="2400" dirty="0" smtClean="0"/>
              <a:t>ة</a:t>
            </a:r>
            <a:r>
              <a:rPr lang="ar-SA" sz="2400" dirty="0" smtClean="0"/>
              <a:t> يكون المحلل شخص من خارج المنش</a:t>
            </a:r>
            <a:r>
              <a:rPr lang="ar-JO" sz="2400" dirty="0" smtClean="0"/>
              <a:t>أة</a:t>
            </a:r>
            <a:r>
              <a:rPr lang="ar-SA" sz="2400" dirty="0" smtClean="0"/>
              <a:t> فيعتمد على القوائم المالية المنشور</a:t>
            </a:r>
            <a:r>
              <a:rPr lang="ar-JO" sz="2400" dirty="0" smtClean="0"/>
              <a:t>ة</a:t>
            </a:r>
            <a:r>
              <a:rPr lang="ar-SA" sz="2400" dirty="0" smtClean="0"/>
              <a:t> </a:t>
            </a:r>
            <a:r>
              <a:rPr lang="ar-JO" sz="2400" dirty="0" smtClean="0"/>
              <a:t>أ</a:t>
            </a:r>
            <a:r>
              <a:rPr lang="ar-SA" sz="2400" dirty="0" smtClean="0"/>
              <a:t>والتي تقدم له فلا يسمح له بالتعمق </a:t>
            </a:r>
            <a:r>
              <a:rPr lang="ar-JO" sz="2400" dirty="0" smtClean="0"/>
              <a:t>أ</a:t>
            </a:r>
            <a:r>
              <a:rPr lang="ar-SA" sz="2400" dirty="0" smtClean="0"/>
              <a:t>والتوسع </a:t>
            </a:r>
            <a:r>
              <a:rPr lang="ar-JO" sz="2400" dirty="0" smtClean="0"/>
              <a:t>أ</a:t>
            </a:r>
            <a:r>
              <a:rPr lang="ar-SA" sz="2400" dirty="0" smtClean="0"/>
              <a:t>كثر في هذه المعلومات علما</a:t>
            </a:r>
            <a:r>
              <a:rPr lang="ar-JO" sz="2400" dirty="0" smtClean="0"/>
              <a:t>ً</a:t>
            </a:r>
            <a:r>
              <a:rPr lang="ar-SA" sz="2400" dirty="0" smtClean="0"/>
              <a:t> ب</a:t>
            </a:r>
            <a:r>
              <a:rPr lang="ar-JO" sz="2400" dirty="0" smtClean="0"/>
              <a:t>أ</a:t>
            </a:r>
            <a:r>
              <a:rPr lang="ar-SA" sz="2400" dirty="0" smtClean="0"/>
              <a:t>ن هناك معلومات </a:t>
            </a:r>
            <a:r>
              <a:rPr lang="ar-JO" sz="2400" dirty="0" smtClean="0"/>
              <a:t>إ</a:t>
            </a:r>
            <a:r>
              <a:rPr lang="ar-SA" sz="2400" dirty="0" smtClean="0"/>
              <a:t>ضافية ذات قيم</a:t>
            </a:r>
            <a:r>
              <a:rPr lang="ar-JO" sz="2400" dirty="0" smtClean="0"/>
              <a:t>ة</a:t>
            </a:r>
            <a:r>
              <a:rPr lang="ar-SA" sz="2400" dirty="0" smtClean="0"/>
              <a:t> و</a:t>
            </a:r>
            <a:r>
              <a:rPr lang="ar-JO" sz="2400" dirty="0" smtClean="0"/>
              <a:t>أ</a:t>
            </a:r>
            <a:r>
              <a:rPr lang="ar-SA" sz="2400" dirty="0" smtClean="0"/>
              <a:t>همي</a:t>
            </a:r>
            <a:r>
              <a:rPr lang="ar-JO" sz="2400" dirty="0" smtClean="0"/>
              <a:t>ة</a:t>
            </a:r>
            <a:r>
              <a:rPr lang="ar-SA" sz="2400" dirty="0" smtClean="0"/>
              <a:t> عالي</a:t>
            </a:r>
            <a:r>
              <a:rPr lang="ar-JO" sz="2400" dirty="0" smtClean="0"/>
              <a:t>ة</a:t>
            </a:r>
            <a:r>
              <a:rPr lang="ar-SA" sz="2400" dirty="0" smtClean="0"/>
              <a:t> للتحليل المالي لكنها من ال</a:t>
            </a:r>
            <a:r>
              <a:rPr lang="ar-JO" sz="2400" dirty="0" smtClean="0"/>
              <a:t>أ</a:t>
            </a:r>
            <a:r>
              <a:rPr lang="ar-SA" sz="2400" dirty="0" smtClean="0"/>
              <a:t>سرار الخاص</a:t>
            </a:r>
            <a:r>
              <a:rPr lang="ar-JO" sz="2400" dirty="0" smtClean="0"/>
              <a:t>ة</a:t>
            </a:r>
            <a:r>
              <a:rPr lang="ar-SA" sz="2400" dirty="0" smtClean="0"/>
              <a:t> بالمنش</a:t>
            </a:r>
            <a:r>
              <a:rPr lang="ar-JO" sz="2400" dirty="0" smtClean="0"/>
              <a:t>أة</a:t>
            </a:r>
            <a:r>
              <a:rPr lang="ar-SA" sz="2400" dirty="0" smtClean="0"/>
              <a:t> التي لا يتم نشرها ولا يطلع عليها غير المصرح لهم بها. </a:t>
            </a:r>
            <a:endParaRPr lang="ar-JO" sz="2400" dirty="0" smtClean="0"/>
          </a:p>
          <a:p>
            <a:pPr algn="just">
              <a:buNone/>
            </a:pPr>
            <a:r>
              <a:rPr lang="ar-JO" sz="2400" b="1" u="sng" dirty="0" smtClean="0"/>
              <a:t>ثالثا</a:t>
            </a:r>
            <a:r>
              <a:rPr lang="ar-JO" sz="2400" dirty="0" smtClean="0"/>
              <a:t> : إ</a:t>
            </a:r>
            <a:r>
              <a:rPr lang="ar-SA" sz="2400" dirty="0" smtClean="0"/>
              <a:t>غفال القيم ال</a:t>
            </a:r>
            <a:r>
              <a:rPr lang="ar-JO" sz="2400" dirty="0" smtClean="0"/>
              <a:t>إ</a:t>
            </a:r>
            <a:r>
              <a:rPr lang="ar-SA" sz="2400" dirty="0" smtClean="0"/>
              <a:t>ستبدالي</a:t>
            </a:r>
            <a:r>
              <a:rPr lang="ar-JO" sz="2400" dirty="0" smtClean="0"/>
              <a:t>ة</a:t>
            </a:r>
            <a:r>
              <a:rPr lang="ar-SA" sz="2400" dirty="0" smtClean="0"/>
              <a:t> لل</a:t>
            </a:r>
            <a:r>
              <a:rPr lang="ar-JO" sz="2400" dirty="0" smtClean="0"/>
              <a:t>أ</a:t>
            </a:r>
            <a:r>
              <a:rPr lang="ar-SA" sz="2400" dirty="0" smtClean="0"/>
              <a:t>صول </a:t>
            </a:r>
          </a:p>
          <a:p>
            <a:pPr algn="just">
              <a:buNone/>
            </a:pPr>
            <a:r>
              <a:rPr lang="ar-SA" sz="2400" dirty="0" smtClean="0"/>
              <a:t>تظهر القيم في القوائم المالي</a:t>
            </a:r>
            <a:r>
              <a:rPr lang="ar-JO" sz="2400" dirty="0" smtClean="0"/>
              <a:t>ة</a:t>
            </a:r>
            <a:r>
              <a:rPr lang="ar-SA" sz="2400" dirty="0" smtClean="0"/>
              <a:t> بقيمتها الدفتري</a:t>
            </a:r>
            <a:r>
              <a:rPr lang="ar-JO" sz="2400" dirty="0" smtClean="0"/>
              <a:t>ة</a:t>
            </a:r>
            <a:r>
              <a:rPr lang="ar-SA" sz="2400" dirty="0" smtClean="0"/>
              <a:t> وذلك حسب المباديء المحاسبي</a:t>
            </a:r>
            <a:r>
              <a:rPr lang="ar-JO" sz="2400" dirty="0" smtClean="0"/>
              <a:t>ة</a:t>
            </a:r>
            <a:r>
              <a:rPr lang="ar-SA" sz="2400" dirty="0" smtClean="0"/>
              <a:t> وليس للقيم ال</a:t>
            </a:r>
            <a:r>
              <a:rPr lang="ar-JO" sz="2400" dirty="0" smtClean="0"/>
              <a:t>إ</a:t>
            </a:r>
            <a:r>
              <a:rPr lang="ar-SA" sz="2400" dirty="0" smtClean="0"/>
              <a:t>ستبدالي</a:t>
            </a:r>
            <a:r>
              <a:rPr lang="ar-JO" sz="2400" dirty="0" smtClean="0"/>
              <a:t>ة</a:t>
            </a:r>
            <a:r>
              <a:rPr lang="ar-SA" sz="2400" dirty="0" smtClean="0"/>
              <a:t> </a:t>
            </a:r>
            <a:r>
              <a:rPr lang="ar-JO" sz="2400" dirty="0" smtClean="0"/>
              <a:t>أ</a:t>
            </a:r>
            <a:r>
              <a:rPr lang="ar-SA" sz="2400" dirty="0" smtClean="0"/>
              <a:t>و ال</a:t>
            </a:r>
            <a:r>
              <a:rPr lang="ar-JO" sz="2400" dirty="0" smtClean="0"/>
              <a:t>إ</a:t>
            </a:r>
            <a:r>
              <a:rPr lang="ar-SA" sz="2400" dirty="0" smtClean="0"/>
              <a:t>حلالي</a:t>
            </a:r>
            <a:r>
              <a:rPr lang="ar-JO" sz="2400" dirty="0" smtClean="0"/>
              <a:t>ة</a:t>
            </a:r>
            <a:r>
              <a:rPr lang="ar-SA" sz="2400" dirty="0" smtClean="0"/>
              <a:t> وهذا مقبول في ضل الظروف ال</a:t>
            </a:r>
            <a:r>
              <a:rPr lang="ar-JO" sz="2400" dirty="0" smtClean="0"/>
              <a:t>إ</a:t>
            </a:r>
            <a:r>
              <a:rPr lang="ar-SA" sz="2400" dirty="0" smtClean="0"/>
              <a:t>قتصادي</a:t>
            </a:r>
            <a:r>
              <a:rPr lang="ar-JO" sz="2400" dirty="0" smtClean="0"/>
              <a:t>ة</a:t>
            </a:r>
            <a:r>
              <a:rPr lang="ar-SA" sz="2400" dirty="0" smtClean="0"/>
              <a:t> المستقر</a:t>
            </a:r>
            <a:r>
              <a:rPr lang="ar-JO" sz="2400" dirty="0" smtClean="0"/>
              <a:t>ة</a:t>
            </a:r>
            <a:r>
              <a:rPr lang="ar-SA" sz="2400" dirty="0" smtClean="0"/>
              <a:t> ولكن في حال</a:t>
            </a:r>
            <a:r>
              <a:rPr lang="ar-JO" sz="2400" dirty="0" smtClean="0"/>
              <a:t>ة</a:t>
            </a:r>
            <a:r>
              <a:rPr lang="ar-SA" sz="2400" dirty="0" smtClean="0"/>
              <a:t> التضخم يصبح هذا ال</a:t>
            </a:r>
            <a:r>
              <a:rPr lang="ar-JO" sz="2400" dirty="0" smtClean="0"/>
              <a:t>أ</a:t>
            </a:r>
            <a:r>
              <a:rPr lang="ar-SA" sz="2400" dirty="0" smtClean="0"/>
              <a:t>مر عديم الفائد</a:t>
            </a:r>
            <a:r>
              <a:rPr lang="ar-JO" sz="2400" dirty="0" smtClean="0"/>
              <a:t>ة</a:t>
            </a:r>
            <a:r>
              <a:rPr lang="ar-SA" sz="2400" dirty="0" smtClean="0"/>
              <a:t>.</a:t>
            </a:r>
            <a:endParaRPr lang="ar-JO" sz="2400" dirty="0" smtClean="0"/>
          </a:p>
          <a:p>
            <a:pPr algn="just">
              <a:buNone/>
            </a:pPr>
            <a:r>
              <a:rPr lang="ar-JO" sz="2400" b="1" u="sng" dirty="0" smtClean="0"/>
              <a:t>رابعا</a:t>
            </a:r>
            <a:r>
              <a:rPr lang="ar-JO" sz="2400" dirty="0" smtClean="0"/>
              <a:t> : </a:t>
            </a:r>
            <a:r>
              <a:rPr lang="ar-SA" sz="2400" dirty="0" smtClean="0"/>
              <a:t> ارتباط التحليل المالي بلحظ</a:t>
            </a:r>
            <a:r>
              <a:rPr lang="ar-JO" sz="2400" dirty="0" smtClean="0"/>
              <a:t>ة</a:t>
            </a:r>
            <a:r>
              <a:rPr lang="ar-SA" sz="2400" dirty="0" smtClean="0"/>
              <a:t> </a:t>
            </a:r>
            <a:r>
              <a:rPr lang="ar-JO" sz="2400" dirty="0" smtClean="0"/>
              <a:t>إ</a:t>
            </a:r>
            <a:r>
              <a:rPr lang="ar-SA" sz="2400" dirty="0" smtClean="0"/>
              <a:t>عداد القوائم المالي</a:t>
            </a:r>
            <a:r>
              <a:rPr lang="ar-JO" sz="2400" dirty="0" smtClean="0"/>
              <a:t>ة</a:t>
            </a:r>
            <a:r>
              <a:rPr lang="ar-SA" sz="2400" dirty="0" smtClean="0"/>
              <a:t> </a:t>
            </a:r>
          </a:p>
          <a:p>
            <a:pPr algn="just">
              <a:buNone/>
            </a:pPr>
            <a:r>
              <a:rPr lang="ar-SA" sz="2400" dirty="0" smtClean="0"/>
              <a:t>فالقوائم تعد في تاريخ محدد ك</a:t>
            </a:r>
            <a:r>
              <a:rPr lang="ar-JO" sz="2400" dirty="0" smtClean="0"/>
              <a:t>أ</a:t>
            </a:r>
            <a:r>
              <a:rPr lang="ar-SA" sz="2400" dirty="0" smtClean="0"/>
              <a:t>ن المنش</a:t>
            </a:r>
            <a:r>
              <a:rPr lang="ar-JO" sz="2400" dirty="0" smtClean="0"/>
              <a:t>أة</a:t>
            </a:r>
            <a:r>
              <a:rPr lang="ar-SA" sz="2400" dirty="0" smtClean="0"/>
              <a:t> ستتوقف عن العمل وبالتالي يستفاد من التحليل بقياس كفاي</a:t>
            </a:r>
            <a:r>
              <a:rPr lang="ar-JO" sz="2400" dirty="0" smtClean="0"/>
              <a:t>ة</a:t>
            </a:r>
            <a:r>
              <a:rPr lang="ar-SA" sz="2400" dirty="0" smtClean="0"/>
              <a:t> وسيول</a:t>
            </a:r>
            <a:r>
              <a:rPr lang="ar-JO" sz="2400" dirty="0" smtClean="0"/>
              <a:t>ة</a:t>
            </a:r>
            <a:r>
              <a:rPr lang="ar-SA" sz="2400" dirty="0" smtClean="0"/>
              <a:t> وربحي</a:t>
            </a:r>
            <a:r>
              <a:rPr lang="ar-JO" sz="2400" dirty="0" smtClean="0"/>
              <a:t>ة</a:t>
            </a:r>
            <a:r>
              <a:rPr lang="ar-SA" sz="2400" dirty="0" smtClean="0"/>
              <a:t> وقدر</a:t>
            </a:r>
            <a:r>
              <a:rPr lang="ar-JO" sz="2400" dirty="0" smtClean="0"/>
              <a:t>ة</a:t>
            </a:r>
            <a:r>
              <a:rPr lang="ar-SA" sz="2400" dirty="0" smtClean="0"/>
              <a:t> ال</a:t>
            </a:r>
            <a:r>
              <a:rPr lang="ar-JO" sz="2400" dirty="0" smtClean="0"/>
              <a:t>م</a:t>
            </a:r>
            <a:r>
              <a:rPr lang="ar-SA" sz="2400" dirty="0" smtClean="0"/>
              <a:t>نش</a:t>
            </a:r>
            <a:r>
              <a:rPr lang="ar-JO" sz="2400" dirty="0" smtClean="0"/>
              <a:t>أة</a:t>
            </a:r>
            <a:r>
              <a:rPr lang="ar-SA" sz="2400" dirty="0" smtClean="0"/>
              <a:t> على السداد كما لو توقفت عن العمل </a:t>
            </a:r>
            <a:r>
              <a:rPr lang="ar-JO" sz="2400" dirty="0" smtClean="0"/>
              <a:t>أ</a:t>
            </a:r>
            <a:r>
              <a:rPr lang="ar-SA" sz="2400" dirty="0" smtClean="0"/>
              <a:t>و صفيت </a:t>
            </a:r>
            <a:r>
              <a:rPr lang="ar-JO" sz="2400" dirty="0" smtClean="0"/>
              <a:t>أ</a:t>
            </a:r>
            <a:r>
              <a:rPr lang="ar-SA" sz="2400" smtClean="0"/>
              <a:t>عمالها.</a:t>
            </a:r>
            <a:endParaRPr lang="ar-SA" sz="2400" dirty="0" smtClean="0"/>
          </a:p>
          <a:p>
            <a:pPr algn="just">
              <a:buNone/>
            </a:pPr>
            <a:endParaRPr lang="ar-SA" sz="38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18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43834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ar-JO" b="1" dirty="0" smtClean="0"/>
              <a:t>موضوعات الفصل </a:t>
            </a:r>
            <a:endParaRPr lang="en-US" b="1" dirty="0" smtClean="0"/>
          </a:p>
          <a:p>
            <a:pPr>
              <a:buNone/>
            </a:pPr>
            <a:endParaRPr lang="ar-SA" sz="1600" b="1" dirty="0" smtClean="0"/>
          </a:p>
          <a:p>
            <a:r>
              <a:rPr lang="ar-SA" dirty="0" smtClean="0"/>
              <a:t>قائمة الدخل ( قائمة نتائج الأعمال )</a:t>
            </a:r>
          </a:p>
          <a:p>
            <a:r>
              <a:rPr lang="ar-SA" dirty="0" smtClean="0"/>
              <a:t>قائمة المركز المالي ( الميزانية العمومية )</a:t>
            </a:r>
          </a:p>
          <a:p>
            <a:r>
              <a:rPr lang="ar-SA" dirty="0" smtClean="0"/>
              <a:t>قائمة المصادر والاستخدامات للأموال أو قائمة حركة الأموال</a:t>
            </a:r>
          </a:p>
          <a:p>
            <a:r>
              <a:rPr lang="ar-SA" dirty="0" smtClean="0"/>
              <a:t>قائمة التدفق النقدي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2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34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algn="just">
              <a:buNone/>
            </a:pPr>
            <a:r>
              <a:rPr lang="ar-SA" dirty="0" smtClean="0"/>
              <a:t>أهم ال</a:t>
            </a:r>
            <a:r>
              <a:rPr lang="ar-JO" dirty="0" smtClean="0"/>
              <a:t>أ</a:t>
            </a:r>
            <a:r>
              <a:rPr lang="ar-SA" dirty="0" smtClean="0"/>
              <a:t>دوات التي يستعين بها المحلل المالي للقيام بمهام وظيفته</a:t>
            </a:r>
            <a:endParaRPr lang="en-US" dirty="0" smtClean="0"/>
          </a:p>
          <a:p>
            <a:pPr algn="just">
              <a:buNone/>
            </a:pPr>
            <a:r>
              <a:rPr lang="ar-SA" dirty="0" smtClean="0"/>
              <a:t>(القوائم المالي</a:t>
            </a:r>
            <a:r>
              <a:rPr lang="ar-JO" dirty="0" smtClean="0"/>
              <a:t>ة</a:t>
            </a:r>
            <a:r>
              <a:rPr lang="ar-SA" dirty="0" smtClean="0"/>
              <a:t> ال</a:t>
            </a:r>
            <a:r>
              <a:rPr lang="ar-JO" dirty="0" smtClean="0"/>
              <a:t>أ</a:t>
            </a:r>
            <a:r>
              <a:rPr lang="ar-SA" dirty="0" smtClean="0"/>
              <a:t>ساسي</a:t>
            </a:r>
            <a:r>
              <a:rPr lang="ar-JO" dirty="0" smtClean="0"/>
              <a:t>ة</a:t>
            </a:r>
            <a:r>
              <a:rPr lang="ar-SA" dirty="0" smtClean="0"/>
              <a:t>) </a:t>
            </a:r>
          </a:p>
          <a:p>
            <a:pPr algn="just">
              <a:buNone/>
            </a:pPr>
            <a:r>
              <a:rPr lang="ar-SA" dirty="0" smtClean="0"/>
              <a:t>1- قائم</a:t>
            </a:r>
            <a:r>
              <a:rPr lang="ar-JO" dirty="0" smtClean="0"/>
              <a:t>ة</a:t>
            </a:r>
            <a:r>
              <a:rPr lang="ar-SA" dirty="0" smtClean="0"/>
              <a:t> الدخل </a:t>
            </a:r>
          </a:p>
          <a:p>
            <a:pPr algn="just">
              <a:buNone/>
            </a:pPr>
            <a:r>
              <a:rPr lang="ar-SA" dirty="0" smtClean="0"/>
              <a:t>2- قائم</a:t>
            </a:r>
            <a:r>
              <a:rPr lang="ar-JO" dirty="0" smtClean="0"/>
              <a:t>ة</a:t>
            </a:r>
            <a:r>
              <a:rPr lang="ar-SA" dirty="0" smtClean="0"/>
              <a:t> المركز المالي</a:t>
            </a:r>
          </a:p>
          <a:p>
            <a:pPr algn="just">
              <a:buNone/>
            </a:pPr>
            <a:r>
              <a:rPr lang="ar-SA" dirty="0" smtClean="0"/>
              <a:t>3- قائم</a:t>
            </a:r>
            <a:r>
              <a:rPr lang="ar-JO" dirty="0" smtClean="0"/>
              <a:t>ة</a:t>
            </a:r>
            <a:r>
              <a:rPr lang="ar-SA" dirty="0" smtClean="0"/>
              <a:t> حرك</a:t>
            </a:r>
            <a:r>
              <a:rPr lang="ar-JO" dirty="0" smtClean="0"/>
              <a:t>ة</a:t>
            </a:r>
            <a:r>
              <a:rPr lang="ar-SA" dirty="0" smtClean="0"/>
              <a:t> ال</a:t>
            </a:r>
            <a:r>
              <a:rPr lang="ar-JO" dirty="0" smtClean="0"/>
              <a:t>أ</a:t>
            </a:r>
            <a:r>
              <a:rPr lang="ar-SA" dirty="0" smtClean="0"/>
              <a:t>موال </a:t>
            </a:r>
            <a:r>
              <a:rPr lang="ar-JO" dirty="0" smtClean="0"/>
              <a:t>أ</a:t>
            </a:r>
            <a:r>
              <a:rPr lang="ar-SA" dirty="0" smtClean="0"/>
              <a:t>و قائم</a:t>
            </a:r>
            <a:r>
              <a:rPr lang="ar-JO" dirty="0" smtClean="0"/>
              <a:t>ة</a:t>
            </a:r>
            <a:r>
              <a:rPr lang="ar-SA" dirty="0" smtClean="0"/>
              <a:t> المصادر وال</a:t>
            </a:r>
            <a:r>
              <a:rPr lang="ar-JO" dirty="0" smtClean="0"/>
              <a:t>ا</a:t>
            </a:r>
            <a:r>
              <a:rPr lang="ar-SA" dirty="0" err="1" smtClean="0"/>
              <a:t>ستخدمات</a:t>
            </a:r>
            <a:endParaRPr lang="ar-JO" dirty="0" smtClean="0"/>
          </a:p>
          <a:p>
            <a:pPr algn="just">
              <a:buNone/>
            </a:pPr>
            <a:r>
              <a:rPr lang="ar-SA" dirty="0" smtClean="0"/>
              <a:t> </a:t>
            </a:r>
            <a:r>
              <a:rPr lang="ar-JO" dirty="0" smtClean="0"/>
              <a:t>أ</a:t>
            </a:r>
            <a:r>
              <a:rPr lang="ar-SA" dirty="0" smtClean="0"/>
              <a:t>ي مصادر ال</a:t>
            </a:r>
            <a:r>
              <a:rPr lang="ar-JO" dirty="0" smtClean="0"/>
              <a:t>أ</a:t>
            </a:r>
            <a:r>
              <a:rPr lang="ar-SA" dirty="0" smtClean="0"/>
              <a:t>موال و</a:t>
            </a:r>
            <a:r>
              <a:rPr lang="ar-JO" dirty="0" smtClean="0"/>
              <a:t>ا</a:t>
            </a:r>
            <a:r>
              <a:rPr lang="ar-SA" dirty="0" smtClean="0"/>
              <a:t>ستخداماتها </a:t>
            </a:r>
          </a:p>
          <a:p>
            <a:pPr algn="just">
              <a:buNone/>
            </a:pPr>
            <a:r>
              <a:rPr lang="ar-SA" dirty="0" smtClean="0"/>
              <a:t>4- قائم</a:t>
            </a:r>
            <a:r>
              <a:rPr lang="ar-JO" dirty="0" smtClean="0"/>
              <a:t>ة</a:t>
            </a:r>
            <a:r>
              <a:rPr lang="ar-SA" dirty="0" smtClean="0"/>
              <a:t> التدفق النقدي </a:t>
            </a:r>
            <a:endParaRPr lang="ar-SA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</a:t>
            </a:r>
            <a:r>
              <a:rPr lang="en-US" dirty="0" err="1" smtClean="0"/>
              <a:t>Alhajjeah</a:t>
            </a:r>
            <a:r>
              <a:rPr lang="en-US" dirty="0" smtClean="0"/>
              <a:t>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3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34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276917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ar-SA" dirty="0" smtClean="0"/>
              <a:t>تحصر جميع ال</a:t>
            </a:r>
            <a:r>
              <a:rPr lang="ar-JO" dirty="0" smtClean="0"/>
              <a:t>إ</a:t>
            </a:r>
            <a:r>
              <a:rPr lang="ar-SA" dirty="0" smtClean="0"/>
              <a:t>يرادات المتعلق</a:t>
            </a:r>
            <a:r>
              <a:rPr lang="ar-JO" dirty="0" smtClean="0"/>
              <a:t>ة</a:t>
            </a:r>
            <a:r>
              <a:rPr lang="ar-SA" dirty="0" smtClean="0"/>
              <a:t> بفترة زمني</a:t>
            </a:r>
            <a:r>
              <a:rPr lang="ar-JO" dirty="0" smtClean="0"/>
              <a:t>ة</a:t>
            </a:r>
            <a:r>
              <a:rPr lang="ar-SA" dirty="0" smtClean="0"/>
              <a:t> محددة وت</a:t>
            </a:r>
            <a:r>
              <a:rPr lang="ar-JO" dirty="0" smtClean="0"/>
              <a:t>ُ</a:t>
            </a:r>
            <a:r>
              <a:rPr lang="ar-SA" dirty="0" smtClean="0"/>
              <a:t>حم</a:t>
            </a:r>
            <a:r>
              <a:rPr lang="ar-JO" dirty="0" smtClean="0"/>
              <a:t>ّ</a:t>
            </a:r>
            <a:r>
              <a:rPr lang="ar-SA" dirty="0" smtClean="0"/>
              <a:t>ل </a:t>
            </a:r>
            <a:r>
              <a:rPr lang="ar-JO" dirty="0" smtClean="0"/>
              <a:t>إ</a:t>
            </a:r>
            <a:r>
              <a:rPr lang="ar-SA" dirty="0" smtClean="0"/>
              <a:t>ليها جميع المصاريف التي تكبدتها الشركة لتحقيق هذه ال</a:t>
            </a:r>
            <a:r>
              <a:rPr lang="ar-JO" dirty="0" smtClean="0"/>
              <a:t>إ</a:t>
            </a:r>
            <a:r>
              <a:rPr lang="ar-SA" dirty="0" smtClean="0"/>
              <a:t>يرادات والعائدة لنفس الفترة </a:t>
            </a:r>
          </a:p>
          <a:p>
            <a:pPr>
              <a:buNone/>
            </a:pPr>
            <a:endParaRPr lang="ar-SA" dirty="0" smtClean="0"/>
          </a:p>
          <a:p>
            <a:pPr>
              <a:buNone/>
            </a:pPr>
            <a:endParaRPr lang="ar-SA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14" name="TextBox 13"/>
          <p:cNvSpPr txBox="1"/>
          <p:nvPr/>
        </p:nvSpPr>
        <p:spPr>
          <a:xfrm>
            <a:off x="1907704" y="2060848"/>
            <a:ext cx="518457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JO" sz="4000" dirty="0" smtClean="0"/>
              <a:t>قائمة الأعمال أو قائمة الدخل </a:t>
            </a:r>
            <a:endParaRPr lang="ar-JO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4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34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ar-SA" sz="5200" dirty="0" smtClean="0"/>
              <a:t>عناصر</a:t>
            </a:r>
            <a:r>
              <a:rPr lang="ar-JO" sz="5200" dirty="0" smtClean="0"/>
              <a:t>قائمة الدخل :</a:t>
            </a:r>
            <a:endParaRPr lang="ar-SA" sz="5200" dirty="0" smtClean="0"/>
          </a:p>
          <a:p>
            <a:pPr>
              <a:buNone/>
            </a:pPr>
            <a:r>
              <a:rPr lang="ar-SA" dirty="0" smtClean="0"/>
              <a:t>1-صافي المبيعات</a:t>
            </a:r>
          </a:p>
          <a:p>
            <a:pPr>
              <a:buNone/>
            </a:pPr>
            <a:r>
              <a:rPr lang="ar-SA" dirty="0" smtClean="0"/>
              <a:t>2-تكلفة المبيعات</a:t>
            </a:r>
          </a:p>
          <a:p>
            <a:pPr>
              <a:buNone/>
            </a:pPr>
            <a:r>
              <a:rPr lang="ar-SA" b="1" dirty="0" smtClean="0"/>
              <a:t>3-مجمل الربح</a:t>
            </a:r>
          </a:p>
          <a:p>
            <a:pPr>
              <a:buNone/>
            </a:pPr>
            <a:r>
              <a:rPr lang="ar-SA" dirty="0" smtClean="0"/>
              <a:t>4-مصاريف </a:t>
            </a:r>
            <a:r>
              <a:rPr lang="ar-JO" dirty="0" smtClean="0"/>
              <a:t>إ</a:t>
            </a:r>
            <a:r>
              <a:rPr lang="ar-SA" dirty="0" smtClean="0"/>
              <a:t>داري</a:t>
            </a:r>
            <a:r>
              <a:rPr lang="ar-JO" dirty="0" smtClean="0"/>
              <a:t>ة</a:t>
            </a:r>
            <a:r>
              <a:rPr lang="ar-SA" dirty="0" smtClean="0"/>
              <a:t> وعمومي</a:t>
            </a:r>
            <a:r>
              <a:rPr lang="ar-JO" dirty="0" smtClean="0"/>
              <a:t>ة</a:t>
            </a:r>
            <a:endParaRPr lang="ar-SA" dirty="0" smtClean="0"/>
          </a:p>
          <a:p>
            <a:pPr>
              <a:buNone/>
            </a:pPr>
            <a:r>
              <a:rPr lang="ar-SA" b="1" dirty="0" smtClean="0"/>
              <a:t>5-صافي الدخل</a:t>
            </a:r>
            <a:r>
              <a:rPr lang="ar-JO" b="1" dirty="0" smtClean="0"/>
              <a:t> قبل الفوائد والضرائب</a:t>
            </a:r>
            <a:endParaRPr lang="ar-SA" b="1" dirty="0" smtClean="0"/>
          </a:p>
          <a:p>
            <a:pPr>
              <a:buNone/>
            </a:pPr>
            <a:r>
              <a:rPr lang="ar-SA" dirty="0" smtClean="0"/>
              <a:t>6-</a:t>
            </a:r>
            <a:r>
              <a:rPr lang="ar-JO" dirty="0" smtClean="0"/>
              <a:t> الفوائد</a:t>
            </a:r>
            <a:endParaRPr lang="ar-SA" dirty="0" smtClean="0"/>
          </a:p>
          <a:p>
            <a:pPr>
              <a:buNone/>
            </a:pPr>
            <a:r>
              <a:rPr lang="ar-SA" b="1" dirty="0" smtClean="0"/>
              <a:t>7-صافي الدخل السنوي قبل الضرائب</a:t>
            </a:r>
          </a:p>
          <a:p>
            <a:pPr>
              <a:buNone/>
            </a:pPr>
            <a:r>
              <a:rPr lang="ar-SA" dirty="0" smtClean="0"/>
              <a:t>8-مخصص الضرائب</a:t>
            </a:r>
          </a:p>
          <a:p>
            <a:pPr>
              <a:buNone/>
            </a:pPr>
            <a:r>
              <a:rPr lang="ar-SA" b="1" dirty="0" smtClean="0"/>
              <a:t>9-صافي الدخل بعد الضرائب</a:t>
            </a:r>
          </a:p>
          <a:p>
            <a:pPr>
              <a:buNone/>
            </a:pPr>
            <a:r>
              <a:rPr lang="ar-SA" dirty="0" smtClean="0"/>
              <a:t>10-العناصر غير المتكررة سواء كانت </a:t>
            </a:r>
            <a:r>
              <a:rPr lang="ar-JO" dirty="0" smtClean="0"/>
              <a:t>إ</a:t>
            </a:r>
            <a:r>
              <a:rPr lang="ar-SA" dirty="0" smtClean="0"/>
              <a:t>يرادات </a:t>
            </a:r>
            <a:r>
              <a:rPr lang="ar-JO" dirty="0" smtClean="0"/>
              <a:t>أ</a:t>
            </a:r>
            <a:r>
              <a:rPr lang="ar-SA" dirty="0" smtClean="0"/>
              <a:t>و مصروفات</a:t>
            </a:r>
          </a:p>
          <a:p>
            <a:pPr>
              <a:buNone/>
            </a:pPr>
            <a:endParaRPr lang="ar-SA" dirty="0" smtClean="0"/>
          </a:p>
          <a:p>
            <a:pPr>
              <a:buNone/>
            </a:pPr>
            <a:endParaRPr lang="ar-SA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5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4" y="0"/>
            <a:ext cx="9143986" cy="1268760"/>
            <a:chOff x="14" y="0"/>
            <a:chExt cx="9143986" cy="2963122"/>
          </a:xfrm>
        </p:grpSpPr>
        <p:sp>
          <p:nvSpPr>
            <p:cNvPr id="4" name="Flowchart: Document 3"/>
            <p:cNvSpPr/>
            <p:nvPr/>
          </p:nvSpPr>
          <p:spPr>
            <a:xfrm>
              <a:off x="14" y="0"/>
              <a:ext cx="9143985" cy="2963122"/>
            </a:xfrm>
            <a:prstGeom prst="flowChartDocumen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52400" h="50800" prst="softRound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JO" sz="2000" b="1" dirty="0" smtClean="0">
                  <a:solidFill>
                    <a:schemeClr val="tx1"/>
                  </a:solidFill>
                </a:rPr>
                <a:t>قائمة الدخل لشركة عن الفترة المالية المنتهية في 31-12-2009</a:t>
              </a:r>
              <a:endParaRPr lang="ar-SA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7"/>
            <p:cNvGrpSpPr/>
            <p:nvPr/>
          </p:nvGrpSpPr>
          <p:grpSpPr>
            <a:xfrm>
              <a:off x="7643834" y="0"/>
              <a:ext cx="1500166" cy="1357298"/>
              <a:chOff x="7643834" y="0"/>
              <a:chExt cx="1500166" cy="1357298"/>
            </a:xfrm>
          </p:grpSpPr>
          <p:sp>
            <p:nvSpPr>
              <p:cNvPr id="11" name="Teardrop 10"/>
              <p:cNvSpPr/>
              <p:nvPr/>
            </p:nvSpPr>
            <p:spPr>
              <a:xfrm>
                <a:off x="7643834" y="0"/>
                <a:ext cx="1500166" cy="1357298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contourW="44450">
                <a:bevelT w="152400" h="50800" prst="softRound"/>
                <a:bevelB prst="angle"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01024" y="214290"/>
                <a:ext cx="965842" cy="928694"/>
              </a:xfrm>
              <a:prstGeom prst="rect">
                <a:avLst/>
              </a:prstGeom>
              <a:noFill/>
            </p:spPr>
          </p:pic>
        </p:grpSp>
      </p:grp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1979712" y="1484784"/>
          <a:ext cx="4626840" cy="4572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529872"/>
                <a:gridCol w="2096968"/>
              </a:tblGrid>
              <a:tr h="311526">
                <a:tc>
                  <a:txBody>
                    <a:bodyPr/>
                    <a:lstStyle/>
                    <a:p>
                      <a:pPr rtl="1"/>
                      <a:r>
                        <a:rPr lang="ar-JO" sz="1900" dirty="0" smtClean="0">
                          <a:solidFill>
                            <a:schemeClr val="tx1"/>
                          </a:solidFill>
                        </a:rPr>
                        <a:t>المبيعات </a:t>
                      </a:r>
                      <a:endParaRPr lang="ar-JO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900" dirty="0" smtClean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ar-JO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r>
                        <a:rPr lang="ar-JO" sz="1900" b="0" dirty="0" smtClean="0"/>
                        <a:t>- مردود المبعيات </a:t>
                      </a:r>
                      <a:endParaRPr lang="ar-JO" sz="19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900" u="none" dirty="0" smtClean="0"/>
                        <a:t>400</a:t>
                      </a:r>
                      <a:endParaRPr lang="ar-JO" sz="190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r>
                        <a:rPr lang="ar-JO" sz="1900" b="1" dirty="0" smtClean="0"/>
                        <a:t>= صافي</a:t>
                      </a:r>
                      <a:r>
                        <a:rPr lang="ar-JO" sz="1900" b="1" baseline="0" dirty="0" smtClean="0"/>
                        <a:t> المبيعات </a:t>
                      </a:r>
                      <a:endParaRPr lang="ar-JO" sz="19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900" u="none" dirty="0" smtClean="0"/>
                        <a:t>2600</a:t>
                      </a:r>
                      <a:endParaRPr lang="ar-JO" sz="190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r>
                        <a:rPr lang="ar-JO" sz="1900" b="0" dirty="0" smtClean="0"/>
                        <a:t>- تكلفة البضاعة المباعة </a:t>
                      </a:r>
                      <a:endParaRPr lang="ar-JO" sz="19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900" u="sng" dirty="0" smtClean="0"/>
                        <a:t>1900</a:t>
                      </a:r>
                      <a:endParaRPr lang="ar-JO" sz="1900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r>
                        <a:rPr lang="ar-JO" sz="1900" b="1" dirty="0" smtClean="0"/>
                        <a:t>= مجمل الربح </a:t>
                      </a:r>
                      <a:endParaRPr lang="ar-JO" sz="19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900" u="none" dirty="0" smtClean="0"/>
                        <a:t>700</a:t>
                      </a:r>
                      <a:endParaRPr lang="ar-JO" sz="190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r>
                        <a:rPr lang="ar-JO" sz="1900" b="0" dirty="0" smtClean="0"/>
                        <a:t>- مصاريف إدارية</a:t>
                      </a:r>
                      <a:r>
                        <a:rPr lang="ar-JO" sz="1900" b="0" baseline="0" dirty="0" smtClean="0"/>
                        <a:t> وعمومية </a:t>
                      </a:r>
                      <a:endParaRPr lang="ar-JO" sz="19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900" u="sng" dirty="0" smtClean="0"/>
                        <a:t>250</a:t>
                      </a:r>
                      <a:endParaRPr lang="ar-JO" sz="1900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r>
                        <a:rPr lang="ar-JO" sz="1900" b="0" dirty="0" smtClean="0"/>
                        <a:t>= الربح من العلميات  </a:t>
                      </a:r>
                      <a:endParaRPr lang="ar-JO" sz="19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900" u="sng" dirty="0" smtClean="0"/>
                        <a:t>450</a:t>
                      </a:r>
                      <a:endParaRPr lang="ar-JO" sz="1900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r>
                        <a:rPr lang="ar-JO" sz="1900" b="0" dirty="0" smtClean="0"/>
                        <a:t>- مصاريف اخرى </a:t>
                      </a:r>
                      <a:endParaRPr lang="ar-JO" sz="19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900" u="none" dirty="0" smtClean="0"/>
                        <a:t>70</a:t>
                      </a:r>
                      <a:endParaRPr lang="ar-JO" sz="190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r>
                        <a:rPr lang="ar-JO" sz="1900" b="0" dirty="0" smtClean="0"/>
                        <a:t>+إيرادات غير تشغيلية </a:t>
                      </a:r>
                      <a:endParaRPr lang="ar-JO" sz="19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900" u="none" dirty="0" smtClean="0"/>
                        <a:t>40</a:t>
                      </a:r>
                      <a:endParaRPr lang="ar-JO" sz="190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r>
                        <a:rPr lang="ar-JO" sz="1900" b="0" dirty="0" smtClean="0"/>
                        <a:t>= صافي الربح قبل الضرائب</a:t>
                      </a:r>
                      <a:endParaRPr lang="ar-JO" sz="19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900" u="none" dirty="0" smtClean="0"/>
                        <a:t>420</a:t>
                      </a:r>
                      <a:endParaRPr lang="ar-JO" sz="190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r>
                        <a:rPr lang="ar-JO" sz="1900" b="0" dirty="0" smtClean="0"/>
                        <a:t>- الضريبة (30%)</a:t>
                      </a:r>
                      <a:endParaRPr lang="ar-JO" sz="19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900" u="sng" dirty="0" smtClean="0"/>
                        <a:t>126</a:t>
                      </a:r>
                      <a:endParaRPr lang="ar-JO" sz="1900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1358">
                <a:tc>
                  <a:txBody>
                    <a:bodyPr/>
                    <a:lstStyle/>
                    <a:p>
                      <a:pPr rtl="1"/>
                      <a:r>
                        <a:rPr lang="ar-JO" sz="1900" b="1" dirty="0" smtClean="0"/>
                        <a:t>= صافي</a:t>
                      </a:r>
                      <a:r>
                        <a:rPr lang="ar-JO" sz="1900" b="1" baseline="0" dirty="0" smtClean="0"/>
                        <a:t> الربح </a:t>
                      </a:r>
                      <a:endParaRPr lang="ar-JO" sz="19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JO" sz="1900" b="1" u="none" dirty="0" smtClean="0"/>
                        <a:t>294</a:t>
                      </a:r>
                      <a:endParaRPr lang="ar-JO" sz="1900" b="1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</a:t>
            </a:r>
            <a:r>
              <a:rPr lang="en-US" dirty="0" err="1" smtClean="0"/>
              <a:t>Alhajjeah</a:t>
            </a:r>
            <a:r>
              <a:rPr lang="en-US" dirty="0" smtClean="0"/>
              <a:t>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6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34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ar-SA" dirty="0" smtClean="0"/>
              <a:t>هناك نموذجين من قائمة الدخل </a:t>
            </a:r>
          </a:p>
          <a:p>
            <a:pPr algn="just">
              <a:buNone/>
            </a:pPr>
            <a:r>
              <a:rPr lang="ar-SA" dirty="0" smtClean="0"/>
              <a:t>1- </a:t>
            </a:r>
            <a:r>
              <a:rPr lang="ar-SA" b="1" dirty="0" smtClean="0"/>
              <a:t>قائمة الدخل ذات المرحلة الواحدة </a:t>
            </a:r>
            <a:r>
              <a:rPr lang="ar-SA" dirty="0" smtClean="0"/>
              <a:t>(ذات الخطو</a:t>
            </a:r>
            <a:r>
              <a:rPr lang="ar-JO" dirty="0" smtClean="0"/>
              <a:t>ة</a:t>
            </a:r>
            <a:r>
              <a:rPr lang="ar-SA" dirty="0" smtClean="0"/>
              <a:t> الواحد</a:t>
            </a:r>
            <a:r>
              <a:rPr lang="ar-JO" dirty="0" smtClean="0"/>
              <a:t>ة</a:t>
            </a:r>
            <a:r>
              <a:rPr lang="ar-SA" dirty="0" smtClean="0"/>
              <a:t>)</a:t>
            </a:r>
          </a:p>
          <a:p>
            <a:pPr algn="just">
              <a:buNone/>
            </a:pPr>
            <a:r>
              <a:rPr lang="ar-SA" dirty="0" smtClean="0"/>
              <a:t>هذا النموذج بسيط يتكون من جزئين ال</a:t>
            </a:r>
            <a:r>
              <a:rPr lang="ar-JO" dirty="0" smtClean="0"/>
              <a:t>إ</a:t>
            </a:r>
            <a:r>
              <a:rPr lang="ar-SA" dirty="0" smtClean="0"/>
              <a:t>يرادات والمصاريف دون الفصل بين </a:t>
            </a:r>
            <a:r>
              <a:rPr lang="ar-JO" dirty="0" smtClean="0"/>
              <a:t>أ</a:t>
            </a:r>
            <a:r>
              <a:rPr lang="ar-SA" dirty="0" smtClean="0"/>
              <a:t>نواعها المكون</a:t>
            </a:r>
            <a:r>
              <a:rPr lang="ar-JO" dirty="0" smtClean="0"/>
              <a:t>ة</a:t>
            </a:r>
            <a:r>
              <a:rPr lang="ar-SA" dirty="0" smtClean="0"/>
              <a:t> لكل منهما </a:t>
            </a:r>
            <a:endParaRPr lang="ar-JO" dirty="0" smtClean="0"/>
          </a:p>
          <a:p>
            <a:pPr algn="just">
              <a:buNone/>
            </a:pPr>
            <a:r>
              <a:rPr lang="ar-JO" dirty="0" smtClean="0"/>
              <a:t>( أي لا يقدم فصلا</a:t>
            </a:r>
            <a:r>
              <a:rPr lang="ar-SA" dirty="0" smtClean="0"/>
              <a:t>ً</a:t>
            </a:r>
            <a:r>
              <a:rPr lang="ar-JO" dirty="0" smtClean="0"/>
              <a:t> واضحاً بين العناصر الإعتيادية وغير الإعتيادية لكل من الإيرادات والمصروفات</a:t>
            </a:r>
            <a:endParaRPr lang="ar-SA" dirty="0" smtClean="0"/>
          </a:p>
          <a:p>
            <a:pPr>
              <a:buNone/>
            </a:pPr>
            <a:endParaRPr lang="ar-SA" dirty="0" smtClean="0"/>
          </a:p>
          <a:p>
            <a:pPr>
              <a:buNone/>
            </a:pPr>
            <a:endParaRPr lang="ar-SA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7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786710" y="0"/>
            <a:ext cx="1357290" cy="1142984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14974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ar-JO" sz="4100" b="1" dirty="0" smtClean="0"/>
              <a:t>2- </a:t>
            </a:r>
            <a:r>
              <a:rPr lang="ar-SA" sz="4100" b="1" dirty="0" smtClean="0"/>
              <a:t>قائم</a:t>
            </a:r>
            <a:r>
              <a:rPr lang="ar-JO" sz="4100" b="1" dirty="0" smtClean="0"/>
              <a:t>ة</a:t>
            </a:r>
            <a:r>
              <a:rPr lang="ar-SA" sz="4100" b="1" dirty="0" smtClean="0"/>
              <a:t> الدخل ذات المراحل </a:t>
            </a:r>
          </a:p>
          <a:p>
            <a:pPr algn="just">
              <a:buNone/>
            </a:pPr>
            <a:r>
              <a:rPr lang="ar-JO" dirty="0" smtClean="0"/>
              <a:t>أ</a:t>
            </a:r>
            <a:r>
              <a:rPr lang="ar-SA" dirty="0" smtClean="0"/>
              <a:t>ساس هذا النموذج </a:t>
            </a:r>
            <a:r>
              <a:rPr lang="ar-JO" dirty="0" smtClean="0"/>
              <a:t>أ</a:t>
            </a:r>
            <a:r>
              <a:rPr lang="ar-SA" dirty="0" smtClean="0"/>
              <a:t>نه يعطي صور</a:t>
            </a:r>
            <a:r>
              <a:rPr lang="ar-JO" dirty="0" smtClean="0"/>
              <a:t>ة</a:t>
            </a:r>
            <a:r>
              <a:rPr lang="ar-SA" dirty="0" smtClean="0"/>
              <a:t> تفصيلي</a:t>
            </a:r>
            <a:r>
              <a:rPr lang="ar-JO" dirty="0" smtClean="0"/>
              <a:t>ة</a:t>
            </a:r>
            <a:r>
              <a:rPr lang="ar-SA" dirty="0" smtClean="0"/>
              <a:t> عن بنود الايرادات والمصروفات لتوضيح العلاق</a:t>
            </a:r>
            <a:r>
              <a:rPr lang="ar-JO" dirty="0" smtClean="0"/>
              <a:t>ة</a:t>
            </a:r>
            <a:r>
              <a:rPr lang="ar-SA" dirty="0" smtClean="0"/>
              <a:t> بين البيانات المكون</a:t>
            </a:r>
            <a:r>
              <a:rPr lang="ar-JO" dirty="0" smtClean="0"/>
              <a:t>ة</a:t>
            </a:r>
            <a:r>
              <a:rPr lang="ar-SA" dirty="0" smtClean="0"/>
              <a:t> لكل منهما وتأثيرها على النتيج</a:t>
            </a:r>
            <a:r>
              <a:rPr lang="ar-JO" dirty="0" smtClean="0"/>
              <a:t>ة</a:t>
            </a:r>
            <a:r>
              <a:rPr lang="ar-SA" dirty="0" smtClean="0"/>
              <a:t> النهائي</a:t>
            </a:r>
            <a:r>
              <a:rPr lang="ar-JO" dirty="0" smtClean="0"/>
              <a:t>ة</a:t>
            </a:r>
            <a:r>
              <a:rPr lang="ar-SA" dirty="0" smtClean="0"/>
              <a:t> من صافي ربح </a:t>
            </a:r>
            <a:r>
              <a:rPr lang="ar-JO" dirty="0" smtClean="0"/>
              <a:t>أ</a:t>
            </a:r>
            <a:r>
              <a:rPr lang="ar-SA" dirty="0" smtClean="0"/>
              <a:t>و خسار</a:t>
            </a:r>
            <a:r>
              <a:rPr lang="ar-JO" dirty="0" smtClean="0"/>
              <a:t>ة</a:t>
            </a:r>
            <a:r>
              <a:rPr lang="ar-SA" dirty="0" smtClean="0"/>
              <a:t> </a:t>
            </a:r>
          </a:p>
          <a:p>
            <a:pPr marL="514350" indent="-514350" algn="just">
              <a:buAutoNum type="arabic1Minus"/>
            </a:pPr>
            <a:r>
              <a:rPr lang="ar-SA" dirty="0" smtClean="0">
                <a:solidFill>
                  <a:srgbClr val="FF0000"/>
                </a:solidFill>
              </a:rPr>
              <a:t>تقوم بالتفريق بين الدخل الناتج عن النشاط ال</a:t>
            </a:r>
            <a:r>
              <a:rPr lang="ar-JO" dirty="0" smtClean="0">
                <a:solidFill>
                  <a:srgbClr val="FF0000"/>
                </a:solidFill>
              </a:rPr>
              <a:t>إ</a:t>
            </a:r>
            <a:r>
              <a:rPr lang="ar-SA" dirty="0" smtClean="0">
                <a:solidFill>
                  <a:srgbClr val="FF0000"/>
                </a:solidFill>
              </a:rPr>
              <a:t>قتصادي الرئيسي وبين الدخل الناتج عن ال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نشطة العرضي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 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و الثانوي</a:t>
            </a:r>
            <a:r>
              <a:rPr lang="ar-JO" dirty="0" smtClean="0"/>
              <a:t>ة</a:t>
            </a:r>
            <a:r>
              <a:rPr lang="ar-SA" dirty="0" smtClean="0"/>
              <a:t> بحيث يمكن </a:t>
            </a:r>
            <a:r>
              <a:rPr lang="ar-JO" dirty="0" smtClean="0"/>
              <a:t>إ</a:t>
            </a:r>
            <a:r>
              <a:rPr lang="ar-SA" dirty="0" smtClean="0"/>
              <a:t>عطاء </a:t>
            </a:r>
            <a:r>
              <a:rPr lang="ar-JO" dirty="0" smtClean="0"/>
              <a:t>أ</a:t>
            </a:r>
            <a:r>
              <a:rPr lang="ar-SA" dirty="0" smtClean="0"/>
              <a:t>همي</a:t>
            </a:r>
            <a:r>
              <a:rPr lang="ar-JO" dirty="0" smtClean="0"/>
              <a:t>ة</a:t>
            </a:r>
            <a:r>
              <a:rPr lang="ar-SA" dirty="0" smtClean="0"/>
              <a:t> خاص</a:t>
            </a:r>
            <a:r>
              <a:rPr lang="ar-JO" dirty="0" smtClean="0"/>
              <a:t>ة</a:t>
            </a:r>
            <a:r>
              <a:rPr lang="ar-SA" dirty="0" smtClean="0"/>
              <a:t> لدراس</a:t>
            </a:r>
            <a:r>
              <a:rPr lang="ar-JO" dirty="0" smtClean="0"/>
              <a:t>ة</a:t>
            </a:r>
            <a:r>
              <a:rPr lang="ar-SA" dirty="0" smtClean="0"/>
              <a:t> ربحي</a:t>
            </a:r>
            <a:r>
              <a:rPr lang="ar-JO" dirty="0" smtClean="0"/>
              <a:t>ة</a:t>
            </a:r>
            <a:r>
              <a:rPr lang="ar-SA" dirty="0" smtClean="0"/>
              <a:t> المنشأ</a:t>
            </a:r>
            <a:r>
              <a:rPr lang="ar-JO" dirty="0" smtClean="0"/>
              <a:t>ة</a:t>
            </a:r>
            <a:r>
              <a:rPr lang="ar-SA" dirty="0" smtClean="0"/>
              <a:t> الناتج</a:t>
            </a:r>
            <a:r>
              <a:rPr lang="ar-JO" dirty="0" smtClean="0"/>
              <a:t>ة</a:t>
            </a:r>
            <a:r>
              <a:rPr lang="ar-SA" dirty="0" smtClean="0"/>
              <a:t> عن النشاط الرئيسي وتحليل هذه الربحي</a:t>
            </a:r>
            <a:r>
              <a:rPr lang="ar-JO" dirty="0" smtClean="0"/>
              <a:t>ة</a:t>
            </a:r>
            <a:r>
              <a:rPr lang="ar-SA" dirty="0" smtClean="0"/>
              <a:t>. </a:t>
            </a:r>
          </a:p>
          <a:p>
            <a:pPr marL="514350" indent="-514350" algn="just">
              <a:buNone/>
            </a:pPr>
            <a:r>
              <a:rPr lang="ar-SA" dirty="0" smtClean="0"/>
              <a:t>ب – التفريق بين </a:t>
            </a:r>
            <a:r>
              <a:rPr lang="ar-SA" dirty="0" smtClean="0">
                <a:solidFill>
                  <a:srgbClr val="FF0000"/>
                </a:solidFill>
              </a:rPr>
              <a:t>المصروفات</a:t>
            </a:r>
            <a:r>
              <a:rPr lang="ar-SA" dirty="0" smtClean="0"/>
              <a:t> الخاصة </a:t>
            </a:r>
            <a:r>
              <a:rPr lang="ar-SA" dirty="0" smtClean="0">
                <a:solidFill>
                  <a:srgbClr val="FF0000"/>
                </a:solidFill>
              </a:rPr>
              <a:t>بال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نشطة ال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ساسية </a:t>
            </a:r>
            <a:r>
              <a:rPr lang="ar-SA" dirty="0" smtClean="0"/>
              <a:t>للمشروع وبين المصروفات العرضي</a:t>
            </a:r>
            <a:r>
              <a:rPr lang="ar-JO" dirty="0" smtClean="0"/>
              <a:t>ة</a:t>
            </a:r>
            <a:r>
              <a:rPr lang="ar-SA" dirty="0" smtClean="0"/>
              <a:t> الناتج</a:t>
            </a:r>
            <a:r>
              <a:rPr lang="ar-JO" dirty="0" smtClean="0"/>
              <a:t>ة</a:t>
            </a:r>
            <a:r>
              <a:rPr lang="ar-SA" dirty="0" smtClean="0"/>
              <a:t> عن ظروف </a:t>
            </a:r>
            <a:r>
              <a:rPr lang="ar-JO" dirty="0" smtClean="0"/>
              <a:t>أ</a:t>
            </a:r>
            <a:r>
              <a:rPr lang="ar-SA" dirty="0" smtClean="0"/>
              <a:t>و سياس</a:t>
            </a:r>
            <a:r>
              <a:rPr lang="ar-JO" dirty="0" smtClean="0"/>
              <a:t>ة</a:t>
            </a:r>
            <a:r>
              <a:rPr lang="ar-SA" dirty="0" smtClean="0"/>
              <a:t> مالي</a:t>
            </a:r>
            <a:r>
              <a:rPr lang="ar-JO" dirty="0" smtClean="0"/>
              <a:t>ة</a:t>
            </a:r>
            <a:r>
              <a:rPr lang="ar-SA" dirty="0" smtClean="0"/>
              <a:t> معين</a:t>
            </a:r>
            <a:r>
              <a:rPr lang="ar-JO" dirty="0" smtClean="0"/>
              <a:t>ة</a:t>
            </a:r>
            <a:r>
              <a:rPr lang="ar-SA" dirty="0" smtClean="0"/>
              <a:t> ليس لها علاق</a:t>
            </a:r>
            <a:r>
              <a:rPr lang="ar-JO" dirty="0" smtClean="0"/>
              <a:t>ة</a:t>
            </a:r>
            <a:r>
              <a:rPr lang="ar-SA" dirty="0" smtClean="0"/>
              <a:t> بالنشاط الجاري و</a:t>
            </a:r>
            <a:r>
              <a:rPr lang="ar-JO" dirty="0" smtClean="0"/>
              <a:t>أ</a:t>
            </a:r>
            <a:r>
              <a:rPr lang="ar-SA" dirty="0" smtClean="0"/>
              <a:t>يضاً </a:t>
            </a:r>
            <a:r>
              <a:rPr lang="ar-SA" dirty="0" smtClean="0">
                <a:solidFill>
                  <a:srgbClr val="FF0000"/>
                </a:solidFill>
              </a:rPr>
              <a:t>تصنيف المصروفات المستنفذ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 خلال الفتر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 المحاسبي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 حسب الوظائف النوعي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 للمشروع</a:t>
            </a:r>
            <a:r>
              <a:rPr lang="ar-SA" dirty="0" smtClean="0"/>
              <a:t> و تفصح عن بيانات </a:t>
            </a:r>
            <a:r>
              <a:rPr lang="ar-JO" dirty="0" smtClean="0"/>
              <a:t>أ</a:t>
            </a:r>
            <a:r>
              <a:rPr lang="ar-SA" dirty="0" smtClean="0"/>
              <a:t>خرى مثل </a:t>
            </a:r>
            <a:r>
              <a:rPr lang="ar-JO" dirty="0" smtClean="0"/>
              <a:t>إ</a:t>
            </a:r>
            <a:r>
              <a:rPr lang="ar-SA" u="sng" dirty="0" smtClean="0"/>
              <a:t>جمالي الدخل وعن صافي الدخل الناتج عن التشغيل العادي للمشروع.</a:t>
            </a:r>
          </a:p>
          <a:p>
            <a:pPr algn="just">
              <a:buNone/>
            </a:pPr>
            <a:endParaRPr lang="ar-SA" dirty="0" smtClean="0"/>
          </a:p>
          <a:p>
            <a:pPr algn="just">
              <a:buNone/>
            </a:pPr>
            <a:endParaRPr lang="ar-SA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8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4" y="0"/>
            <a:ext cx="9143986" cy="1500174"/>
            <a:chOff x="14" y="0"/>
            <a:chExt cx="9143986" cy="1785926"/>
          </a:xfrm>
        </p:grpSpPr>
        <p:sp>
          <p:nvSpPr>
            <p:cNvPr id="4" name="Flowchart: Document 3"/>
            <p:cNvSpPr/>
            <p:nvPr/>
          </p:nvSpPr>
          <p:spPr>
            <a:xfrm>
              <a:off x="14" y="0"/>
              <a:ext cx="9143985" cy="1785926"/>
            </a:xfrm>
            <a:prstGeom prst="flowChartDocumen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52400" h="50800" prst="softRound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sz="3600" dirty="0" smtClean="0">
                  <a:solidFill>
                    <a:schemeClr val="tx1"/>
                  </a:solidFill>
                </a:rPr>
                <a:t>قائم</a:t>
              </a:r>
              <a:r>
                <a:rPr lang="ar-JO" sz="3600" dirty="0" smtClean="0">
                  <a:solidFill>
                    <a:schemeClr val="tx1"/>
                  </a:solidFill>
                </a:rPr>
                <a:t>ة</a:t>
              </a:r>
              <a:r>
                <a:rPr lang="ar-SA" sz="3600" dirty="0" smtClean="0">
                  <a:solidFill>
                    <a:schemeClr val="tx1"/>
                  </a:solidFill>
                </a:rPr>
                <a:t> المركز المالي </a:t>
              </a:r>
              <a:endParaRPr lang="ar-SA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7"/>
            <p:cNvGrpSpPr/>
            <p:nvPr/>
          </p:nvGrpSpPr>
          <p:grpSpPr>
            <a:xfrm>
              <a:off x="7643834" y="0"/>
              <a:ext cx="1500166" cy="1357298"/>
              <a:chOff x="7643834" y="0"/>
              <a:chExt cx="1500166" cy="1357298"/>
            </a:xfrm>
          </p:grpSpPr>
          <p:sp>
            <p:nvSpPr>
              <p:cNvPr id="11" name="Teardrop 10"/>
              <p:cNvSpPr/>
              <p:nvPr/>
            </p:nvSpPr>
            <p:spPr>
              <a:xfrm>
                <a:off x="7643834" y="0"/>
                <a:ext cx="1500166" cy="1357298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contourW="44450">
                <a:bevelT w="152400" h="50800" prst="softRound"/>
                <a:bevelB prst="angle"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01024" y="214290"/>
                <a:ext cx="965842" cy="9286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79445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ar-SA" sz="2300" dirty="0" smtClean="0"/>
              <a:t>- هي التقرير الذي يبين المركز المالي في تاريخ معين</a:t>
            </a:r>
          </a:p>
          <a:p>
            <a:pPr algn="just">
              <a:buFontTx/>
              <a:buChar char="-"/>
            </a:pPr>
            <a:r>
              <a:rPr lang="ar-SA" sz="2300" dirty="0" smtClean="0"/>
              <a:t>عبار</a:t>
            </a:r>
            <a:r>
              <a:rPr lang="ar-JO" sz="2300" dirty="0" smtClean="0"/>
              <a:t>ة</a:t>
            </a:r>
            <a:r>
              <a:rPr lang="ar-SA" sz="2300" dirty="0" smtClean="0"/>
              <a:t> عن تقرير يتكون من جزئين، يمثل ال</a:t>
            </a:r>
            <a:r>
              <a:rPr lang="ar-JO" sz="2300" dirty="0" smtClean="0"/>
              <a:t>أ</a:t>
            </a:r>
            <a:r>
              <a:rPr lang="ar-SA" sz="2300" dirty="0" smtClean="0"/>
              <a:t>ول مصادر التمويل في الوحد</a:t>
            </a:r>
            <a:r>
              <a:rPr lang="ar-JO" sz="2300" dirty="0" smtClean="0"/>
              <a:t>ة</a:t>
            </a:r>
            <a:r>
              <a:rPr lang="ar-SA" sz="2300" dirty="0" smtClean="0"/>
              <a:t> المحاسبي</a:t>
            </a:r>
            <a:r>
              <a:rPr lang="ar-JO" sz="2300" dirty="0" smtClean="0"/>
              <a:t>ة </a:t>
            </a:r>
            <a:r>
              <a:rPr lang="ar-SA" sz="2300" dirty="0" smtClean="0"/>
              <a:t>(الخصوم </a:t>
            </a:r>
            <a:r>
              <a:rPr lang="ar-JO" sz="2300" dirty="0" smtClean="0"/>
              <a:t>أ</a:t>
            </a:r>
            <a:r>
              <a:rPr lang="ar-SA" sz="2300" dirty="0" smtClean="0"/>
              <a:t>و المطلوبات وحقوق الملكية )، ويشمل الثاني على استخدمات مصادر التمويل ( ال</a:t>
            </a:r>
            <a:r>
              <a:rPr lang="ar-JO" sz="2300" dirty="0" smtClean="0"/>
              <a:t>أ</a:t>
            </a:r>
            <a:r>
              <a:rPr lang="ar-SA" sz="2300" dirty="0" smtClean="0"/>
              <a:t>صول </a:t>
            </a:r>
            <a:r>
              <a:rPr lang="ar-JO" sz="2300" dirty="0" smtClean="0"/>
              <a:t>أ</a:t>
            </a:r>
            <a:r>
              <a:rPr lang="ar-SA" sz="2300" dirty="0" smtClean="0"/>
              <a:t>و الموجودات ).  ويجب </a:t>
            </a:r>
            <a:r>
              <a:rPr lang="ar-JO" sz="2300" dirty="0" smtClean="0"/>
              <a:t>أ</a:t>
            </a:r>
            <a:r>
              <a:rPr lang="ar-SA" sz="2300" dirty="0" smtClean="0"/>
              <a:t>ن يتساوى الجزئين تعبيرا عن تأثر القيد المزدوج</a:t>
            </a:r>
          </a:p>
          <a:p>
            <a:pPr algn="just">
              <a:buFontTx/>
              <a:buChar char="-"/>
            </a:pPr>
            <a:r>
              <a:rPr lang="ar-SA" sz="2300" dirty="0" smtClean="0"/>
              <a:t>عبارة عن ملخص لل</a:t>
            </a:r>
            <a:r>
              <a:rPr lang="ar-JO" sz="2300" dirty="0" smtClean="0"/>
              <a:t>أ</a:t>
            </a:r>
            <a:r>
              <a:rPr lang="ar-SA" sz="2300" dirty="0" smtClean="0"/>
              <a:t>رصد</a:t>
            </a:r>
            <a:r>
              <a:rPr lang="ar-JO" sz="2300" dirty="0" smtClean="0"/>
              <a:t>ة</a:t>
            </a:r>
            <a:r>
              <a:rPr lang="ar-SA" sz="2300" dirty="0" smtClean="0"/>
              <a:t> المدين</a:t>
            </a:r>
            <a:r>
              <a:rPr lang="ar-JO" sz="2300" dirty="0" smtClean="0"/>
              <a:t>ة</a:t>
            </a:r>
            <a:r>
              <a:rPr lang="ar-SA" sz="2300" dirty="0" smtClean="0"/>
              <a:t> وال</a:t>
            </a:r>
            <a:r>
              <a:rPr lang="ar-JO" sz="2300" dirty="0" smtClean="0"/>
              <a:t>أ</a:t>
            </a:r>
            <a:r>
              <a:rPr lang="ar-SA" sz="2300" dirty="0" smtClean="0"/>
              <a:t>رصد</a:t>
            </a:r>
            <a:r>
              <a:rPr lang="ar-JO" sz="2300" dirty="0" smtClean="0"/>
              <a:t>ة</a:t>
            </a:r>
            <a:r>
              <a:rPr lang="ar-SA" sz="2300" dirty="0" smtClean="0"/>
              <a:t> الدائن</a:t>
            </a:r>
            <a:r>
              <a:rPr lang="ar-JO" sz="2300" dirty="0" smtClean="0"/>
              <a:t>ة</a:t>
            </a:r>
            <a:r>
              <a:rPr lang="ar-SA" sz="2300" dirty="0" smtClean="0"/>
              <a:t>  </a:t>
            </a:r>
            <a:endParaRPr lang="ar-JO" sz="2300" dirty="0" smtClean="0"/>
          </a:p>
          <a:p>
            <a:pPr algn="just">
              <a:buFontTx/>
              <a:buChar char="-"/>
            </a:pPr>
            <a:r>
              <a:rPr lang="ar-SA" sz="2300" dirty="0" smtClean="0"/>
              <a:t>وقد ظهرت قائم</a:t>
            </a:r>
            <a:r>
              <a:rPr lang="ar-JO" sz="2300" dirty="0" smtClean="0"/>
              <a:t>ة</a:t>
            </a:r>
            <a:r>
              <a:rPr lang="ar-SA" sz="2300" dirty="0" smtClean="0"/>
              <a:t> جديد</a:t>
            </a:r>
            <a:r>
              <a:rPr lang="ar-JO" sz="2300" dirty="0" smtClean="0"/>
              <a:t>ة</a:t>
            </a:r>
            <a:r>
              <a:rPr lang="ar-SA" sz="2300" dirty="0" smtClean="0"/>
              <a:t> هي قائم</a:t>
            </a:r>
            <a:r>
              <a:rPr lang="ar-JO" sz="2300" dirty="0" smtClean="0"/>
              <a:t>ة</a:t>
            </a:r>
            <a:r>
              <a:rPr lang="ar-SA" sz="2300" dirty="0" smtClean="0"/>
              <a:t> التغيرات في المركز المالي </a:t>
            </a:r>
            <a:r>
              <a:rPr lang="ar-SA" sz="2300" b="1" u="sng" dirty="0" smtClean="0"/>
              <a:t>نتيج</a:t>
            </a:r>
            <a:r>
              <a:rPr lang="ar-JO" sz="2300" b="1" u="sng" dirty="0" smtClean="0"/>
              <a:t>ة</a:t>
            </a:r>
            <a:r>
              <a:rPr lang="ar-SA" sz="2300" b="1" u="sng" dirty="0" smtClean="0"/>
              <a:t> ال</a:t>
            </a:r>
            <a:r>
              <a:rPr lang="ar-JO" sz="2300" b="1" u="sng" dirty="0" smtClean="0"/>
              <a:t>أ</a:t>
            </a:r>
            <a:r>
              <a:rPr lang="ar-SA" sz="2300" b="1" u="sng" dirty="0" smtClean="0"/>
              <a:t>همي</a:t>
            </a:r>
            <a:r>
              <a:rPr lang="ar-JO" sz="2300" b="1" u="sng" dirty="0" smtClean="0"/>
              <a:t>ة</a:t>
            </a:r>
            <a:r>
              <a:rPr lang="ar-SA" sz="2300" b="1" u="sng" dirty="0" smtClean="0"/>
              <a:t> المتزايد</a:t>
            </a:r>
            <a:r>
              <a:rPr lang="ar-JO" sz="2300" b="1" u="sng" dirty="0" smtClean="0"/>
              <a:t>ة</a:t>
            </a:r>
            <a:r>
              <a:rPr lang="ar-SA" sz="2300" b="1" u="sng" dirty="0" smtClean="0"/>
              <a:t> في الحيا</a:t>
            </a:r>
            <a:r>
              <a:rPr lang="ar-JO" sz="2300" b="1" u="sng" dirty="0" smtClean="0"/>
              <a:t>ة</a:t>
            </a:r>
            <a:r>
              <a:rPr lang="ar-SA" sz="2300" b="1" u="sng" dirty="0" smtClean="0"/>
              <a:t> ال</a:t>
            </a:r>
            <a:r>
              <a:rPr lang="ar-JO" sz="2300" b="1" u="sng" dirty="0" smtClean="0"/>
              <a:t>إ</a:t>
            </a:r>
            <a:r>
              <a:rPr lang="ar-SA" sz="2300" b="1" u="sng" dirty="0" smtClean="0"/>
              <a:t>قتصادي</a:t>
            </a:r>
            <a:r>
              <a:rPr lang="ar-JO" sz="2300" b="1" u="sng" dirty="0" smtClean="0"/>
              <a:t>ة</a:t>
            </a:r>
            <a:r>
              <a:rPr lang="ar-SA" sz="2300" b="1" u="sng" dirty="0" smtClean="0"/>
              <a:t> لمعيار ال</a:t>
            </a:r>
            <a:r>
              <a:rPr lang="ar-JO" sz="2300" b="1" u="sng" dirty="0" smtClean="0"/>
              <a:t>إ</a:t>
            </a:r>
            <a:r>
              <a:rPr lang="ar-SA" sz="2300" b="1" u="sng" dirty="0" smtClean="0"/>
              <a:t>فصاح في البيانات والمعلومات المحاسبي</a:t>
            </a:r>
            <a:r>
              <a:rPr lang="ar-JO" sz="2300" b="1" u="sng" dirty="0" smtClean="0"/>
              <a:t>ة</a:t>
            </a:r>
            <a:r>
              <a:rPr lang="ar-SA" sz="2300" b="1" u="sng" dirty="0" smtClean="0"/>
              <a:t> التي لا توفرهما قائمتي الدخل والمركز المالي .</a:t>
            </a:r>
          </a:p>
          <a:p>
            <a:pPr algn="just">
              <a:buNone/>
            </a:pPr>
            <a:r>
              <a:rPr lang="ar-SA" sz="2300" dirty="0" smtClean="0">
                <a:solidFill>
                  <a:srgbClr val="FF0000"/>
                </a:solidFill>
              </a:rPr>
              <a:t>الا وهي المعلومات الخاص</a:t>
            </a:r>
            <a:r>
              <a:rPr lang="ar-JO" sz="2300" dirty="0" smtClean="0">
                <a:solidFill>
                  <a:srgbClr val="FF0000"/>
                </a:solidFill>
              </a:rPr>
              <a:t>ة</a:t>
            </a:r>
            <a:r>
              <a:rPr lang="ar-SA" sz="2300" dirty="0" smtClean="0">
                <a:solidFill>
                  <a:srgbClr val="FF0000"/>
                </a:solidFill>
              </a:rPr>
              <a:t> بالتغيرات التي تحدث خلال الفتر</a:t>
            </a:r>
            <a:r>
              <a:rPr lang="ar-JO" sz="2300" dirty="0" smtClean="0">
                <a:solidFill>
                  <a:srgbClr val="FF0000"/>
                </a:solidFill>
              </a:rPr>
              <a:t>ة</a:t>
            </a:r>
            <a:r>
              <a:rPr lang="ar-SA" sz="2300" dirty="0" smtClean="0">
                <a:solidFill>
                  <a:srgbClr val="FF0000"/>
                </a:solidFill>
              </a:rPr>
              <a:t> المحاسبي</a:t>
            </a:r>
            <a:r>
              <a:rPr lang="ar-JO" sz="2300" dirty="0" smtClean="0">
                <a:solidFill>
                  <a:srgbClr val="FF0000"/>
                </a:solidFill>
              </a:rPr>
              <a:t>ة</a:t>
            </a:r>
            <a:r>
              <a:rPr lang="ar-SA" sz="2300" dirty="0" smtClean="0">
                <a:solidFill>
                  <a:srgbClr val="FF0000"/>
                </a:solidFill>
              </a:rPr>
              <a:t> على العناصر المكون</a:t>
            </a:r>
            <a:r>
              <a:rPr lang="ar-JO" sz="2300" dirty="0" smtClean="0">
                <a:solidFill>
                  <a:srgbClr val="FF0000"/>
                </a:solidFill>
              </a:rPr>
              <a:t>ة</a:t>
            </a:r>
            <a:r>
              <a:rPr lang="ar-SA" sz="2300" dirty="0" smtClean="0">
                <a:solidFill>
                  <a:srgbClr val="FF0000"/>
                </a:solidFill>
              </a:rPr>
              <a:t> للمركز المالي للوحد</a:t>
            </a:r>
            <a:r>
              <a:rPr lang="ar-JO" sz="2300" dirty="0" smtClean="0">
                <a:solidFill>
                  <a:srgbClr val="FF0000"/>
                </a:solidFill>
              </a:rPr>
              <a:t>ة</a:t>
            </a:r>
            <a:r>
              <a:rPr lang="ar-SA" sz="2300" dirty="0" smtClean="0">
                <a:solidFill>
                  <a:srgbClr val="FF0000"/>
                </a:solidFill>
              </a:rPr>
              <a:t> المحاسبي</a:t>
            </a:r>
            <a:r>
              <a:rPr lang="ar-JO" sz="2300" dirty="0" smtClean="0">
                <a:solidFill>
                  <a:srgbClr val="FF0000"/>
                </a:solidFill>
              </a:rPr>
              <a:t>ة</a:t>
            </a:r>
            <a:r>
              <a:rPr lang="ar-SA" sz="2300" dirty="0" smtClean="0">
                <a:solidFill>
                  <a:srgbClr val="FF0000"/>
                </a:solidFill>
              </a:rPr>
              <a:t> (ال</a:t>
            </a:r>
            <a:r>
              <a:rPr lang="ar-JO" sz="2300" dirty="0" smtClean="0">
                <a:solidFill>
                  <a:srgbClr val="FF0000"/>
                </a:solidFill>
              </a:rPr>
              <a:t>أ</a:t>
            </a:r>
            <a:r>
              <a:rPr lang="ar-SA" sz="2300" dirty="0" smtClean="0">
                <a:solidFill>
                  <a:srgbClr val="FF0000"/>
                </a:solidFill>
              </a:rPr>
              <a:t>صول والخصوم وحقوق الملكيه) وتبين هذه مصادر الموارد والكيفيه التي استخدمت فيها هذه الموارد خلال فتر</a:t>
            </a:r>
            <a:r>
              <a:rPr lang="ar-JO" sz="2300" dirty="0" smtClean="0">
                <a:solidFill>
                  <a:srgbClr val="FF0000"/>
                </a:solidFill>
              </a:rPr>
              <a:t>ة</a:t>
            </a:r>
            <a:r>
              <a:rPr lang="ar-SA" sz="2300" dirty="0" smtClean="0">
                <a:solidFill>
                  <a:srgbClr val="FF0000"/>
                </a:solidFill>
              </a:rPr>
              <a:t> معين</a:t>
            </a:r>
            <a:r>
              <a:rPr lang="ar-JO" sz="2300" dirty="0" smtClean="0">
                <a:solidFill>
                  <a:srgbClr val="FF0000"/>
                </a:solidFill>
              </a:rPr>
              <a:t>ة</a:t>
            </a:r>
            <a:r>
              <a:rPr lang="ar-SA" sz="2300" dirty="0" smtClean="0">
                <a:solidFill>
                  <a:srgbClr val="FF0000"/>
                </a:solidFill>
              </a:rPr>
              <a:t> .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Diana Alhajjeah www.cob.rb.kau.edu.sa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9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5755</TotalTime>
  <Words>1760</Words>
  <Application>Microsoft Office PowerPoint</Application>
  <PresentationFormat>عرض على الشاشة (3:4)‏</PresentationFormat>
  <Paragraphs>200</Paragraphs>
  <Slides>18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18</vt:i4>
      </vt:variant>
    </vt:vector>
  </HeadingPairs>
  <TitlesOfParts>
    <vt:vector size="19" baseType="lpstr">
      <vt:lpstr>Theme2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al jazeera</cp:lastModifiedBy>
  <cp:revision>263</cp:revision>
  <dcterms:created xsi:type="dcterms:W3CDTF">2011-01-26T12:09:51Z</dcterms:created>
  <dcterms:modified xsi:type="dcterms:W3CDTF">2017-11-04T20:02:25Z</dcterms:modified>
</cp:coreProperties>
</file>