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0" r:id="rId9"/>
    <p:sldId id="261" r:id="rId10"/>
  </p:sldIdLst>
  <p:sldSz cx="14630400" cy="8229600"/>
  <p:notesSz cx="8229600" cy="14630400"/>
  <p:embeddedFontLst>
    <p:embeddedFont>
      <p:font typeface="Libre Baskerville" panose="02000000000000000000" pitchFamily="34" charset="0"/>
      <p:bold r:id="rId14"/>
    </p:embeddedFont>
    <p:embeddedFont>
      <p:font typeface="Libre Baskerville" panose="02000000000000000000" pitchFamily="34" charset="-122"/>
      <p:bold r:id="rId15"/>
    </p:embeddedFont>
    <p:embeddedFont>
      <p:font typeface="Libre Baskerville" panose="02000000000000000000" pitchFamily="34" charset="-120"/>
      <p:bold r:id="rId16"/>
    </p:embeddedFont>
    <p:embeddedFont>
      <p:font typeface="Open Sans" pitchFamily="34" charset="0"/>
      <p:bold r:id="rId17"/>
    </p:embeddedFont>
    <p:embeddedFont>
      <p:font typeface="Open Sans" pitchFamily="34" charset="-122"/>
      <p:bold r:id="rId18"/>
    </p:embeddedFont>
    <p:embeddedFont>
      <p:font typeface="Open Sans" pitchFamily="34" charset="-120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57276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Electricity Billing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57276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Anshu Hada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57276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CSIT 4TH SEM, Section: 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4381"/>
            <a:ext cx="731293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Electricity Billing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678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electricity billing is often plagued by manual processes, leading to delays, errors, and significant operational costs. Our new system addresses these challenges head-on by streamlining operations and enhancing user satisfaction.</a:t>
            </a:r>
            <a:endParaRPr lang="en-US" sz="1750" dirty="0"/>
          </a:p>
        </p:txBody>
      </p:sp>
      <p:sp>
        <p:nvSpPr>
          <p:cNvPr id="4" name="Shape 2"/>
          <p:cNvSpPr/>
          <p:nvPr>
            <p:custDataLst>
              <p:tags r:id="rId1"/>
            </p:custDataLst>
          </p:nvPr>
        </p:nvSpPr>
        <p:spPr>
          <a:xfrm>
            <a:off x="1205927" y="3104594"/>
            <a:ext cx="12479451" cy="1308824"/>
          </a:xfrm>
          <a:prstGeom prst="roundRect">
            <a:avLst>
              <a:gd name="adj" fmla="val 2487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</p:sp>
      <p:sp>
        <p:nvSpPr>
          <p:cNvPr id="5" name="Shape 3"/>
          <p:cNvSpPr/>
          <p:nvPr>
            <p:custDataLst>
              <p:tags r:id="rId2"/>
            </p:custDataLst>
          </p:nvPr>
        </p:nvSpPr>
        <p:spPr>
          <a:xfrm>
            <a:off x="1235090" y="3133757"/>
            <a:ext cx="868068" cy="1250497"/>
          </a:xfrm>
          <a:prstGeom prst="rect">
            <a:avLst/>
          </a:prstGeom>
          <a:solidFill>
            <a:srgbClr val="EAE8F3"/>
          </a:solidFill>
        </p:spPr>
      </p:sp>
      <p:sp>
        <p:nvSpPr>
          <p:cNvPr id="6" name="Text 4"/>
          <p:cNvSpPr/>
          <p:nvPr>
            <p:custDataLst>
              <p:tags r:id="rId3"/>
            </p:custDataLst>
          </p:nvPr>
        </p:nvSpPr>
        <p:spPr>
          <a:xfrm>
            <a:off x="1506333" y="3555489"/>
            <a:ext cx="325469" cy="406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>
            <p:custDataLst>
              <p:tags r:id="rId4"/>
            </p:custDataLst>
          </p:nvPr>
        </p:nvSpPr>
        <p:spPr>
          <a:xfrm>
            <a:off x="2320175" y="3350774"/>
            <a:ext cx="2712770" cy="3390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Efficiency Boost</a:t>
            </a:r>
            <a:endParaRPr lang="en-US" sz="2200" dirty="0"/>
          </a:p>
        </p:txBody>
      </p:sp>
      <p:sp>
        <p:nvSpPr>
          <p:cNvPr id="8" name="Text 6"/>
          <p:cNvSpPr/>
          <p:nvPr>
            <p:custDataLst>
              <p:tags r:id="rId5"/>
            </p:custDataLst>
          </p:nvPr>
        </p:nvSpPr>
        <p:spPr>
          <a:xfrm>
            <a:off x="2320175" y="3820010"/>
            <a:ext cx="11336038" cy="3472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Automates billing cycles, significantly reducing manual effort and processing time.</a:t>
            </a:r>
            <a:endParaRPr lang="en-US" sz="1750" dirty="0"/>
          </a:p>
        </p:txBody>
      </p:sp>
      <p:sp>
        <p:nvSpPr>
          <p:cNvPr id="9" name="Shape 7"/>
          <p:cNvSpPr/>
          <p:nvPr>
            <p:custDataLst>
              <p:tags r:id="rId6"/>
            </p:custDataLst>
          </p:nvPr>
        </p:nvSpPr>
        <p:spPr>
          <a:xfrm>
            <a:off x="1205927" y="4630436"/>
            <a:ext cx="12479451" cy="1308824"/>
          </a:xfrm>
          <a:prstGeom prst="roundRect">
            <a:avLst>
              <a:gd name="adj" fmla="val 2487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</p:sp>
      <p:sp>
        <p:nvSpPr>
          <p:cNvPr id="10" name="Shape 8"/>
          <p:cNvSpPr/>
          <p:nvPr>
            <p:custDataLst>
              <p:tags r:id="rId7"/>
            </p:custDataLst>
          </p:nvPr>
        </p:nvSpPr>
        <p:spPr>
          <a:xfrm>
            <a:off x="1235090" y="4659599"/>
            <a:ext cx="868068" cy="1250497"/>
          </a:xfrm>
          <a:prstGeom prst="rect">
            <a:avLst/>
          </a:prstGeom>
          <a:solidFill>
            <a:srgbClr val="EAE8F3"/>
          </a:solidFill>
        </p:spPr>
      </p:sp>
      <p:sp>
        <p:nvSpPr>
          <p:cNvPr id="11" name="Text 9"/>
          <p:cNvSpPr/>
          <p:nvPr>
            <p:custDataLst>
              <p:tags r:id="rId8"/>
            </p:custDataLst>
          </p:nvPr>
        </p:nvSpPr>
        <p:spPr>
          <a:xfrm>
            <a:off x="1506333" y="5081330"/>
            <a:ext cx="325469" cy="406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>
            <p:custDataLst>
              <p:tags r:id="rId9"/>
            </p:custDataLst>
          </p:nvPr>
        </p:nvSpPr>
        <p:spPr>
          <a:xfrm>
            <a:off x="2320175" y="4876616"/>
            <a:ext cx="2733276" cy="3390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Enhanced Accuracy</a:t>
            </a:r>
            <a:endParaRPr lang="en-US" sz="2200" dirty="0"/>
          </a:p>
        </p:txBody>
      </p:sp>
      <p:sp>
        <p:nvSpPr>
          <p:cNvPr id="13" name="Text 11"/>
          <p:cNvSpPr/>
          <p:nvPr>
            <p:custDataLst>
              <p:tags r:id="rId10"/>
            </p:custDataLst>
          </p:nvPr>
        </p:nvSpPr>
        <p:spPr>
          <a:xfrm>
            <a:off x="2320175" y="5345851"/>
            <a:ext cx="11336038" cy="3472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Minimizes human error, ensuring precise bill calculations and customer data integrity.</a:t>
            </a:r>
            <a:endParaRPr lang="en-US" sz="1750" dirty="0"/>
          </a:p>
        </p:txBody>
      </p:sp>
      <p:sp>
        <p:nvSpPr>
          <p:cNvPr id="14" name="Shape 12"/>
          <p:cNvSpPr/>
          <p:nvPr>
            <p:custDataLst>
              <p:tags r:id="rId11"/>
            </p:custDataLst>
          </p:nvPr>
        </p:nvSpPr>
        <p:spPr>
          <a:xfrm>
            <a:off x="1205927" y="6156276"/>
            <a:ext cx="12479451" cy="1308824"/>
          </a:xfrm>
          <a:prstGeom prst="roundRect">
            <a:avLst>
              <a:gd name="adj" fmla="val 2487"/>
            </a:avLst>
          </a:prstGeom>
          <a:solidFill>
            <a:srgbClr val="FBFAFF"/>
          </a:solidFill>
          <a:ln w="30480">
            <a:solidFill>
              <a:srgbClr val="D0CED9"/>
            </a:solidFill>
            <a:prstDash val="solid"/>
          </a:ln>
        </p:spPr>
      </p:sp>
      <p:sp>
        <p:nvSpPr>
          <p:cNvPr id="15" name="Shape 13"/>
          <p:cNvSpPr/>
          <p:nvPr>
            <p:custDataLst>
              <p:tags r:id="rId12"/>
            </p:custDataLst>
          </p:nvPr>
        </p:nvSpPr>
        <p:spPr>
          <a:xfrm>
            <a:off x="1235090" y="6185440"/>
            <a:ext cx="868068" cy="1250497"/>
          </a:xfrm>
          <a:prstGeom prst="rect">
            <a:avLst/>
          </a:prstGeom>
          <a:solidFill>
            <a:srgbClr val="EAE8F3"/>
          </a:solidFill>
        </p:spPr>
      </p:sp>
      <p:sp>
        <p:nvSpPr>
          <p:cNvPr id="16" name="Text 14"/>
          <p:cNvSpPr/>
          <p:nvPr>
            <p:custDataLst>
              <p:tags r:id="rId13"/>
            </p:custDataLst>
          </p:nvPr>
        </p:nvSpPr>
        <p:spPr>
          <a:xfrm>
            <a:off x="1506333" y="6607170"/>
            <a:ext cx="325469" cy="406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>
            <p:custDataLst>
              <p:tags r:id="rId14"/>
            </p:custDataLst>
          </p:nvPr>
        </p:nvSpPr>
        <p:spPr>
          <a:xfrm>
            <a:off x="2320175" y="6402457"/>
            <a:ext cx="3566713" cy="3390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User-Friendly Experience</a:t>
            </a:r>
            <a:endParaRPr lang="en-US" sz="2200" dirty="0"/>
          </a:p>
        </p:txBody>
      </p:sp>
      <p:sp>
        <p:nvSpPr>
          <p:cNvPr id="18" name="Text 16"/>
          <p:cNvSpPr/>
          <p:nvPr>
            <p:custDataLst>
              <p:tags r:id="rId15"/>
            </p:custDataLst>
          </p:nvPr>
        </p:nvSpPr>
        <p:spPr>
          <a:xfrm>
            <a:off x="2320175" y="6871692"/>
            <a:ext cx="11336038" cy="34722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Intuitive interfaces for both administrators and customers, simplifying interactions 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2340" y="488990"/>
            <a:ext cx="3680341" cy="4444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System Architecture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22340" y="1289090"/>
            <a:ext cx="13385721" cy="5691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Electricity Billing System is engineered for robustness and scalability, leveraging proven technologies to deliver reliable performance and seamless integration.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7980" y="2092325"/>
            <a:ext cx="11608435" cy="57664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480846" y="3921896"/>
            <a:ext cx="3011750" cy="3764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DAO Layer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211" y="3755413"/>
            <a:ext cx="669278" cy="66927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480846" y="6411818"/>
            <a:ext cx="3011750" cy="3764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JDBC Connectivity</a:t>
            </a:r>
            <a:endParaRPr lang="en-US" sz="13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11" y="6245336"/>
            <a:ext cx="669278" cy="66927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137728" y="6411818"/>
            <a:ext cx="3011750" cy="3764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MySQL 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726" y="6405962"/>
            <a:ext cx="669278" cy="669278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981" y="3916249"/>
            <a:ext cx="669278" cy="66927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138983" y="3915412"/>
            <a:ext cx="3011750" cy="3764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35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Java Swing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879475"/>
            <a:ext cx="4536440" cy="170434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Key Features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50" y="1999615"/>
            <a:ext cx="3402330" cy="6388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Admin Functions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50" y="2606675"/>
            <a:ext cx="6244590" cy="10420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customer management (add, update, search , view and delete)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50" y="3491865"/>
            <a:ext cx="6244590" cy="6819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Effortless bill generation and management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50" y="4080510"/>
            <a:ext cx="6244590" cy="8839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visibility into customer accounts and payment history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50" y="4960620"/>
            <a:ext cx="6244590" cy="7651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Robust user role and access control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680" y="2045970"/>
            <a:ext cx="3402330" cy="5378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User Functions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680" y="2722245"/>
            <a:ext cx="6244590" cy="13589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Secure, personalized login access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680" y="3234690"/>
            <a:ext cx="6244590" cy="5861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access to current and historical bill details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680" y="3820160"/>
            <a:ext cx="6244590" cy="114554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Convenient online bill payment options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680" y="4471670"/>
            <a:ext cx="6244590" cy="9359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 dashboard for usage tracking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2025-08-22 0905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3950" y="1742440"/>
            <a:ext cx="5886450" cy="4467225"/>
          </a:xfrm>
          <a:prstGeom prst="rect">
            <a:avLst/>
          </a:prstGeom>
        </p:spPr>
      </p:pic>
      <p:pic>
        <p:nvPicPr>
          <p:cNvPr id="4" name="Picture 3" descr="Screenshot 2025-08-22 0902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075" y="1628140"/>
            <a:ext cx="463867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5435"/>
            <a:ext cx="4082891" cy="5103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403CCF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Conclusion: 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93790" y="1544002"/>
            <a:ext cx="13042821" cy="653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Electricity Billing System is more than just a software solution; it's a strategic asset for providers and a convenience for customers, designed for the future of energy management.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500" y="2889885"/>
            <a:ext cx="1020723" cy="12247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18586" y="2949813"/>
            <a:ext cx="3141821" cy="318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Streamlined Operations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018586" y="3521869"/>
            <a:ext cx="11818025" cy="326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processes lead to significant time and cost savings for electricity providers.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95" y="4296926"/>
            <a:ext cx="1020723" cy="122479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18586" y="4400034"/>
            <a:ext cx="4216956" cy="318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Enhanced Customer Experience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2018586" y="4944785"/>
            <a:ext cx="11818025" cy="326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and user-friendly access empowers customers with better control over their billing.</a:t>
            </a:r>
            <a:endParaRPr lang="en-US" sz="16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5" y="5848112"/>
            <a:ext cx="1020723" cy="122479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08756" y="6041390"/>
            <a:ext cx="3051810" cy="318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9495A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Scalability &amp; Reliability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2018586" y="6644561"/>
            <a:ext cx="11818025" cy="326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Built on robust technologies, the system is ready to grow with evolving demands and maintain high uptime.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2018586" y="6746677"/>
            <a:ext cx="11818025" cy="653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44491" y="3405902"/>
            <a:ext cx="11341298" cy="14176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2C3249"/>
                </a:solidFill>
                <a:latin typeface="Libre Baskerville" panose="02000000000000000000" pitchFamily="34" charset="0"/>
                <a:ea typeface="Libre Baskerville" panose="02000000000000000000" pitchFamily="34" charset="-122"/>
                <a:cs typeface="Libre Baskerville" panose="02000000000000000000" pitchFamily="34" charset="-120"/>
              </a:rPr>
              <a:t>THANK YOU!</a:t>
            </a:r>
            <a:endParaRPr lang="en-US" sz="89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0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1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2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3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4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15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2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3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4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5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6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7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8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ags/tag9.xml><?xml version="1.0" encoding="utf-8"?>
<p:tagLst xmlns:p="http://schemas.openxmlformats.org/presentationml/2006/main">
  <p:tag name="KSO_WM_DIAGRAM_VIRTUALLY_FRAME" val="{&quot;height&quot;:343.3469291338582,&quot;left&quot;:41.553149606299215,&quot;top&quot;:244.45622047244098,&quot;width&quot;:1067.993779527559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Presentation</Application>
  <PresentationFormat>On-screen Show (16:9)</PresentationFormat>
  <Paragraphs>80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Libre Baskerville</vt:lpstr>
      <vt:lpstr>Libre Baskerville</vt:lpstr>
      <vt:lpstr>Libre Baskerville</vt:lpstr>
      <vt:lpstr>Open Sans</vt:lpstr>
      <vt:lpstr>Open Sans</vt:lpstr>
      <vt:lpstr>Open Sans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6</cp:revision>
  <dcterms:created xsi:type="dcterms:W3CDTF">2025-08-23T13:32:00Z</dcterms:created>
  <dcterms:modified xsi:type="dcterms:W3CDTF">2025-08-23T14:48:37Z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45BD9A9051AC406A961F3A637D53D15D_12</vt:lpwstr>
  </property>
  <property fmtid="{D5CDD505-2E9C-101B-9397-08002B2CF9AE}" pid="3" name="KSOProductBuildVer">
    <vt:lpwstr>1033-12.2.0.21931</vt:lpwstr>
  </property>
</Properties>
</file>